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2" r:id="rId1"/>
  </p:sldMasterIdLst>
  <p:notesMasterIdLst>
    <p:notesMasterId r:id="rId26"/>
  </p:notesMasterIdLst>
  <p:sldIdLst>
    <p:sldId id="256" r:id="rId2"/>
    <p:sldId id="279" r:id="rId3"/>
    <p:sldId id="276" r:id="rId4"/>
    <p:sldId id="278" r:id="rId5"/>
    <p:sldId id="259" r:id="rId6"/>
    <p:sldId id="281" r:id="rId7"/>
    <p:sldId id="261" r:id="rId8"/>
    <p:sldId id="262" r:id="rId9"/>
    <p:sldId id="263" r:id="rId10"/>
    <p:sldId id="264" r:id="rId11"/>
    <p:sldId id="269" r:id="rId12"/>
    <p:sldId id="270" r:id="rId13"/>
    <p:sldId id="284" r:id="rId14"/>
    <p:sldId id="285" r:id="rId15"/>
    <p:sldId id="286" r:id="rId16"/>
    <p:sldId id="287" r:id="rId17"/>
    <p:sldId id="288" r:id="rId18"/>
    <p:sldId id="271" r:id="rId19"/>
    <p:sldId id="289" r:id="rId20"/>
    <p:sldId id="290" r:id="rId21"/>
    <p:sldId id="272" r:id="rId22"/>
    <p:sldId id="291" r:id="rId23"/>
    <p:sldId id="292" r:id="rId24"/>
    <p:sldId id="273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007F00"/>
    <a:srgbClr val="FFA500"/>
    <a:srgbClr val="FF0000"/>
    <a:srgbClr val="002FA7"/>
    <a:srgbClr val="FFE76F"/>
    <a:srgbClr val="E5DDD7"/>
    <a:srgbClr val="003153"/>
    <a:srgbClr val="47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7000" autoAdjust="0"/>
  </p:normalViewPr>
  <p:slideViewPr>
    <p:cSldViewPr snapToGrid="0">
      <p:cViewPr varScale="1">
        <p:scale>
          <a:sx n="182" d="100"/>
          <a:sy n="182" d="100"/>
        </p:scale>
        <p:origin x="3732" y="1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From UCLA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6aca30f22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6aca30f22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Figure show probing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6aca30f22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6aca30f22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Show FSA design, connect it to ESP32, the phone as a target.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aca30f22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6aca30f22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aca30f22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6aca30f22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means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9531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aca30f22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6aca30f22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Change the frequency, the direction moves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9489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aca30f22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6aca30f22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Reiterate FSA: Animation, while box show one beam at a time, then to different frequency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8574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aca30f22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6aca30f22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Reiterate FSA: Animation, while box show one beam at a time, then to different frequency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9893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aca30f22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6aca30f22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is a mapping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681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aca30f22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6aca30f22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Change y axis and descript the scenario. 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aca30f22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6aca30f22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Don’t show the whole figure immediate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33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Explain what is </a:t>
            </a:r>
            <a:r>
              <a:rPr lang="en-US" dirty="0" err="1"/>
              <a:t>WiFi</a:t>
            </a:r>
            <a:r>
              <a:rPr lang="en-US" dirty="0"/>
              <a:t> localization. </a:t>
            </a:r>
            <a:r>
              <a:rPr lang="en-US" dirty="0" err="1"/>
              <a:t>WiFi</a:t>
            </a:r>
            <a:r>
              <a:rPr lang="en-US" dirty="0"/>
              <a:t> device can localize another </a:t>
            </a:r>
            <a:r>
              <a:rPr lang="en-US" dirty="0" err="1"/>
              <a:t>wifi</a:t>
            </a:r>
            <a:r>
              <a:rPr lang="en-US" dirty="0"/>
              <a:t> devices. These technology can enable new applications. </a:t>
            </a:r>
          </a:p>
          <a:p>
            <a:pPr marL="158750" indent="0">
              <a:buNone/>
            </a:pPr>
            <a:r>
              <a:rPr lang="en-US" dirty="0"/>
              <a:t>Device to device localization</a:t>
            </a:r>
          </a:p>
        </p:txBody>
      </p:sp>
    </p:spTree>
    <p:extLst>
      <p:ext uri="{BB962C8B-B14F-4D97-AF65-F5344CB8AC3E}">
        <p14:creationId xmlns:p14="http://schemas.microsoft.com/office/powerpoint/2010/main" val="1920052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aca30f22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6aca30f22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Don’t show the whole figure immediate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2380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aca30f22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6aca30f22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aca30f22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6aca30f22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133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aca30f22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6aca30f22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Say we have repeat this experiment at many position. 7m outside, less multipath. For 1, 3, 5 indoor more multipaths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725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aca30f228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6aca30f228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Enabling these new applications requires further research. Can skip the details of applications.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are few challenges…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6aca30f22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6aca30f22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a phone instead of target. For example, all IoT devices don’t have multiple chains.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749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Because if we can do this we can enable any </a:t>
            </a:r>
            <a:r>
              <a:rPr lang="en-US" dirty="0" err="1"/>
              <a:t>WiFi</a:t>
            </a:r>
            <a:r>
              <a:rPr lang="en-US" dirty="0"/>
              <a:t> devices to localize other </a:t>
            </a:r>
            <a:r>
              <a:rPr lang="en-US" dirty="0" err="1"/>
              <a:t>WIFi</a:t>
            </a:r>
            <a:r>
              <a:rPr lang="en-US" dirty="0"/>
              <a:t> devices</a:t>
            </a:r>
          </a:p>
        </p:txBody>
      </p:sp>
    </p:spTree>
    <p:extLst>
      <p:ext uri="{BB962C8B-B14F-4D97-AF65-F5344CB8AC3E}">
        <p14:creationId xmlns:p14="http://schemas.microsoft.com/office/powerpoint/2010/main" val="401039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6aca30f22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6aca30f22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Say it more clearly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Distance: measure the Time of flight using packet and ack. Similar to past work. But let me show direction..</a:t>
            </a:r>
          </a:p>
        </p:txBody>
      </p:sp>
    </p:spTree>
    <p:extLst>
      <p:ext uri="{BB962C8B-B14F-4D97-AF65-F5344CB8AC3E}">
        <p14:creationId xmlns:p14="http://schemas.microsoft.com/office/powerpoint/2010/main" val="3129848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aca30f22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6aca30f22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Remove lambda/2, red line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aca30f22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6aca30f22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6aca30f22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6aca30f22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Show the </a:t>
            </a:r>
            <a:r>
              <a:rPr lang="en-US" dirty="0" err="1"/>
              <a:t>Wifi</a:t>
            </a:r>
            <a:r>
              <a:rPr lang="en-US" dirty="0"/>
              <a:t> device first, try to localize a target device. We disconnect and replace..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442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693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966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3385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780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643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544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337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599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430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90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746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772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10" Type="http://schemas.openxmlformats.org/officeDocument/2006/relationships/image" Target="../media/image120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7.pn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2.png"/><Relationship Id="rId7" Type="http://schemas.openxmlformats.org/officeDocument/2006/relationships/image" Target="../media/image180.png"/><Relationship Id="rId12" Type="http://schemas.openxmlformats.org/officeDocument/2006/relationships/image" Target="../media/image26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0.png"/><Relationship Id="rId20" Type="http://schemas.openxmlformats.org/officeDocument/2006/relationships/image" Target="../media/image31.png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29.png"/><Relationship Id="rId10" Type="http://schemas.openxmlformats.org/officeDocument/2006/relationships/image" Target="../media/image21.png"/><Relationship Id="rId19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8.png"/><Relationship Id="rId2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889763"/>
            <a:ext cx="8520600" cy="10947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Bringing WiFi Localization to Any WiFi Devices</a:t>
            </a:r>
            <a:endParaRPr sz="3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163919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</a:rPr>
              <a:t>Tianxiang Li, </a:t>
            </a:r>
            <a:r>
              <a:rPr lang="en" sz="2000" b="1" u="sng" dirty="0">
                <a:solidFill>
                  <a:schemeClr val="tx1"/>
                </a:solidFill>
              </a:rPr>
              <a:t>Haofan Lu</a:t>
            </a:r>
            <a:r>
              <a:rPr lang="en" sz="2000" dirty="0">
                <a:solidFill>
                  <a:schemeClr val="tx1"/>
                </a:solidFill>
              </a:rPr>
              <a:t>, </a:t>
            </a:r>
            <a:r>
              <a:rPr lang="it-IT" sz="2000" dirty="0">
                <a:solidFill>
                  <a:schemeClr val="tx1"/>
                </a:solidFill>
              </a:rPr>
              <a:t>Reza Rezvani, Ali Abedi, Omid Abari</a:t>
            </a:r>
            <a:endParaRPr lang="en" sz="2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Nov. 15, 2022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 Austin, Texas, USA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227539-D9A2-B392-0F8F-BBEAD78EE247}"/>
              </a:ext>
            </a:extLst>
          </p:cNvPr>
          <p:cNvSpPr/>
          <p:nvPr/>
        </p:nvSpPr>
        <p:spPr>
          <a:xfrm>
            <a:off x="0" y="4759452"/>
            <a:ext cx="9144000" cy="384047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i="1" dirty="0"/>
              <a:t>HotNets’22</a:t>
            </a:r>
          </a:p>
        </p:txBody>
      </p:sp>
      <p:pic>
        <p:nvPicPr>
          <p:cNvPr id="1026" name="Picture 2" descr="Computer Science">
            <a:extLst>
              <a:ext uri="{FF2B5EF4-FFF2-40B4-BE49-F238E27FC236}">
                <a16:creationId xmlns:a16="http://schemas.microsoft.com/office/drawing/2014/main" id="{3304B055-1EBC-FE00-A2FF-3655BE1AD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198300"/>
            <a:ext cx="2512294" cy="5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8474D5-922E-BCAC-41B8-BFD0D06504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839"/>
          <a:stretch/>
        </p:blipFill>
        <p:spPr>
          <a:xfrm>
            <a:off x="6242393" y="3874156"/>
            <a:ext cx="2820924" cy="1243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1"/>
    </mc:Choice>
    <mc:Fallback xmlns="">
      <p:transition spd="slow" advTm="354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Solution: Probing Mechanism of WiFi</a:t>
            </a:r>
            <a:endParaRPr dirty="0"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19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Probing is an inherent process of WiFi protocol for finding surrounding APs</a:t>
            </a:r>
            <a:endParaRPr dirty="0"/>
          </a:p>
          <a:p>
            <a:pPr marL="457200" lvl="0" indent="-3429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WiFi probe request packets are broadcasted by each WiFi device </a:t>
            </a:r>
            <a:r>
              <a:rPr lang="en" b="1" dirty="0"/>
              <a:t>on each frequency channel periodically</a:t>
            </a:r>
            <a:endParaRPr b="1" dirty="0"/>
          </a:p>
          <a:p>
            <a:pPr marL="457200" lvl="0" indent="-3429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Independent of whether the device is connected to a network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79E285-06E6-1718-333F-00AFC72985D7}"/>
              </a:ext>
            </a:extLst>
          </p:cNvPr>
          <p:cNvSpPr/>
          <p:nvPr/>
        </p:nvSpPr>
        <p:spPr>
          <a:xfrm>
            <a:off x="0" y="4607085"/>
            <a:ext cx="9144000" cy="5727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FSA + Probing </a:t>
            </a:r>
            <a:r>
              <a:rPr lang="en-US" sz="2400" dirty="0">
                <a:sym typeface="Wingdings" panose="05000000000000000000" pitchFamily="2" charset="2"/>
              </a:rPr>
              <a:t> finding direction using a single transceiver chain</a:t>
            </a:r>
            <a:endParaRPr lang="en-US" sz="2400" dirty="0"/>
          </a:p>
        </p:txBody>
      </p:sp>
      <p:pic>
        <p:nvPicPr>
          <p:cNvPr id="28" name="Picture 27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0F2E75-A0C1-7E92-02A5-8020A124D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" y="646025"/>
            <a:ext cx="8124825" cy="4572000"/>
          </a:xfrm>
          <a:prstGeom prst="rect">
            <a:avLst/>
          </a:prstGeom>
        </p:spPr>
      </p:pic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47165C0E-DF7D-42ED-1AB0-99EA1759BD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31"/>
    </mc:Choice>
    <mc:Fallback xmlns="">
      <p:transition spd="slow" advTm="64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/>
        </p:nvSpPr>
        <p:spPr>
          <a:xfrm>
            <a:off x="333280" y="178070"/>
            <a:ext cx="57753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Evaluation</a:t>
            </a:r>
            <a:endParaRPr sz="3200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48F1D9E8-44BF-46D5-093D-4EEDA5E00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39" y="1269566"/>
            <a:ext cx="3667539" cy="2750654"/>
          </a:xfrm>
          <a:prstGeom prst="rect">
            <a:avLst/>
          </a:prstGeom>
        </p:spPr>
      </p:pic>
      <p:pic>
        <p:nvPicPr>
          <p:cNvPr id="1026" name="Picture 2" descr="ESP32-DevKitC-32D | Elektor">
            <a:extLst>
              <a:ext uri="{FF2B5EF4-FFF2-40B4-BE49-F238E27FC236}">
                <a16:creationId xmlns:a16="http://schemas.microsoft.com/office/drawing/2014/main" id="{FF4DBFE5-E758-15A7-BF04-024C2EE3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1" y="2929558"/>
            <a:ext cx="1443659" cy="144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8F2A872-11C6-06C2-E483-945D089397D9}"/>
              </a:ext>
            </a:extLst>
          </p:cNvPr>
          <p:cNvSpPr/>
          <p:nvPr/>
        </p:nvSpPr>
        <p:spPr>
          <a:xfrm>
            <a:off x="1401418" y="2305878"/>
            <a:ext cx="1431234" cy="1334223"/>
          </a:xfrm>
          <a:custGeom>
            <a:avLst/>
            <a:gdLst>
              <a:gd name="connsiteX0" fmla="*/ 1217543 w 1217543"/>
              <a:gd name="connsiteY0" fmla="*/ 17831 h 462502"/>
              <a:gd name="connsiteX1" fmla="*/ 581439 w 1217543"/>
              <a:gd name="connsiteY1" fmla="*/ 47649 h 462502"/>
              <a:gd name="connsiteX2" fmla="*/ 556591 w 1217543"/>
              <a:gd name="connsiteY2" fmla="*/ 425336 h 462502"/>
              <a:gd name="connsiteX3" fmla="*/ 0 w 1217543"/>
              <a:gd name="connsiteY3" fmla="*/ 450183 h 46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543" h="462502">
                <a:moveTo>
                  <a:pt x="1217543" y="17831"/>
                </a:moveTo>
                <a:cubicBezTo>
                  <a:pt x="954570" y="-1219"/>
                  <a:pt x="691598" y="-20268"/>
                  <a:pt x="581439" y="47649"/>
                </a:cubicBezTo>
                <a:cubicBezTo>
                  <a:pt x="471280" y="115566"/>
                  <a:pt x="653497" y="358247"/>
                  <a:pt x="556591" y="425336"/>
                </a:cubicBezTo>
                <a:cubicBezTo>
                  <a:pt x="459684" y="492425"/>
                  <a:pt x="104361" y="447698"/>
                  <a:pt x="0" y="4501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53;p24">
            <a:extLst>
              <a:ext uri="{FF2B5EF4-FFF2-40B4-BE49-F238E27FC236}">
                <a16:creationId xmlns:a16="http://schemas.microsoft.com/office/drawing/2014/main" id="{901C9AAF-441A-05FE-31E7-066DE1269640}"/>
              </a:ext>
            </a:extLst>
          </p:cNvPr>
          <p:cNvSpPr/>
          <p:nvPr/>
        </p:nvSpPr>
        <p:spPr>
          <a:xfrm>
            <a:off x="0" y="4657882"/>
            <a:ext cx="9144000" cy="521059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</a:endParaRPr>
          </a:p>
        </p:txBody>
      </p:sp>
      <p:pic>
        <p:nvPicPr>
          <p:cNvPr id="8" name="Google Shape;101;p20">
            <a:extLst>
              <a:ext uri="{FF2B5EF4-FFF2-40B4-BE49-F238E27FC236}">
                <a16:creationId xmlns:a16="http://schemas.microsoft.com/office/drawing/2014/main" id="{15FC5DFA-6719-246A-C3C8-C966CBD46541}"/>
              </a:ext>
            </a:extLst>
          </p:cNvPr>
          <p:cNvPicPr preferRelativeResize="0"/>
          <p:nvPr/>
        </p:nvPicPr>
        <p:blipFill>
          <a:blip r:embed="rId5">
            <a:alphaModFix amt="38000"/>
          </a:blip>
          <a:stretch>
            <a:fillRect/>
          </a:stretch>
        </p:blipFill>
        <p:spPr>
          <a:xfrm rot="13797705">
            <a:off x="6677594" y="1150821"/>
            <a:ext cx="1179736" cy="117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0;p20">
            <a:extLst>
              <a:ext uri="{FF2B5EF4-FFF2-40B4-BE49-F238E27FC236}">
                <a16:creationId xmlns:a16="http://schemas.microsoft.com/office/drawing/2014/main" id="{5764A97A-05D3-F534-6CDE-9B80ACFFCDA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3580" y="935059"/>
            <a:ext cx="530225" cy="530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9A9FC33-D34C-4BA1-E9BC-88E3E9A70D5C}"/>
              </a:ext>
            </a:extLst>
          </p:cNvPr>
          <p:cNvGrpSpPr/>
          <p:nvPr/>
        </p:nvGrpSpPr>
        <p:grpSpPr>
          <a:xfrm>
            <a:off x="3652345" y="1502979"/>
            <a:ext cx="693683" cy="1068771"/>
            <a:chOff x="3652345" y="1502979"/>
            <a:chExt cx="693683" cy="106877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36898BA4-2B5B-CC3B-EBE1-ABEA41883CD0}"/>
                </a:ext>
              </a:extLst>
            </p:cNvPr>
            <p:cNvCxnSpPr>
              <a:cxnSpLocks/>
            </p:cNvCxnSpPr>
            <p:nvPr/>
          </p:nvCxnSpPr>
          <p:spPr>
            <a:xfrm>
              <a:off x="3820511" y="1502979"/>
              <a:ext cx="0" cy="106877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A41B14-FAF6-0269-505C-E6F84185A2B8}"/>
                </a:ext>
              </a:extLst>
            </p:cNvPr>
            <p:cNvCxnSpPr>
              <a:cxnSpLocks/>
            </p:cNvCxnSpPr>
            <p:nvPr/>
          </p:nvCxnSpPr>
          <p:spPr>
            <a:xfrm>
              <a:off x="3652345" y="1502979"/>
              <a:ext cx="3153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9C443FE-1702-D245-476F-29B68CE3BFA9}"/>
                </a:ext>
              </a:extLst>
            </p:cNvPr>
            <p:cNvCxnSpPr>
              <a:cxnSpLocks/>
            </p:cNvCxnSpPr>
            <p:nvPr/>
          </p:nvCxnSpPr>
          <p:spPr>
            <a:xfrm>
              <a:off x="3662856" y="2571750"/>
              <a:ext cx="3153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F163FB-98F0-3469-4879-8CA1BFBFF4CD}"/>
                </a:ext>
              </a:extLst>
            </p:cNvPr>
            <p:cNvSpPr txBox="1"/>
            <p:nvPr/>
          </p:nvSpPr>
          <p:spPr>
            <a:xfrm>
              <a:off x="3799490" y="1875420"/>
              <a:ext cx="546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4’’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D2B8AB-F845-629F-4A33-1963A19A50F7}"/>
              </a:ext>
            </a:extLst>
          </p:cNvPr>
          <p:cNvGrpSpPr/>
          <p:nvPr/>
        </p:nvGrpSpPr>
        <p:grpSpPr>
          <a:xfrm>
            <a:off x="998484" y="3825020"/>
            <a:ext cx="1443659" cy="407527"/>
            <a:chOff x="987973" y="1229711"/>
            <a:chExt cx="2664372" cy="40752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8B18D8-73D1-C8AE-DBA4-7C8781E45221}"/>
                </a:ext>
              </a:extLst>
            </p:cNvPr>
            <p:cNvCxnSpPr>
              <a:cxnSpLocks/>
            </p:cNvCxnSpPr>
            <p:nvPr/>
          </p:nvCxnSpPr>
          <p:spPr>
            <a:xfrm>
              <a:off x="987973" y="1229711"/>
              <a:ext cx="0" cy="2732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D7FEA0-969A-8F5D-8E38-AC1732522162}"/>
                </a:ext>
              </a:extLst>
            </p:cNvPr>
            <p:cNvCxnSpPr>
              <a:cxnSpLocks/>
            </p:cNvCxnSpPr>
            <p:nvPr/>
          </p:nvCxnSpPr>
          <p:spPr>
            <a:xfrm>
              <a:off x="3652345" y="1229711"/>
              <a:ext cx="0" cy="2732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0EA82F5-B324-C524-495E-B94A0218CE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973" y="1345324"/>
              <a:ext cx="266437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33C7EE-C76C-C200-9DBF-CCDD1F1A5AF5}"/>
                </a:ext>
              </a:extLst>
            </p:cNvPr>
            <p:cNvSpPr txBox="1"/>
            <p:nvPr/>
          </p:nvSpPr>
          <p:spPr>
            <a:xfrm>
              <a:off x="2103492" y="1267906"/>
              <a:ext cx="1136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5’’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385D0B-03F2-8184-749F-A4E1A3E4F49F}"/>
              </a:ext>
            </a:extLst>
          </p:cNvPr>
          <p:cNvGrpSpPr/>
          <p:nvPr/>
        </p:nvGrpSpPr>
        <p:grpSpPr>
          <a:xfrm>
            <a:off x="2443140" y="2689684"/>
            <a:ext cx="693683" cy="1108491"/>
            <a:chOff x="3652345" y="1502979"/>
            <a:chExt cx="693683" cy="106877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AE8872C-C04C-B0F8-DE65-17DE32E8E034}"/>
                </a:ext>
              </a:extLst>
            </p:cNvPr>
            <p:cNvCxnSpPr>
              <a:cxnSpLocks/>
            </p:cNvCxnSpPr>
            <p:nvPr/>
          </p:nvCxnSpPr>
          <p:spPr>
            <a:xfrm>
              <a:off x="3820511" y="1502979"/>
              <a:ext cx="0" cy="106877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4DC32BD-273B-4092-112B-16359F52553A}"/>
                </a:ext>
              </a:extLst>
            </p:cNvPr>
            <p:cNvCxnSpPr>
              <a:cxnSpLocks/>
            </p:cNvCxnSpPr>
            <p:nvPr/>
          </p:nvCxnSpPr>
          <p:spPr>
            <a:xfrm>
              <a:off x="3652345" y="1502979"/>
              <a:ext cx="3153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FD6A178-143B-18B8-E66C-46FFB79CBDA0}"/>
                </a:ext>
              </a:extLst>
            </p:cNvPr>
            <p:cNvCxnSpPr>
              <a:cxnSpLocks/>
            </p:cNvCxnSpPr>
            <p:nvPr/>
          </p:nvCxnSpPr>
          <p:spPr>
            <a:xfrm>
              <a:off x="3662856" y="2571750"/>
              <a:ext cx="3153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8434CF-13D1-76EA-5CE7-2DBFF5BCDFB0}"/>
                </a:ext>
              </a:extLst>
            </p:cNvPr>
            <p:cNvSpPr txBox="1"/>
            <p:nvPr/>
          </p:nvSpPr>
          <p:spPr>
            <a:xfrm>
              <a:off x="3799490" y="1875420"/>
              <a:ext cx="546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4’’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B4D3DE-1BF1-F678-61AB-2DD745AE00EE}"/>
              </a:ext>
            </a:extLst>
          </p:cNvPr>
          <p:cNvGrpSpPr/>
          <p:nvPr/>
        </p:nvGrpSpPr>
        <p:grpSpPr>
          <a:xfrm>
            <a:off x="999482" y="1057239"/>
            <a:ext cx="2652863" cy="454983"/>
            <a:chOff x="987973" y="1047996"/>
            <a:chExt cx="2664372" cy="45498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6C4F2B-3598-A11A-5346-E575F0491130}"/>
                </a:ext>
              </a:extLst>
            </p:cNvPr>
            <p:cNvCxnSpPr>
              <a:cxnSpLocks/>
            </p:cNvCxnSpPr>
            <p:nvPr/>
          </p:nvCxnSpPr>
          <p:spPr>
            <a:xfrm>
              <a:off x="987973" y="1229711"/>
              <a:ext cx="0" cy="2732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8E6B0C-0DFC-FDC8-0D76-BEF8B826BB00}"/>
                </a:ext>
              </a:extLst>
            </p:cNvPr>
            <p:cNvCxnSpPr>
              <a:cxnSpLocks/>
            </p:cNvCxnSpPr>
            <p:nvPr/>
          </p:nvCxnSpPr>
          <p:spPr>
            <a:xfrm>
              <a:off x="3652345" y="1229711"/>
              <a:ext cx="0" cy="2732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3A6338A-6187-FED3-8E69-C6E43A0467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973" y="1345324"/>
              <a:ext cx="266437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B5DAE7A-E785-D94E-50FD-8507ABBD82CD}"/>
                </a:ext>
              </a:extLst>
            </p:cNvPr>
            <p:cNvSpPr txBox="1"/>
            <p:nvPr/>
          </p:nvSpPr>
          <p:spPr>
            <a:xfrm>
              <a:off x="2114850" y="1047996"/>
              <a:ext cx="1136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9.5’’</a:t>
              </a:r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579A2743-41E5-2085-8394-1BFB21CFCE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B0E542-B93B-15DD-E9DA-91F648F76B5D}"/>
              </a:ext>
            </a:extLst>
          </p:cNvPr>
          <p:cNvSpPr txBox="1"/>
          <p:nvPr/>
        </p:nvSpPr>
        <p:spPr>
          <a:xfrm>
            <a:off x="7396777" y="553004"/>
            <a:ext cx="95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3"/>
    </mc:Choice>
    <mc:Fallback xmlns="">
      <p:transition spd="slow" advTm="3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6914E-6 L 0.21042 -0.001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FSA Performance</a:t>
            </a:r>
            <a:endParaRPr/>
          </a:p>
        </p:txBody>
      </p:sp>
      <p:sp>
        <p:nvSpPr>
          <p:cNvPr id="2" name="Google Shape;153;p24">
            <a:extLst>
              <a:ext uri="{FF2B5EF4-FFF2-40B4-BE49-F238E27FC236}">
                <a16:creationId xmlns:a16="http://schemas.microsoft.com/office/drawing/2014/main" id="{EDD6C063-F975-73CE-DB82-DDE5B59F0DED}"/>
              </a:ext>
            </a:extLst>
          </p:cNvPr>
          <p:cNvSpPr/>
          <p:nvPr/>
        </p:nvSpPr>
        <p:spPr>
          <a:xfrm>
            <a:off x="0" y="4657882"/>
            <a:ext cx="9144000" cy="521059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</a:endParaRPr>
          </a:p>
        </p:txBody>
      </p:sp>
      <p:pic>
        <p:nvPicPr>
          <p:cNvPr id="6" name="Picture 5" descr="Chart, bar chart, histogram&#10;&#10;Description automatically generated">
            <a:extLst>
              <a:ext uri="{FF2B5EF4-FFF2-40B4-BE49-F238E27FC236}">
                <a16:creationId xmlns:a16="http://schemas.microsoft.com/office/drawing/2014/main" id="{191490C8-11E0-FA22-AD53-F980D07BA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95" y="954177"/>
            <a:ext cx="6096001" cy="3657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5D86C4-4845-F69B-0355-75A1DC108F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17"/>
    </mc:Choice>
    <mc:Fallback xmlns="">
      <p:transition spd="slow" advTm="1771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FSA Performance</a:t>
            </a:r>
            <a:endParaRPr/>
          </a:p>
        </p:txBody>
      </p:sp>
      <p:sp>
        <p:nvSpPr>
          <p:cNvPr id="2" name="Google Shape;153;p24">
            <a:extLst>
              <a:ext uri="{FF2B5EF4-FFF2-40B4-BE49-F238E27FC236}">
                <a16:creationId xmlns:a16="http://schemas.microsoft.com/office/drawing/2014/main" id="{EDD6C063-F975-73CE-DB82-DDE5B59F0DED}"/>
              </a:ext>
            </a:extLst>
          </p:cNvPr>
          <p:cNvSpPr/>
          <p:nvPr/>
        </p:nvSpPr>
        <p:spPr>
          <a:xfrm>
            <a:off x="0" y="4657882"/>
            <a:ext cx="9144000" cy="521059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</a:endParaRP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48CB5E12-1250-8279-05EF-DD6D99C9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950976"/>
            <a:ext cx="6096000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B8E3B8-1734-4667-496D-BC706262BE15}"/>
              </a:ext>
            </a:extLst>
          </p:cNvPr>
          <p:cNvSpPr txBox="1"/>
          <p:nvPr/>
        </p:nvSpPr>
        <p:spPr>
          <a:xfrm>
            <a:off x="7957997" y="1240324"/>
            <a:ext cx="1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5.49 GHz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12F58D-732E-562C-8EFA-AA0DF87C9F6A}"/>
              </a:ext>
            </a:extLst>
          </p:cNvPr>
          <p:cNvSpPr/>
          <p:nvPr/>
        </p:nvSpPr>
        <p:spPr>
          <a:xfrm>
            <a:off x="7559644" y="1392601"/>
            <a:ext cx="398353" cy="64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5684F4-6E78-0AB6-956A-0C95331E1F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397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8"/>
    </mc:Choice>
    <mc:Fallback xmlns="">
      <p:transition spd="slow" advTm="679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FSA Performance</a:t>
            </a:r>
            <a:endParaRPr/>
          </a:p>
        </p:txBody>
      </p:sp>
      <p:sp>
        <p:nvSpPr>
          <p:cNvPr id="2" name="Google Shape;153;p24">
            <a:extLst>
              <a:ext uri="{FF2B5EF4-FFF2-40B4-BE49-F238E27FC236}">
                <a16:creationId xmlns:a16="http://schemas.microsoft.com/office/drawing/2014/main" id="{EDD6C063-F975-73CE-DB82-DDE5B59F0DED}"/>
              </a:ext>
            </a:extLst>
          </p:cNvPr>
          <p:cNvSpPr/>
          <p:nvPr/>
        </p:nvSpPr>
        <p:spPr>
          <a:xfrm>
            <a:off x="0" y="4657882"/>
            <a:ext cx="9144000" cy="521059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11062E3-8479-FABE-FB9E-2A9A6B8C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950976"/>
            <a:ext cx="6096000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0EB369-E99C-F155-6CA8-B2FD3C664D7A}"/>
              </a:ext>
            </a:extLst>
          </p:cNvPr>
          <p:cNvSpPr txBox="1"/>
          <p:nvPr/>
        </p:nvSpPr>
        <p:spPr>
          <a:xfrm>
            <a:off x="7957997" y="1240324"/>
            <a:ext cx="1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5.49 GHz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03C3F-FF67-29E1-2EAF-5AAB1B7CB288}"/>
              </a:ext>
            </a:extLst>
          </p:cNvPr>
          <p:cNvSpPr/>
          <p:nvPr/>
        </p:nvSpPr>
        <p:spPr>
          <a:xfrm>
            <a:off x="7559644" y="1392601"/>
            <a:ext cx="398353" cy="64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CDA433-F249-A1F4-E99E-C8921A1F5D94}"/>
              </a:ext>
            </a:extLst>
          </p:cNvPr>
          <p:cNvSpPr txBox="1"/>
          <p:nvPr/>
        </p:nvSpPr>
        <p:spPr>
          <a:xfrm>
            <a:off x="7957997" y="1501128"/>
            <a:ext cx="1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5.57 GHz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241675-3DC6-7B46-CA81-EDC32D843E44}"/>
              </a:ext>
            </a:extLst>
          </p:cNvPr>
          <p:cNvSpPr/>
          <p:nvPr/>
        </p:nvSpPr>
        <p:spPr>
          <a:xfrm>
            <a:off x="7559644" y="1653405"/>
            <a:ext cx="398353" cy="64779"/>
          </a:xfrm>
          <a:prstGeom prst="rect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AD86BD-E933-752A-F18C-5B49E14C23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110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47"/>
    </mc:Choice>
    <mc:Fallback xmlns="">
      <p:transition spd="slow" advTm="1364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FSA Performance</a:t>
            </a:r>
            <a:endParaRPr/>
          </a:p>
        </p:txBody>
      </p:sp>
      <p:sp>
        <p:nvSpPr>
          <p:cNvPr id="2" name="Google Shape;153;p24">
            <a:extLst>
              <a:ext uri="{FF2B5EF4-FFF2-40B4-BE49-F238E27FC236}">
                <a16:creationId xmlns:a16="http://schemas.microsoft.com/office/drawing/2014/main" id="{EDD6C063-F975-73CE-DB82-DDE5B59F0DED}"/>
              </a:ext>
            </a:extLst>
          </p:cNvPr>
          <p:cNvSpPr/>
          <p:nvPr/>
        </p:nvSpPr>
        <p:spPr>
          <a:xfrm>
            <a:off x="0" y="4657882"/>
            <a:ext cx="9144000" cy="521059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11062E3-8479-FABE-FB9E-2A9A6B8C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950976"/>
            <a:ext cx="6096000" cy="3657600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67D0A8D-905B-7B54-A260-7BDC4383B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950976"/>
            <a:ext cx="6096000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445045-7851-56D6-4EE3-ACA2F2D7DCE6}"/>
              </a:ext>
            </a:extLst>
          </p:cNvPr>
          <p:cNvSpPr txBox="1"/>
          <p:nvPr/>
        </p:nvSpPr>
        <p:spPr>
          <a:xfrm>
            <a:off x="7957997" y="1240324"/>
            <a:ext cx="1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5.49 GHz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6D0DA-DF94-A771-0FD3-70DEF4B12CE3}"/>
              </a:ext>
            </a:extLst>
          </p:cNvPr>
          <p:cNvSpPr/>
          <p:nvPr/>
        </p:nvSpPr>
        <p:spPr>
          <a:xfrm>
            <a:off x="7559644" y="1392601"/>
            <a:ext cx="398353" cy="64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71695-51AE-DB57-F6DA-A3A9A0973FB2}"/>
              </a:ext>
            </a:extLst>
          </p:cNvPr>
          <p:cNvSpPr txBox="1"/>
          <p:nvPr/>
        </p:nvSpPr>
        <p:spPr>
          <a:xfrm>
            <a:off x="7957997" y="1501128"/>
            <a:ext cx="1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5.57 GHz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F15582-B8C0-6245-3B67-E5B575EABCFD}"/>
              </a:ext>
            </a:extLst>
          </p:cNvPr>
          <p:cNvSpPr/>
          <p:nvPr/>
        </p:nvSpPr>
        <p:spPr>
          <a:xfrm>
            <a:off x="7559644" y="1653405"/>
            <a:ext cx="398353" cy="64779"/>
          </a:xfrm>
          <a:prstGeom prst="rect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903D1-C3DC-C270-9597-25884E0226CF}"/>
              </a:ext>
            </a:extLst>
          </p:cNvPr>
          <p:cNvSpPr txBox="1"/>
          <p:nvPr/>
        </p:nvSpPr>
        <p:spPr>
          <a:xfrm>
            <a:off x="7957997" y="1761932"/>
            <a:ext cx="1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5.66 GHz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DC1E9A-A570-6227-EAD7-C730CF4BA99D}"/>
              </a:ext>
            </a:extLst>
          </p:cNvPr>
          <p:cNvSpPr/>
          <p:nvPr/>
        </p:nvSpPr>
        <p:spPr>
          <a:xfrm>
            <a:off x="7559644" y="1914209"/>
            <a:ext cx="398353" cy="64779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C64299-D25E-80B8-EC4B-19261067BD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927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5"/>
    </mc:Choice>
    <mc:Fallback xmlns="">
      <p:transition spd="slow" advTm="806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FSA Performance</a:t>
            </a:r>
            <a:endParaRPr/>
          </a:p>
        </p:txBody>
      </p:sp>
      <p:sp>
        <p:nvSpPr>
          <p:cNvPr id="2" name="Google Shape;153;p24">
            <a:extLst>
              <a:ext uri="{FF2B5EF4-FFF2-40B4-BE49-F238E27FC236}">
                <a16:creationId xmlns:a16="http://schemas.microsoft.com/office/drawing/2014/main" id="{EDD6C063-F975-73CE-DB82-DDE5B59F0DED}"/>
              </a:ext>
            </a:extLst>
          </p:cNvPr>
          <p:cNvSpPr/>
          <p:nvPr/>
        </p:nvSpPr>
        <p:spPr>
          <a:xfrm>
            <a:off x="0" y="4657882"/>
            <a:ext cx="9144000" cy="521059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11062E3-8479-FABE-FB9E-2A9A6B8C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950976"/>
            <a:ext cx="6096000" cy="3657600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67D0A8D-905B-7B54-A260-7BDC4383B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950976"/>
            <a:ext cx="6096000" cy="3657600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C17F6C8-9A0E-869D-93BF-48656EB1F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480" y="950976"/>
            <a:ext cx="6096000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6BDB19-D35E-C6E4-0BA7-3D7BB28FC80D}"/>
              </a:ext>
            </a:extLst>
          </p:cNvPr>
          <p:cNvSpPr txBox="1"/>
          <p:nvPr/>
        </p:nvSpPr>
        <p:spPr>
          <a:xfrm>
            <a:off x="7957997" y="1240324"/>
            <a:ext cx="1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5.49 GHz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564E8F-DECE-E87E-4BBE-41DAE62EBF81}"/>
              </a:ext>
            </a:extLst>
          </p:cNvPr>
          <p:cNvSpPr/>
          <p:nvPr/>
        </p:nvSpPr>
        <p:spPr>
          <a:xfrm>
            <a:off x="7559644" y="1392601"/>
            <a:ext cx="398353" cy="64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B0923-7407-75CA-016F-1DE8D4987805}"/>
              </a:ext>
            </a:extLst>
          </p:cNvPr>
          <p:cNvSpPr txBox="1"/>
          <p:nvPr/>
        </p:nvSpPr>
        <p:spPr>
          <a:xfrm>
            <a:off x="7957997" y="1501128"/>
            <a:ext cx="1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5.57 GHz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6B2E52-5796-910D-8219-C6FAA348939D}"/>
              </a:ext>
            </a:extLst>
          </p:cNvPr>
          <p:cNvSpPr/>
          <p:nvPr/>
        </p:nvSpPr>
        <p:spPr>
          <a:xfrm>
            <a:off x="7559644" y="1653405"/>
            <a:ext cx="398353" cy="64779"/>
          </a:xfrm>
          <a:prstGeom prst="rect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8111C-5076-0A94-2030-F9041A34C363}"/>
              </a:ext>
            </a:extLst>
          </p:cNvPr>
          <p:cNvSpPr txBox="1"/>
          <p:nvPr/>
        </p:nvSpPr>
        <p:spPr>
          <a:xfrm>
            <a:off x="7957997" y="1761932"/>
            <a:ext cx="1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5.66 GHz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A22553-1DA4-452B-8A9C-494FD55F0AD4}"/>
              </a:ext>
            </a:extLst>
          </p:cNvPr>
          <p:cNvSpPr/>
          <p:nvPr/>
        </p:nvSpPr>
        <p:spPr>
          <a:xfrm>
            <a:off x="7559644" y="1914209"/>
            <a:ext cx="398353" cy="64779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75B52-FE5A-1886-2C1D-B5A14AC94FB6}"/>
              </a:ext>
            </a:extLst>
          </p:cNvPr>
          <p:cNvSpPr txBox="1"/>
          <p:nvPr/>
        </p:nvSpPr>
        <p:spPr>
          <a:xfrm>
            <a:off x="7957997" y="2039469"/>
            <a:ext cx="1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5.75 GHz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FB9467-0E29-36D3-7AFD-5C7DAC6814CE}"/>
              </a:ext>
            </a:extLst>
          </p:cNvPr>
          <p:cNvSpPr/>
          <p:nvPr/>
        </p:nvSpPr>
        <p:spPr>
          <a:xfrm>
            <a:off x="7559644" y="2191746"/>
            <a:ext cx="398353" cy="6477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84D63-4882-75FC-F74E-D288198520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988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"/>
    </mc:Choice>
    <mc:Fallback xmlns="">
      <p:transition spd="slow" advTm="116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FSA Performance</a:t>
            </a:r>
            <a:endParaRPr/>
          </a:p>
        </p:txBody>
      </p:sp>
      <p:sp>
        <p:nvSpPr>
          <p:cNvPr id="2" name="Google Shape;153;p24">
            <a:extLst>
              <a:ext uri="{FF2B5EF4-FFF2-40B4-BE49-F238E27FC236}">
                <a16:creationId xmlns:a16="http://schemas.microsoft.com/office/drawing/2014/main" id="{EDD6C063-F975-73CE-DB82-DDE5B59F0DED}"/>
              </a:ext>
            </a:extLst>
          </p:cNvPr>
          <p:cNvSpPr/>
          <p:nvPr/>
        </p:nvSpPr>
        <p:spPr>
          <a:xfrm>
            <a:off x="0" y="4657882"/>
            <a:ext cx="9144000" cy="521059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FSA can be used to find the direction</a:t>
            </a:r>
            <a:endParaRPr sz="2800" dirty="0">
              <a:solidFill>
                <a:schemeClr val="lt1"/>
              </a:solidFill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11062E3-8479-FABE-FB9E-2A9A6B8C2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950976"/>
            <a:ext cx="6096000" cy="3657600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67D0A8D-905B-7B54-A260-7BDC4383B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480" y="950976"/>
            <a:ext cx="6096000" cy="3657600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C17F6C8-9A0E-869D-93BF-48656EB1F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480" y="950976"/>
            <a:ext cx="6096000" cy="365760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21AD0A1-41F5-A861-B935-5A4C6F3120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480" y="950976"/>
            <a:ext cx="6096000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1E599-9949-36D1-97DF-4E3C0015303D}"/>
              </a:ext>
            </a:extLst>
          </p:cNvPr>
          <p:cNvSpPr txBox="1"/>
          <p:nvPr/>
        </p:nvSpPr>
        <p:spPr>
          <a:xfrm>
            <a:off x="7957997" y="1240324"/>
            <a:ext cx="1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5.49 GHz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58E6F7-318E-5B2B-09D1-667B656DAC08}"/>
              </a:ext>
            </a:extLst>
          </p:cNvPr>
          <p:cNvSpPr/>
          <p:nvPr/>
        </p:nvSpPr>
        <p:spPr>
          <a:xfrm>
            <a:off x="7559644" y="1392601"/>
            <a:ext cx="398353" cy="64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F8CDBD-6B16-2E6E-44FA-FC8214350680}"/>
              </a:ext>
            </a:extLst>
          </p:cNvPr>
          <p:cNvSpPr txBox="1"/>
          <p:nvPr/>
        </p:nvSpPr>
        <p:spPr>
          <a:xfrm>
            <a:off x="7957997" y="1501128"/>
            <a:ext cx="1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5.57 GHz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2ACF4-E642-E099-9434-F5EB9CBDB5C2}"/>
              </a:ext>
            </a:extLst>
          </p:cNvPr>
          <p:cNvSpPr/>
          <p:nvPr/>
        </p:nvSpPr>
        <p:spPr>
          <a:xfrm>
            <a:off x="7559644" y="1653405"/>
            <a:ext cx="398353" cy="64779"/>
          </a:xfrm>
          <a:prstGeom prst="rect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EAF89B-64E8-1758-E260-A4A53313A75E}"/>
              </a:ext>
            </a:extLst>
          </p:cNvPr>
          <p:cNvSpPr txBox="1"/>
          <p:nvPr/>
        </p:nvSpPr>
        <p:spPr>
          <a:xfrm>
            <a:off x="7957997" y="1761932"/>
            <a:ext cx="1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5.66 GHz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05B29A-033A-A77D-A2A9-59ADB7A8CB9A}"/>
              </a:ext>
            </a:extLst>
          </p:cNvPr>
          <p:cNvSpPr/>
          <p:nvPr/>
        </p:nvSpPr>
        <p:spPr>
          <a:xfrm>
            <a:off x="7559644" y="1914209"/>
            <a:ext cx="398353" cy="64779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9974CF-6B5C-D5B9-048A-B6E3B7522DE7}"/>
              </a:ext>
            </a:extLst>
          </p:cNvPr>
          <p:cNvSpPr txBox="1"/>
          <p:nvPr/>
        </p:nvSpPr>
        <p:spPr>
          <a:xfrm>
            <a:off x="7957997" y="2039469"/>
            <a:ext cx="1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5.75 GHz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D282-5E7E-E231-27E6-FC363A9389D0}"/>
              </a:ext>
            </a:extLst>
          </p:cNvPr>
          <p:cNvSpPr/>
          <p:nvPr/>
        </p:nvSpPr>
        <p:spPr>
          <a:xfrm>
            <a:off x="7559644" y="2191746"/>
            <a:ext cx="398353" cy="6477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9A9C35-40F6-C627-551F-DAC187CEA8C1}"/>
              </a:ext>
            </a:extLst>
          </p:cNvPr>
          <p:cNvSpPr txBox="1"/>
          <p:nvPr/>
        </p:nvSpPr>
        <p:spPr>
          <a:xfrm>
            <a:off x="7957997" y="2284616"/>
            <a:ext cx="13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5.80 GHz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572230-55A5-DC17-9C3F-9782A24DACB6}"/>
              </a:ext>
            </a:extLst>
          </p:cNvPr>
          <p:cNvSpPr/>
          <p:nvPr/>
        </p:nvSpPr>
        <p:spPr>
          <a:xfrm>
            <a:off x="7559644" y="2436893"/>
            <a:ext cx="398353" cy="6477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58CEB-C890-8A5C-1A2E-563A3236F1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56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1"/>
    </mc:Choice>
    <mc:Fallback xmlns="">
      <p:transition spd="slow" advTm="10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Direction Measurement</a:t>
            </a:r>
            <a:endParaRPr dirty="0"/>
          </a:p>
        </p:txBody>
      </p:sp>
      <p:sp>
        <p:nvSpPr>
          <p:cNvPr id="2" name="Google Shape;153;p24">
            <a:extLst>
              <a:ext uri="{FF2B5EF4-FFF2-40B4-BE49-F238E27FC236}">
                <a16:creationId xmlns:a16="http://schemas.microsoft.com/office/drawing/2014/main" id="{B279EB63-99F3-2297-EDD4-94C0675FF1C3}"/>
              </a:ext>
            </a:extLst>
          </p:cNvPr>
          <p:cNvSpPr/>
          <p:nvPr/>
        </p:nvSpPr>
        <p:spPr>
          <a:xfrm>
            <a:off x="0" y="4640580"/>
            <a:ext cx="9144000" cy="502920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</a:endParaRP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ECE900C1-B62E-955D-8EE0-0B242D00C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76" y="950976"/>
            <a:ext cx="6096000" cy="3657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FA204-9298-F717-0FAA-2619B64B59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9468D-D77C-0339-2D21-FFE1FC19C5C1}"/>
              </a:ext>
            </a:extLst>
          </p:cNvPr>
          <p:cNvSpPr txBox="1"/>
          <p:nvPr/>
        </p:nvSpPr>
        <p:spPr>
          <a:xfrm rot="16200000">
            <a:off x="778290" y="1502025"/>
            <a:ext cx="15450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Direction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7"/>
    </mc:Choice>
    <mc:Fallback xmlns="">
      <p:transition spd="slow" advTm="874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Direction Measurement</a:t>
            </a:r>
            <a:endParaRPr dirty="0"/>
          </a:p>
        </p:txBody>
      </p:sp>
      <p:sp>
        <p:nvSpPr>
          <p:cNvPr id="2" name="Google Shape;153;p24">
            <a:extLst>
              <a:ext uri="{FF2B5EF4-FFF2-40B4-BE49-F238E27FC236}">
                <a16:creationId xmlns:a16="http://schemas.microsoft.com/office/drawing/2014/main" id="{B279EB63-99F3-2297-EDD4-94C0675FF1C3}"/>
              </a:ext>
            </a:extLst>
          </p:cNvPr>
          <p:cNvSpPr/>
          <p:nvPr/>
        </p:nvSpPr>
        <p:spPr>
          <a:xfrm>
            <a:off x="0" y="4640580"/>
            <a:ext cx="9144000" cy="502920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212C5D1-3C78-7739-9818-6613E012E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76" y="950976"/>
            <a:ext cx="6096000" cy="3657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0AF9F-7FA8-CA07-8C14-8FC69AEC8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DBE1A-2903-69C4-5AC8-9C17CF3FC942}"/>
              </a:ext>
            </a:extLst>
          </p:cNvPr>
          <p:cNvSpPr txBox="1"/>
          <p:nvPr/>
        </p:nvSpPr>
        <p:spPr>
          <a:xfrm rot="16200000">
            <a:off x="778290" y="1502025"/>
            <a:ext cx="15450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40687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5"/>
    </mc:Choice>
    <mc:Fallback xmlns="">
      <p:transition spd="slow" advTm="98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C6CD6B-5B66-68DB-B743-0CDFF39A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308" y="350453"/>
            <a:ext cx="2978733" cy="15393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WiFi Localization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B7E57-157C-4A4E-47F1-D1E72941C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4753" y="2399463"/>
            <a:ext cx="3767576" cy="21854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0" defTabSz="91440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automation</a:t>
            </a:r>
          </a:p>
          <a:p>
            <a:pPr marL="228600" indent="0" defTabSz="91440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industry and warehouse</a:t>
            </a:r>
          </a:p>
          <a:p>
            <a:pPr marL="228600" indent="0" defTabSz="91440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food delivery</a:t>
            </a:r>
          </a:p>
        </p:txBody>
      </p:sp>
      <p:pic>
        <p:nvPicPr>
          <p:cNvPr id="1040" name="Picture 16" descr="Drones and robots in port logistics">
            <a:extLst>
              <a:ext uri="{FF2B5EF4-FFF2-40B4-BE49-F238E27FC236}">
                <a16:creationId xmlns:a16="http://schemas.microsoft.com/office/drawing/2014/main" id="{73B52883-C5DE-5420-CCA7-4C2100493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5" r="14185" b="2"/>
          <a:stretch/>
        </p:blipFill>
        <p:spPr bwMode="auto">
          <a:xfrm>
            <a:off x="52056" y="10"/>
            <a:ext cx="3238092" cy="2730314"/>
          </a:xfrm>
          <a:custGeom>
            <a:avLst/>
            <a:gdLst/>
            <a:ahLst/>
            <a:cxnLst/>
            <a:rect l="l" t="t" r="r" b="b"/>
            <a:pathLst>
              <a:path w="4317456" h="3640433">
                <a:moveTo>
                  <a:pt x="590312" y="0"/>
                </a:moveTo>
                <a:lnTo>
                  <a:pt x="3727144" y="0"/>
                </a:lnTo>
                <a:lnTo>
                  <a:pt x="3756657" y="30226"/>
                </a:lnTo>
                <a:cubicBezTo>
                  <a:pt x="4105091" y="413588"/>
                  <a:pt x="4317456" y="922847"/>
                  <a:pt x="4317456" y="1481705"/>
                </a:cubicBezTo>
                <a:cubicBezTo>
                  <a:pt x="4317456" y="2673937"/>
                  <a:pt x="3350960" y="3640433"/>
                  <a:pt x="2158728" y="3640433"/>
                </a:cubicBezTo>
                <a:cubicBezTo>
                  <a:pt x="966497" y="3640433"/>
                  <a:pt x="0" y="2673937"/>
                  <a:pt x="0" y="1481705"/>
                </a:cubicBezTo>
                <a:cubicBezTo>
                  <a:pt x="0" y="922847"/>
                  <a:pt x="212365" y="413588"/>
                  <a:pt x="560799" y="30226"/>
                </a:cubicBezTo>
                <a:close/>
              </a:path>
            </a:pathLst>
          </a:cu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uduBot for Restaurants">
            <a:extLst>
              <a:ext uri="{FF2B5EF4-FFF2-40B4-BE49-F238E27FC236}">
                <a16:creationId xmlns:a16="http://schemas.microsoft.com/office/drawing/2014/main" id="{E0D8BF04-92DC-A4CA-ABAB-0F9BE5256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8" r="12943" b="-3"/>
          <a:stretch/>
        </p:blipFill>
        <p:spPr bwMode="auto">
          <a:xfrm>
            <a:off x="1015509" y="2956884"/>
            <a:ext cx="2429046" cy="2186616"/>
          </a:xfrm>
          <a:custGeom>
            <a:avLst/>
            <a:gdLst/>
            <a:ahLst/>
            <a:cxnLst/>
            <a:rect l="l" t="t" r="r" b="b"/>
            <a:pathLst>
              <a:path w="3238727" h="2915488">
                <a:moveTo>
                  <a:pt x="1619364" y="0"/>
                </a:moveTo>
                <a:cubicBezTo>
                  <a:pt x="2513714" y="0"/>
                  <a:pt x="3238727" y="725014"/>
                  <a:pt x="3238727" y="1619364"/>
                </a:cubicBezTo>
                <a:cubicBezTo>
                  <a:pt x="3238727" y="2122436"/>
                  <a:pt x="3009328" y="2571928"/>
                  <a:pt x="2649429" y="2868943"/>
                </a:cubicBezTo>
                <a:lnTo>
                  <a:pt x="2587186" y="2915488"/>
                </a:lnTo>
                <a:lnTo>
                  <a:pt x="651541" y="2915488"/>
                </a:lnTo>
                <a:lnTo>
                  <a:pt x="589298" y="2868943"/>
                </a:lnTo>
                <a:cubicBezTo>
                  <a:pt x="229399" y="2571928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home automation?">
            <a:extLst>
              <a:ext uri="{FF2B5EF4-FFF2-40B4-BE49-F238E27FC236}">
                <a16:creationId xmlns:a16="http://schemas.microsoft.com/office/drawing/2014/main" id="{5824242C-B497-AB62-235D-A2A15845A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3" r="9340" b="4"/>
          <a:stretch/>
        </p:blipFill>
        <p:spPr bwMode="auto">
          <a:xfrm>
            <a:off x="3131901" y="1703594"/>
            <a:ext cx="1775849" cy="1775848"/>
          </a:xfrm>
          <a:custGeom>
            <a:avLst/>
            <a:gdLst/>
            <a:ahLst/>
            <a:cxnLst/>
            <a:rect l="l" t="t" r="r" b="b"/>
            <a:pathLst>
              <a:path w="2367798" h="2367798">
                <a:moveTo>
                  <a:pt x="1183899" y="0"/>
                </a:moveTo>
                <a:cubicBezTo>
                  <a:pt x="1837748" y="0"/>
                  <a:pt x="2367798" y="530050"/>
                  <a:pt x="2367798" y="1183899"/>
                </a:cubicBezTo>
                <a:cubicBezTo>
                  <a:pt x="2367798" y="1837748"/>
                  <a:pt x="1837748" y="2367798"/>
                  <a:pt x="1183899" y="2367798"/>
                </a:cubicBezTo>
                <a:cubicBezTo>
                  <a:pt x="530050" y="2367798"/>
                  <a:pt x="0" y="1837748"/>
                  <a:pt x="0" y="1183899"/>
                </a:cubicBezTo>
                <a:cubicBezTo>
                  <a:pt x="0" y="530050"/>
                  <a:pt x="530050" y="0"/>
                  <a:pt x="1183899" y="0"/>
                </a:cubicBezTo>
                <a:close/>
              </a:path>
            </a:pathLst>
          </a:cu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719165-88FD-D41B-C00E-8E2CDB3E56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>
                <a:solidFill>
                  <a:srgbClr val="000000"/>
                </a:solidFill>
              </a:rPr>
              <a:pPr/>
              <a:t>2</a:t>
            </a:fld>
            <a:endParaRPr lang="en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1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1"/>
    </mc:Choice>
    <mc:Fallback xmlns="">
      <p:transition spd="slow" advTm="15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Direction Measurement</a:t>
            </a:r>
            <a:endParaRPr dirty="0"/>
          </a:p>
        </p:txBody>
      </p:sp>
      <p:sp>
        <p:nvSpPr>
          <p:cNvPr id="2" name="Google Shape;153;p24">
            <a:extLst>
              <a:ext uri="{FF2B5EF4-FFF2-40B4-BE49-F238E27FC236}">
                <a16:creationId xmlns:a16="http://schemas.microsoft.com/office/drawing/2014/main" id="{B279EB63-99F3-2297-EDD4-94C0675FF1C3}"/>
              </a:ext>
            </a:extLst>
          </p:cNvPr>
          <p:cNvSpPr/>
          <p:nvPr/>
        </p:nvSpPr>
        <p:spPr>
          <a:xfrm>
            <a:off x="0" y="4640580"/>
            <a:ext cx="9144000" cy="502920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Direction estimation achieves high accuracy</a:t>
            </a:r>
            <a:endParaRPr sz="2800" dirty="0">
              <a:solidFill>
                <a:schemeClr val="lt1"/>
              </a:solidFill>
            </a:endParaRP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9A37EF3D-5D30-261D-15D8-2CF15E70E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176" y="950976"/>
            <a:ext cx="6096000" cy="3657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B3122A-5AA5-3B47-76C4-B184EE3950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4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9"/>
    </mc:Choice>
    <mc:Fallback xmlns="">
      <p:transition spd="slow" advTm="10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Distance Measurement</a:t>
            </a:r>
            <a:endParaRPr dirty="0"/>
          </a:p>
        </p:txBody>
      </p:sp>
      <p:sp>
        <p:nvSpPr>
          <p:cNvPr id="6" name="Google Shape;153;p24">
            <a:extLst>
              <a:ext uri="{FF2B5EF4-FFF2-40B4-BE49-F238E27FC236}">
                <a16:creationId xmlns:a16="http://schemas.microsoft.com/office/drawing/2014/main" id="{30036E38-C35A-4C99-8B97-DE7A2423104C}"/>
              </a:ext>
            </a:extLst>
          </p:cNvPr>
          <p:cNvSpPr/>
          <p:nvPr/>
        </p:nvSpPr>
        <p:spPr>
          <a:xfrm>
            <a:off x="0" y="4640580"/>
            <a:ext cx="9144000" cy="502920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</a:endParaRP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47CDDE10-8C28-4EAC-AFAC-C4C3C8A56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76" y="950976"/>
            <a:ext cx="5627077" cy="3657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D013F-243D-9C00-870C-834570F32A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0"/>
    </mc:Choice>
    <mc:Fallback xmlns="">
      <p:transition spd="slow" advTm="128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Distance Measurement</a:t>
            </a:r>
            <a:endParaRPr dirty="0"/>
          </a:p>
        </p:txBody>
      </p:sp>
      <p:sp>
        <p:nvSpPr>
          <p:cNvPr id="6" name="Google Shape;153;p24">
            <a:extLst>
              <a:ext uri="{FF2B5EF4-FFF2-40B4-BE49-F238E27FC236}">
                <a16:creationId xmlns:a16="http://schemas.microsoft.com/office/drawing/2014/main" id="{30036E38-C35A-4C99-8B97-DE7A2423104C}"/>
              </a:ext>
            </a:extLst>
          </p:cNvPr>
          <p:cNvSpPr/>
          <p:nvPr/>
        </p:nvSpPr>
        <p:spPr>
          <a:xfrm>
            <a:off x="0" y="4640580"/>
            <a:ext cx="9144000" cy="502920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</a:endParaRP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019E9A2-E3D2-6E42-7B07-ADEF5F879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76" y="950976"/>
            <a:ext cx="5627077" cy="3657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B22453-A5E7-9890-48C3-E91DDD561B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623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7"/>
    </mc:Choice>
    <mc:Fallback xmlns="">
      <p:transition spd="slow" advTm="437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Distance Measurement</a:t>
            </a:r>
            <a:endParaRPr dirty="0"/>
          </a:p>
        </p:txBody>
      </p:sp>
      <p:sp>
        <p:nvSpPr>
          <p:cNvPr id="6" name="Google Shape;153;p24">
            <a:extLst>
              <a:ext uri="{FF2B5EF4-FFF2-40B4-BE49-F238E27FC236}">
                <a16:creationId xmlns:a16="http://schemas.microsoft.com/office/drawing/2014/main" id="{30036E38-C35A-4C99-8B97-DE7A2423104C}"/>
              </a:ext>
            </a:extLst>
          </p:cNvPr>
          <p:cNvSpPr/>
          <p:nvPr/>
        </p:nvSpPr>
        <p:spPr>
          <a:xfrm>
            <a:off x="0" y="4640580"/>
            <a:ext cx="9144000" cy="502920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</a:rPr>
              <a:t>Distance measurement achieves a median error within one meter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FF551D58-465D-06F1-A955-D91FE6EA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76" y="950976"/>
            <a:ext cx="5627077" cy="3657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ED0805-70AC-2865-4858-A3B6DA0151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23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78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90"/>
    </mc:Choice>
    <mc:Fallback xmlns="">
      <p:transition spd="slow" advTm="1909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 &amp; Discussion</a:t>
            </a:r>
            <a:endParaRPr dirty="0"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1"/>
          </p:nvPr>
        </p:nvSpPr>
        <p:spPr>
          <a:xfrm>
            <a:off x="311700" y="122418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0" i="0" dirty="0" err="1">
                <a:effectLst/>
                <a:latin typeface="Arial" panose="020B0604020202020204" pitchFamily="34" charset="0"/>
              </a:rPr>
              <a:t>WiSight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brings localization on any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WiFi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devices, even with a 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single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</a:rPr>
              <a:t>transceiver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chain. </a:t>
            </a:r>
            <a:endParaRPr lang="en-US" sz="2000" dirty="0"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en-US" sz="1600" b="1" i="0" dirty="0"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dirty="0">
                <a:latin typeface="Arial" panose="020B0604020202020204" pitchFamily="34" charset="0"/>
              </a:rPr>
              <a:t>Future research directions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</a:rPr>
              <a:t>Multipath effect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</a:rPr>
              <a:t>FSA scanning range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</a:rPr>
              <a:t>Integration into applications</a:t>
            </a:r>
            <a:endParaRPr lang="en-US" sz="1600" dirty="0">
              <a:latin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</a:pPr>
            <a:endParaRPr lang="en-US" sz="1300" dirty="0">
              <a:latin typeface="Arial" panose="020B0604020202020204" pitchFamily="34" charset="0"/>
            </a:endParaRPr>
          </a:p>
        </p:txBody>
      </p:sp>
      <p:sp>
        <p:nvSpPr>
          <p:cNvPr id="2" name="Google Shape;153;p24">
            <a:extLst>
              <a:ext uri="{FF2B5EF4-FFF2-40B4-BE49-F238E27FC236}">
                <a16:creationId xmlns:a16="http://schemas.microsoft.com/office/drawing/2014/main" id="{DD485000-D212-3047-3CC1-C31FED753FC2}"/>
              </a:ext>
            </a:extLst>
          </p:cNvPr>
          <p:cNvSpPr/>
          <p:nvPr/>
        </p:nvSpPr>
        <p:spPr>
          <a:xfrm>
            <a:off x="0" y="4640580"/>
            <a:ext cx="9144000" cy="502920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1660C-39D5-898E-7D4E-6333D587BB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24</a:t>
            </a:fld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28"/>
    </mc:Choice>
    <mc:Fallback xmlns="">
      <p:transition spd="slow" advTm="64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10;p20">
            <a:extLst>
              <a:ext uri="{FF2B5EF4-FFF2-40B4-BE49-F238E27FC236}">
                <a16:creationId xmlns:a16="http://schemas.microsoft.com/office/drawing/2014/main" id="{1BE0E261-8E9E-E77F-341F-210D6EBAAAD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1023" y="2090721"/>
            <a:ext cx="397252" cy="45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0;p20">
            <a:extLst>
              <a:ext uri="{FF2B5EF4-FFF2-40B4-BE49-F238E27FC236}">
                <a16:creationId xmlns:a16="http://schemas.microsoft.com/office/drawing/2014/main" id="{C74252C6-7535-C899-06FE-1324D092B5C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2352" y="2014881"/>
            <a:ext cx="389481" cy="44070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Today’s WiFi Localization Systems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DD488-A60F-9FE9-8909-00BDB16EEC75}"/>
              </a:ext>
            </a:extLst>
          </p:cNvPr>
          <p:cNvSpPr txBox="1"/>
          <p:nvPr/>
        </p:nvSpPr>
        <p:spPr>
          <a:xfrm>
            <a:off x="0" y="894740"/>
            <a:ext cx="4600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Multiple Access Point Triangulation/Trilateration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SpotFi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Sigcomm</a:t>
            </a:r>
            <a:r>
              <a:rPr lang="en-US" dirty="0">
                <a:solidFill>
                  <a:srgbClr val="FF0000"/>
                </a:solidFill>
              </a:rPr>
              <a:t>’ 15 ,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ToneTrack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MobiCom</a:t>
            </a:r>
            <a:r>
              <a:rPr lang="en-US" dirty="0">
                <a:solidFill>
                  <a:srgbClr val="FF0000"/>
                </a:solidFill>
              </a:rPr>
              <a:t>’ 15, </a:t>
            </a:r>
            <a:r>
              <a:rPr lang="en-US" dirty="0" err="1">
                <a:solidFill>
                  <a:srgbClr val="FF0000"/>
                </a:solidFill>
              </a:rPr>
              <a:t>TyrLoc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MobiSys</a:t>
            </a:r>
            <a:r>
              <a:rPr lang="en-US" dirty="0">
                <a:solidFill>
                  <a:srgbClr val="FF0000"/>
                </a:solidFill>
              </a:rPr>
              <a:t>’ 21]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F20C24-0BF8-7312-D3BA-150F026E3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14" y="3634076"/>
            <a:ext cx="808674" cy="5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2F0408-6F75-E86E-9E0F-269350E94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10" y="3634076"/>
            <a:ext cx="808674" cy="5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E2B4B4-A934-5502-8D7C-EDFEE912B21A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2237093" y="2206696"/>
            <a:ext cx="764954" cy="1427380"/>
          </a:xfrm>
          <a:prstGeom prst="line">
            <a:avLst/>
          </a:prstGeom>
          <a:ln w="38100">
            <a:solidFill>
              <a:srgbClr val="002F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5E5B9A-A836-E80D-077B-40FC35C22492}"/>
              </a:ext>
            </a:extLst>
          </p:cNvPr>
          <p:cNvCxnSpPr>
            <a:cxnSpLocks/>
            <a:endCxn id="2050" idx="0"/>
          </p:cNvCxnSpPr>
          <p:nvPr/>
        </p:nvCxnSpPr>
        <p:spPr>
          <a:xfrm flipH="1">
            <a:off x="1510051" y="2206696"/>
            <a:ext cx="727042" cy="142738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D95FC8-B2A5-742C-E6E7-44FB2D5A75EE}"/>
              </a:ext>
            </a:extLst>
          </p:cNvPr>
          <p:cNvCxnSpPr/>
          <p:nvPr/>
        </p:nvCxnSpPr>
        <p:spPr>
          <a:xfrm>
            <a:off x="4475988" y="1209749"/>
            <a:ext cx="0" cy="33147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6FED5DF-FE43-DCD1-446B-E00F8EB03295}"/>
              </a:ext>
            </a:extLst>
          </p:cNvPr>
          <p:cNvSpPr txBox="1"/>
          <p:nvPr/>
        </p:nvSpPr>
        <p:spPr>
          <a:xfrm>
            <a:off x="5331265" y="947431"/>
            <a:ext cx="2777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Access Point Trilateration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[Chronos: NSDI’ 16,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MonoLoco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MobiSys</a:t>
            </a:r>
            <a:r>
              <a:rPr lang="en-US" dirty="0">
                <a:solidFill>
                  <a:srgbClr val="FF0000"/>
                </a:solidFill>
              </a:rPr>
              <a:t>’ 18]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BDCBE54-46F1-3808-3CC6-443262C89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68" y="3532101"/>
            <a:ext cx="808674" cy="5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CE04E8-0B8F-DD79-4D62-52B239568E51}"/>
              </a:ext>
            </a:extLst>
          </p:cNvPr>
          <p:cNvCxnSpPr>
            <a:cxnSpLocks/>
          </p:cNvCxnSpPr>
          <p:nvPr/>
        </p:nvCxnSpPr>
        <p:spPr>
          <a:xfrm flipV="1">
            <a:off x="6058707" y="2235236"/>
            <a:ext cx="1304472" cy="1296865"/>
          </a:xfrm>
          <a:prstGeom prst="line">
            <a:avLst/>
          </a:prstGeom>
          <a:ln w="38100">
            <a:solidFill>
              <a:srgbClr val="002F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2A0932-4CF3-6B85-625E-9B9E27E2B925}"/>
                  </a:ext>
                </a:extLst>
              </p:cNvPr>
              <p:cNvSpPr txBox="1"/>
              <p:nvPr/>
            </p:nvSpPr>
            <p:spPr>
              <a:xfrm>
                <a:off x="6390916" y="2603849"/>
                <a:ext cx="3227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2A0932-4CF3-6B85-625E-9B9E27E2B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916" y="2603849"/>
                <a:ext cx="322705" cy="307777"/>
              </a:xfrm>
              <a:prstGeom prst="rect">
                <a:avLst/>
              </a:prstGeom>
              <a:blipFill>
                <a:blip r:embed="rId7"/>
                <a:stretch>
                  <a:fillRect r="-1698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EF4C06-7E08-2B9B-E365-B6A967BCE08A}"/>
              </a:ext>
            </a:extLst>
          </p:cNvPr>
          <p:cNvCxnSpPr>
            <a:cxnSpLocks/>
          </p:cNvCxnSpPr>
          <p:nvPr/>
        </p:nvCxnSpPr>
        <p:spPr>
          <a:xfrm flipV="1">
            <a:off x="6265927" y="2257034"/>
            <a:ext cx="1097252" cy="1291481"/>
          </a:xfrm>
          <a:prstGeom prst="line">
            <a:avLst/>
          </a:prstGeom>
          <a:ln w="38100">
            <a:solidFill>
              <a:srgbClr val="002F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E47C8E-69FC-096E-8A5D-F9BD75783F31}"/>
              </a:ext>
            </a:extLst>
          </p:cNvPr>
          <p:cNvCxnSpPr>
            <a:cxnSpLocks/>
          </p:cNvCxnSpPr>
          <p:nvPr/>
        </p:nvCxnSpPr>
        <p:spPr>
          <a:xfrm flipV="1">
            <a:off x="6750091" y="2284476"/>
            <a:ext cx="603365" cy="1315039"/>
          </a:xfrm>
          <a:prstGeom prst="line">
            <a:avLst/>
          </a:prstGeom>
          <a:ln w="38100">
            <a:solidFill>
              <a:srgbClr val="002F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2D6A69-0095-2395-933B-38645F9EE83F}"/>
                  </a:ext>
                </a:extLst>
              </p:cNvPr>
              <p:cNvSpPr txBox="1"/>
              <p:nvPr/>
            </p:nvSpPr>
            <p:spPr>
              <a:xfrm>
                <a:off x="6625184" y="2859312"/>
                <a:ext cx="3227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2D6A69-0095-2395-933B-38645F9EE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184" y="2859312"/>
                <a:ext cx="32270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CC9C1A-F995-380D-9793-92FD3994EF93}"/>
                  </a:ext>
                </a:extLst>
              </p:cNvPr>
              <p:cNvSpPr txBox="1"/>
              <p:nvPr/>
            </p:nvSpPr>
            <p:spPr>
              <a:xfrm>
                <a:off x="6899803" y="3088147"/>
                <a:ext cx="3227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CC9C1A-F995-380D-9793-92FD3994E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03" y="3088147"/>
                <a:ext cx="322705" cy="307777"/>
              </a:xfrm>
              <a:prstGeom prst="rect">
                <a:avLst/>
              </a:prstGeom>
              <a:blipFill>
                <a:blip r:embed="rId9"/>
                <a:stretch>
                  <a:fillRect r="-1698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5D034A-406A-4AB8-6726-D1E67A04F0C4}"/>
                  </a:ext>
                </a:extLst>
              </p:cNvPr>
              <p:cNvSpPr txBox="1"/>
              <p:nvPr/>
            </p:nvSpPr>
            <p:spPr>
              <a:xfrm rot="2554925">
                <a:off x="6709418" y="3067574"/>
                <a:ext cx="1843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5D034A-406A-4AB8-6726-D1E67A04F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554925">
                <a:off x="6709418" y="3067574"/>
                <a:ext cx="184346" cy="2154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FFCAD0E-98F8-4562-5C7A-DCC46EC0BAE0}"/>
              </a:ext>
            </a:extLst>
          </p:cNvPr>
          <p:cNvSpPr/>
          <p:nvPr/>
        </p:nvSpPr>
        <p:spPr>
          <a:xfrm>
            <a:off x="0" y="2069996"/>
            <a:ext cx="9144000" cy="1022224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Unfortunately, not all </a:t>
            </a:r>
            <a:r>
              <a:rPr lang="en-US" sz="3200" dirty="0" err="1"/>
              <a:t>WiFi</a:t>
            </a:r>
            <a:r>
              <a:rPr lang="en-US" sz="3200" dirty="0"/>
              <a:t> devices have multiple transceiver chains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05703-AAE6-76F4-EA29-251EB02FF831}"/>
              </a:ext>
            </a:extLst>
          </p:cNvPr>
          <p:cNvSpPr txBox="1"/>
          <p:nvPr/>
        </p:nvSpPr>
        <p:spPr>
          <a:xfrm>
            <a:off x="1035558" y="4143431"/>
            <a:ext cx="267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Limitation: coordination among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multiple access points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1CDA61-DE72-2C38-7018-713A035554B6}"/>
              </a:ext>
            </a:extLst>
          </p:cNvPr>
          <p:cNvSpPr txBox="1"/>
          <p:nvPr/>
        </p:nvSpPr>
        <p:spPr>
          <a:xfrm>
            <a:off x="5006769" y="4254205"/>
            <a:ext cx="3159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Limitation: multiple transceiver chains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B11C01-6EEF-626C-E5FD-61F4B30FBC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>
                <a:solidFill>
                  <a:srgbClr val="000000"/>
                </a:solidFill>
              </a:rPr>
              <a:pPr/>
              <a:t>3</a:t>
            </a:fld>
            <a:endParaRPr lang="en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5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50"/>
    </mc:Choice>
    <mc:Fallback xmlns="">
      <p:transition spd="slow" advTm="81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6" grpId="0"/>
      <p:bldP spid="51" grpId="0"/>
      <p:bldP spid="24" grpId="0"/>
      <p:bldP spid="26" grpId="0"/>
      <p:bldP spid="7" grpId="0"/>
      <p:bldP spid="2" grpId="0" animBg="1"/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828C-749C-EE37-8E6E-FC6C6C33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5400"/>
            <a:ext cx="8520600" cy="572700"/>
          </a:xfrm>
        </p:spPr>
        <p:txBody>
          <a:bodyPr>
            <a:noAutofit/>
          </a:bodyPr>
          <a:lstStyle/>
          <a:p>
            <a:r>
              <a:rPr lang="en-US" sz="2800" b="1" dirty="0"/>
              <a:t>Can we enable localization with a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</a:t>
            </a:r>
            <a:r>
              <a:rPr lang="en-US" sz="2800" b="1" dirty="0"/>
              <a:t> transceiver chain?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4971B2-0C87-6819-3C79-2628D3E456CB}"/>
              </a:ext>
            </a:extLst>
          </p:cNvPr>
          <p:cNvSpPr/>
          <p:nvPr/>
        </p:nvSpPr>
        <p:spPr>
          <a:xfrm>
            <a:off x="0" y="4759452"/>
            <a:ext cx="9144000" cy="384047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001EAD-C938-9D17-F1CF-C6D0103630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213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2"/>
    </mc:Choice>
    <mc:Fallback xmlns="">
      <p:transition spd="slow" advTm="802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WiSight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>
              <a:lnSpc>
                <a:spcPct val="300000"/>
              </a:lnSpc>
              <a:buNone/>
            </a:pPr>
            <a:r>
              <a:rPr lang="en-US" dirty="0"/>
              <a:t>        A system which brings </a:t>
            </a:r>
            <a:r>
              <a:rPr lang="en-US" dirty="0" err="1"/>
              <a:t>WiFi</a:t>
            </a:r>
            <a:r>
              <a:rPr lang="en-US" dirty="0"/>
              <a:t> localization to any </a:t>
            </a:r>
            <a:r>
              <a:rPr lang="en-US" dirty="0" err="1"/>
              <a:t>WiFi</a:t>
            </a:r>
            <a:r>
              <a:rPr lang="en-US" dirty="0"/>
              <a:t> devices</a:t>
            </a:r>
          </a:p>
          <a:p>
            <a:pPr marL="114300" indent="0">
              <a:lnSpc>
                <a:spcPct val="300000"/>
              </a:lnSpc>
              <a:buNone/>
            </a:pPr>
            <a:r>
              <a:rPr lang="en" dirty="0"/>
              <a:t>        Works as a plug-and-play without modification on the WiFi chipset</a:t>
            </a:r>
            <a:endParaRPr dirty="0"/>
          </a:p>
          <a:p>
            <a:pPr marL="11430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        Does not require cooperation from other devices</a:t>
            </a:r>
          </a:p>
          <a:p>
            <a:pPr marL="1143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AD7F2F-D5AA-7FCE-9F31-EE5A46AD1EFA}"/>
              </a:ext>
            </a:extLst>
          </p:cNvPr>
          <p:cNvSpPr/>
          <p:nvPr/>
        </p:nvSpPr>
        <p:spPr>
          <a:xfrm>
            <a:off x="0" y="4759452"/>
            <a:ext cx="9144000" cy="384047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A36B1368-3DD9-E94F-089A-AE40FEC3E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42" y="1391867"/>
            <a:ext cx="662940" cy="662940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9AF249D-6C23-DC82-ECA8-714A67740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42" y="2359976"/>
            <a:ext cx="662940" cy="662940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A144814F-2D61-1CF3-845F-D12A643E1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42" y="3328085"/>
            <a:ext cx="662940" cy="6629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C9940-976F-7BC0-E097-E493826804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1"/>
    </mc:Choice>
    <mc:Fallback xmlns="">
      <p:transition spd="slow" advTm="1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828C-749C-EE37-8E6E-FC6C6C33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30848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Localization Tasks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4971B2-0C87-6819-3C79-2628D3E456CB}"/>
              </a:ext>
            </a:extLst>
          </p:cNvPr>
          <p:cNvSpPr/>
          <p:nvPr/>
        </p:nvSpPr>
        <p:spPr>
          <a:xfrm>
            <a:off x="0" y="4759452"/>
            <a:ext cx="9144000" cy="384047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mazon Echo Dot (4th Gen) Smart speaker with clock and Alexa Twilight Blue  B085M66LH1 - Best Buy">
            <a:extLst>
              <a:ext uri="{FF2B5EF4-FFF2-40B4-BE49-F238E27FC236}">
                <a16:creationId xmlns:a16="http://schemas.microsoft.com/office/drawing/2014/main" id="{2065DD30-635C-A678-F721-F6BDE55A8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71" y="3241633"/>
            <a:ext cx="629140" cy="57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Target with solid fill">
            <a:extLst>
              <a:ext uri="{FF2B5EF4-FFF2-40B4-BE49-F238E27FC236}">
                <a16:creationId xmlns:a16="http://schemas.microsoft.com/office/drawing/2014/main" id="{BA6B3457-99CE-19EA-9393-E0AA07914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9811" y="1597194"/>
            <a:ext cx="342152" cy="34215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AC624E-FEBE-CF45-110F-DAF6C7AD2D18}"/>
              </a:ext>
            </a:extLst>
          </p:cNvPr>
          <p:cNvCxnSpPr>
            <a:cxnSpLocks/>
          </p:cNvCxnSpPr>
          <p:nvPr/>
        </p:nvCxnSpPr>
        <p:spPr>
          <a:xfrm flipH="1">
            <a:off x="2005884" y="3187436"/>
            <a:ext cx="899189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9ED7C034-57A8-B144-B5C4-6141FF1F08AE}"/>
              </a:ext>
            </a:extLst>
          </p:cNvPr>
          <p:cNvSpPr/>
          <p:nvPr/>
        </p:nvSpPr>
        <p:spPr>
          <a:xfrm>
            <a:off x="1966257" y="2960759"/>
            <a:ext cx="299152" cy="457197"/>
          </a:xfrm>
          <a:prstGeom prst="arc">
            <a:avLst>
              <a:gd name="adj1" fmla="val 16854125"/>
              <a:gd name="adj2" fmla="val 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61264D-CD10-AF56-E086-6C919937556C}"/>
                  </a:ext>
                </a:extLst>
              </p:cNvPr>
              <p:cNvSpPr txBox="1"/>
              <p:nvPr/>
            </p:nvSpPr>
            <p:spPr>
              <a:xfrm>
                <a:off x="2238413" y="2853521"/>
                <a:ext cx="3227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61264D-CD10-AF56-E086-6C9199375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413" y="2853521"/>
                <a:ext cx="322705" cy="307777"/>
              </a:xfrm>
              <a:prstGeom prst="rect">
                <a:avLst/>
              </a:prstGeom>
              <a:blipFill>
                <a:blip r:embed="rId7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74FE7F-7C28-C9FD-76BD-A905791CDB10}"/>
                  </a:ext>
                </a:extLst>
              </p:cNvPr>
              <p:cNvSpPr txBox="1"/>
              <p:nvPr/>
            </p:nvSpPr>
            <p:spPr>
              <a:xfrm rot="18273668">
                <a:off x="1834875" y="2303788"/>
                <a:ext cx="9642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𝑑𝑖𝑠𝑡𝑎𝑛𝑐𝑒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74FE7F-7C28-C9FD-76BD-A905791CD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73668">
                <a:off x="1834875" y="2303788"/>
                <a:ext cx="964273" cy="369332"/>
              </a:xfrm>
              <a:prstGeom prst="rect">
                <a:avLst/>
              </a:prstGeom>
              <a:blipFill>
                <a:blip r:embed="rId8"/>
                <a:stretch>
                  <a:fillRect t="-4217" r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B5318C-01E9-1D8D-4D86-9492CDE35EC2}"/>
              </a:ext>
            </a:extLst>
          </p:cNvPr>
          <p:cNvCxnSpPr>
            <a:cxnSpLocks/>
          </p:cNvCxnSpPr>
          <p:nvPr/>
        </p:nvCxnSpPr>
        <p:spPr>
          <a:xfrm flipV="1">
            <a:off x="2003653" y="1764434"/>
            <a:ext cx="977234" cy="1391015"/>
          </a:xfrm>
          <a:prstGeom prst="line">
            <a:avLst/>
          </a:prstGeom>
          <a:ln w="38100">
            <a:solidFill>
              <a:srgbClr val="002F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764E416-EDE8-944C-0DD5-C7CBADB7CB6B}"/>
              </a:ext>
            </a:extLst>
          </p:cNvPr>
          <p:cNvSpPr txBox="1"/>
          <p:nvPr/>
        </p:nvSpPr>
        <p:spPr>
          <a:xfrm>
            <a:off x="4800258" y="2033336"/>
            <a:ext cx="189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Distance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88EA5-F9B3-D389-195C-DE80F72F6C1E}"/>
              </a:ext>
            </a:extLst>
          </p:cNvPr>
          <p:cNvSpPr txBox="1"/>
          <p:nvPr/>
        </p:nvSpPr>
        <p:spPr>
          <a:xfrm>
            <a:off x="4800258" y="2991187"/>
            <a:ext cx="161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Direction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80AEF5-61D7-9E94-9974-9D7C4FBDF76B}"/>
              </a:ext>
            </a:extLst>
          </p:cNvPr>
          <p:cNvSpPr/>
          <p:nvPr/>
        </p:nvSpPr>
        <p:spPr>
          <a:xfrm>
            <a:off x="4726238" y="1897195"/>
            <a:ext cx="1618978" cy="814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8E993-0AE0-A634-69AF-0C29818362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18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"/>
    </mc:Choice>
    <mc:Fallback xmlns="">
      <p:transition spd="slow" advTm="7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3827E-7 L -0.00225 0.178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8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7" grpId="0"/>
      <p:bldP spid="15" grpId="0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14300" lvl="0">
              <a:buSzPts val="1800"/>
            </a:pPr>
            <a:r>
              <a:rPr lang="en-US" dirty="0"/>
              <a:t>Traditional approach: Antenna Array</a:t>
            </a:r>
          </a:p>
        </p:txBody>
      </p:sp>
      <p:sp>
        <p:nvSpPr>
          <p:cNvPr id="86" name="Google Shape;86;p18"/>
          <p:cNvSpPr/>
          <p:nvPr/>
        </p:nvSpPr>
        <p:spPr>
          <a:xfrm>
            <a:off x="0" y="4651898"/>
            <a:ext cx="9144000" cy="491601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</a:rPr>
              <a:t>Can we measure direction using a single transceiver chain?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41E123-3FCB-40AD-D59C-DC366B7915B8}"/>
              </a:ext>
            </a:extLst>
          </p:cNvPr>
          <p:cNvSpPr txBox="1"/>
          <p:nvPr/>
        </p:nvSpPr>
        <p:spPr>
          <a:xfrm>
            <a:off x="1504712" y="4042229"/>
            <a:ext cx="6289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Problem: requires multiple transceiver chains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D2DB3A-0F4A-2DC8-EABF-6CC6162B7E27}"/>
              </a:ext>
            </a:extLst>
          </p:cNvPr>
          <p:cNvGrpSpPr/>
          <p:nvPr/>
        </p:nvGrpSpPr>
        <p:grpSpPr>
          <a:xfrm>
            <a:off x="1504712" y="1616666"/>
            <a:ext cx="6134575" cy="2078999"/>
            <a:chOff x="1504712" y="1737689"/>
            <a:chExt cx="6134575" cy="2078999"/>
          </a:xfrm>
        </p:grpSpPr>
        <p:pic>
          <p:nvPicPr>
            <p:cNvPr id="87" name="Google Shape;87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04712" y="1737689"/>
              <a:ext cx="6134575" cy="2078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1A8DFB-3B1C-D60B-5B4B-63140E7CFC5F}"/>
                </a:ext>
              </a:extLst>
            </p:cNvPr>
            <p:cNvSpPr/>
            <p:nvPr/>
          </p:nvSpPr>
          <p:spPr>
            <a:xfrm>
              <a:off x="2082297" y="3186820"/>
              <a:ext cx="751438" cy="431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95FECE-EA81-E12D-19EB-D31177CB3805}"/>
                </a:ext>
              </a:extLst>
            </p:cNvPr>
            <p:cNvSpPr/>
            <p:nvPr/>
          </p:nvSpPr>
          <p:spPr>
            <a:xfrm>
              <a:off x="2958973" y="3186820"/>
              <a:ext cx="751438" cy="431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F819FE-078A-89AE-95D8-01598B7C5D8F}"/>
                </a:ext>
              </a:extLst>
            </p:cNvPr>
            <p:cNvSpPr/>
            <p:nvPr/>
          </p:nvSpPr>
          <p:spPr>
            <a:xfrm>
              <a:off x="3838667" y="3186820"/>
              <a:ext cx="751438" cy="431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15144E-ED2E-9ADA-D0A1-03B8B701E780}"/>
                </a:ext>
              </a:extLst>
            </p:cNvPr>
            <p:cNvSpPr/>
            <p:nvPr/>
          </p:nvSpPr>
          <p:spPr>
            <a:xfrm>
              <a:off x="4709312" y="3186820"/>
              <a:ext cx="751438" cy="431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7EEA42-0EEE-885B-2314-21B72723F637}"/>
                </a:ext>
              </a:extLst>
            </p:cNvPr>
            <p:cNvSpPr/>
            <p:nvPr/>
          </p:nvSpPr>
          <p:spPr>
            <a:xfrm rot="19617088">
              <a:off x="2667707" y="2347141"/>
              <a:ext cx="751438" cy="4756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01F583-B956-C192-53B6-1FB1D30F8B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94"/>
    </mc:Choice>
    <mc:Fallback xmlns="">
      <p:transition spd="slow" advTm="72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Solution: Use Frequency Scanning Antenna (FSA)</a:t>
            </a:r>
            <a:endParaRPr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89320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Passive antenna structure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Receives signals of certain frequency in each direction</a:t>
            </a:r>
            <a:endParaRPr dirty="0"/>
          </a:p>
        </p:txBody>
      </p:sp>
      <p:sp>
        <p:nvSpPr>
          <p:cNvPr id="5" name="Google Shape;236;p20">
            <a:extLst>
              <a:ext uri="{FF2B5EF4-FFF2-40B4-BE49-F238E27FC236}">
                <a16:creationId xmlns:a16="http://schemas.microsoft.com/office/drawing/2014/main" id="{E807195F-BBFB-09C0-F935-28BEA872550C}"/>
              </a:ext>
            </a:extLst>
          </p:cNvPr>
          <p:cNvSpPr txBox="1"/>
          <p:nvPr/>
        </p:nvSpPr>
        <p:spPr>
          <a:xfrm>
            <a:off x="1398306" y="4244308"/>
            <a:ext cx="158907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RF output</a:t>
            </a:r>
            <a:endParaRPr sz="2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B606F3-2247-F393-7CC5-B60AF3DDDDD9}"/>
              </a:ext>
            </a:extLst>
          </p:cNvPr>
          <p:cNvGrpSpPr/>
          <p:nvPr/>
        </p:nvGrpSpPr>
        <p:grpSpPr>
          <a:xfrm>
            <a:off x="2444392" y="4007437"/>
            <a:ext cx="3716649" cy="635397"/>
            <a:chOff x="2444392" y="4007437"/>
            <a:chExt cx="3716649" cy="635397"/>
          </a:xfrm>
        </p:grpSpPr>
        <p:cxnSp>
          <p:nvCxnSpPr>
            <p:cNvPr id="2" name="Google Shape;233;p20">
              <a:extLst>
                <a:ext uri="{FF2B5EF4-FFF2-40B4-BE49-F238E27FC236}">
                  <a16:creationId xmlns:a16="http://schemas.microsoft.com/office/drawing/2014/main" id="{457E6E6B-0DD3-7243-7BD4-D05BEBEC7330}"/>
                </a:ext>
              </a:extLst>
            </p:cNvPr>
            <p:cNvCxnSpPr/>
            <p:nvPr/>
          </p:nvCxnSpPr>
          <p:spPr>
            <a:xfrm rot="10800000" flipH="1">
              <a:off x="3459281" y="4008054"/>
              <a:ext cx="2701760" cy="2308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" name="Google Shape;234;p20">
              <a:extLst>
                <a:ext uri="{FF2B5EF4-FFF2-40B4-BE49-F238E27FC236}">
                  <a16:creationId xmlns:a16="http://schemas.microsoft.com/office/drawing/2014/main" id="{E219B20F-80C0-73FE-8FF7-48BD38609F6E}"/>
                </a:ext>
              </a:extLst>
            </p:cNvPr>
            <p:cNvCxnSpPr/>
            <p:nvPr/>
          </p:nvCxnSpPr>
          <p:spPr>
            <a:xfrm>
              <a:off x="2900359" y="4627023"/>
              <a:ext cx="2905670" cy="1813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" name="Google Shape;235;p20">
              <a:extLst>
                <a:ext uri="{FF2B5EF4-FFF2-40B4-BE49-F238E27FC236}">
                  <a16:creationId xmlns:a16="http://schemas.microsoft.com/office/drawing/2014/main" id="{68FA95EF-BF19-0AF7-53FC-E90D46240C65}"/>
                </a:ext>
              </a:extLst>
            </p:cNvPr>
            <p:cNvSpPr/>
            <p:nvPr/>
          </p:nvSpPr>
          <p:spPr>
            <a:xfrm>
              <a:off x="4770836" y="4112723"/>
              <a:ext cx="432051" cy="266714"/>
            </a:xfrm>
            <a:prstGeom prst="parallelogram">
              <a:avLst>
                <a:gd name="adj" fmla="val 113066"/>
              </a:avLst>
            </a:pr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37;p20">
              <a:extLst>
                <a:ext uri="{FF2B5EF4-FFF2-40B4-BE49-F238E27FC236}">
                  <a16:creationId xmlns:a16="http://schemas.microsoft.com/office/drawing/2014/main" id="{0F887011-0023-0766-D0EF-868749118B55}"/>
                </a:ext>
              </a:extLst>
            </p:cNvPr>
            <p:cNvSpPr/>
            <p:nvPr/>
          </p:nvSpPr>
          <p:spPr>
            <a:xfrm>
              <a:off x="3874988" y="4110438"/>
              <a:ext cx="432051" cy="266714"/>
            </a:xfrm>
            <a:prstGeom prst="parallelogram">
              <a:avLst>
                <a:gd name="adj" fmla="val 113066"/>
              </a:avLst>
            </a:pr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8;p20">
              <a:extLst>
                <a:ext uri="{FF2B5EF4-FFF2-40B4-BE49-F238E27FC236}">
                  <a16:creationId xmlns:a16="http://schemas.microsoft.com/office/drawing/2014/main" id="{CF1900E5-7228-E8C9-64E1-F870AF18E3FC}"/>
                </a:ext>
              </a:extLst>
            </p:cNvPr>
            <p:cNvSpPr/>
            <p:nvPr/>
          </p:nvSpPr>
          <p:spPr>
            <a:xfrm>
              <a:off x="3663090" y="4110438"/>
              <a:ext cx="432051" cy="266714"/>
            </a:xfrm>
            <a:prstGeom prst="parallelogram">
              <a:avLst>
                <a:gd name="adj" fmla="val 113066"/>
              </a:avLst>
            </a:pr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" name="Google Shape;240;p20">
              <a:extLst>
                <a:ext uri="{FF2B5EF4-FFF2-40B4-BE49-F238E27FC236}">
                  <a16:creationId xmlns:a16="http://schemas.microsoft.com/office/drawing/2014/main" id="{00D4FCF6-FF41-89A6-7C8E-67952B92386C}"/>
                </a:ext>
              </a:extLst>
            </p:cNvPr>
            <p:cNvCxnSpPr/>
            <p:nvPr/>
          </p:nvCxnSpPr>
          <p:spPr>
            <a:xfrm>
              <a:off x="2884502" y="4486138"/>
              <a:ext cx="2905670" cy="1813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241;p20">
              <a:extLst>
                <a:ext uri="{FF2B5EF4-FFF2-40B4-BE49-F238E27FC236}">
                  <a16:creationId xmlns:a16="http://schemas.microsoft.com/office/drawing/2014/main" id="{3E496B06-6759-EEBC-D826-F8240263AB56}"/>
                </a:ext>
              </a:extLst>
            </p:cNvPr>
            <p:cNvCxnSpPr/>
            <p:nvPr/>
          </p:nvCxnSpPr>
          <p:spPr>
            <a:xfrm rot="10800000" flipH="1">
              <a:off x="2900358" y="4007437"/>
              <a:ext cx="569035" cy="478701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" name="Google Shape;242;p20">
              <a:extLst>
                <a:ext uri="{FF2B5EF4-FFF2-40B4-BE49-F238E27FC236}">
                  <a16:creationId xmlns:a16="http://schemas.microsoft.com/office/drawing/2014/main" id="{D815583B-2D0C-D824-1D23-250DF0B9E212}"/>
                </a:ext>
              </a:extLst>
            </p:cNvPr>
            <p:cNvSpPr/>
            <p:nvPr/>
          </p:nvSpPr>
          <p:spPr>
            <a:xfrm>
              <a:off x="4075233" y="4110416"/>
              <a:ext cx="432051" cy="266714"/>
            </a:xfrm>
            <a:prstGeom prst="parallelogram">
              <a:avLst>
                <a:gd name="adj" fmla="val 113066"/>
              </a:avLst>
            </a:pr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3;p20">
              <a:extLst>
                <a:ext uri="{FF2B5EF4-FFF2-40B4-BE49-F238E27FC236}">
                  <a16:creationId xmlns:a16="http://schemas.microsoft.com/office/drawing/2014/main" id="{74A0DE23-8078-036B-2C34-980BE4AE0382}"/>
                </a:ext>
              </a:extLst>
            </p:cNvPr>
            <p:cNvSpPr/>
            <p:nvPr/>
          </p:nvSpPr>
          <p:spPr>
            <a:xfrm>
              <a:off x="3435427" y="4114985"/>
              <a:ext cx="432051" cy="266714"/>
            </a:xfrm>
            <a:prstGeom prst="parallelogram">
              <a:avLst>
                <a:gd name="adj" fmla="val 113066"/>
              </a:avLst>
            </a:pr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4;p20">
              <a:extLst>
                <a:ext uri="{FF2B5EF4-FFF2-40B4-BE49-F238E27FC236}">
                  <a16:creationId xmlns:a16="http://schemas.microsoft.com/office/drawing/2014/main" id="{618A3BB3-372B-721D-1479-852241627F0A}"/>
                </a:ext>
              </a:extLst>
            </p:cNvPr>
            <p:cNvSpPr/>
            <p:nvPr/>
          </p:nvSpPr>
          <p:spPr>
            <a:xfrm>
              <a:off x="3230978" y="4110393"/>
              <a:ext cx="432051" cy="266714"/>
            </a:xfrm>
            <a:prstGeom prst="parallelogram">
              <a:avLst>
                <a:gd name="adj" fmla="val 113066"/>
              </a:avLst>
            </a:pr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;p20">
              <a:extLst>
                <a:ext uri="{FF2B5EF4-FFF2-40B4-BE49-F238E27FC236}">
                  <a16:creationId xmlns:a16="http://schemas.microsoft.com/office/drawing/2014/main" id="{88D7F014-0516-8EA4-EE5C-EAD84E2264D6}"/>
                </a:ext>
              </a:extLst>
            </p:cNvPr>
            <p:cNvSpPr/>
            <p:nvPr/>
          </p:nvSpPr>
          <p:spPr>
            <a:xfrm>
              <a:off x="4288730" y="4114985"/>
              <a:ext cx="432051" cy="266714"/>
            </a:xfrm>
            <a:prstGeom prst="parallelogram">
              <a:avLst>
                <a:gd name="adj" fmla="val 113066"/>
              </a:avLst>
            </a:pr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6;p20">
              <a:extLst>
                <a:ext uri="{FF2B5EF4-FFF2-40B4-BE49-F238E27FC236}">
                  <a16:creationId xmlns:a16="http://schemas.microsoft.com/office/drawing/2014/main" id="{4BC2AF73-8D7F-D01B-4FD1-1C542C10D80B}"/>
                </a:ext>
              </a:extLst>
            </p:cNvPr>
            <p:cNvSpPr/>
            <p:nvPr/>
          </p:nvSpPr>
          <p:spPr>
            <a:xfrm>
              <a:off x="4531314" y="4110393"/>
              <a:ext cx="432051" cy="266714"/>
            </a:xfrm>
            <a:prstGeom prst="parallelogram">
              <a:avLst>
                <a:gd name="adj" fmla="val 113066"/>
              </a:avLst>
            </a:pr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" name="Google Shape;247;p20">
              <a:extLst>
                <a:ext uri="{FF2B5EF4-FFF2-40B4-BE49-F238E27FC236}">
                  <a16:creationId xmlns:a16="http://schemas.microsoft.com/office/drawing/2014/main" id="{59872179-A649-3331-7E78-A61DE0505E9E}"/>
                </a:ext>
              </a:extLst>
            </p:cNvPr>
            <p:cNvCxnSpPr/>
            <p:nvPr/>
          </p:nvCxnSpPr>
          <p:spPr>
            <a:xfrm rot="10800000">
              <a:off x="2904636" y="4494641"/>
              <a:ext cx="4451" cy="148193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48;p20">
              <a:extLst>
                <a:ext uri="{FF2B5EF4-FFF2-40B4-BE49-F238E27FC236}">
                  <a16:creationId xmlns:a16="http://schemas.microsoft.com/office/drawing/2014/main" id="{3052949F-31AD-04F9-2D99-E933981BBE73}"/>
                </a:ext>
              </a:extLst>
            </p:cNvPr>
            <p:cNvCxnSpPr/>
            <p:nvPr/>
          </p:nvCxnSpPr>
          <p:spPr>
            <a:xfrm>
              <a:off x="2653045" y="4191140"/>
              <a:ext cx="574639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49;p20">
              <a:extLst>
                <a:ext uri="{FF2B5EF4-FFF2-40B4-BE49-F238E27FC236}">
                  <a16:creationId xmlns:a16="http://schemas.microsoft.com/office/drawing/2014/main" id="{508BBDA8-E68A-1856-7FEC-7E7111454BF9}"/>
                </a:ext>
              </a:extLst>
            </p:cNvPr>
            <p:cNvCxnSpPr/>
            <p:nvPr/>
          </p:nvCxnSpPr>
          <p:spPr>
            <a:xfrm>
              <a:off x="2444392" y="4365223"/>
              <a:ext cx="574639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9" name="Google Shape;250;p20">
            <a:extLst>
              <a:ext uri="{FF2B5EF4-FFF2-40B4-BE49-F238E27FC236}">
                <a16:creationId xmlns:a16="http://schemas.microsoft.com/office/drawing/2014/main" id="{93C5E205-A59F-05CB-B618-07223D36AF65}"/>
              </a:ext>
            </a:extLst>
          </p:cNvPr>
          <p:cNvCxnSpPr/>
          <p:nvPr/>
        </p:nvCxnSpPr>
        <p:spPr>
          <a:xfrm rot="10800000">
            <a:off x="2043414" y="4273687"/>
            <a:ext cx="986085" cy="1170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7F7292-AB52-7883-06E1-35AFB92811EA}"/>
              </a:ext>
            </a:extLst>
          </p:cNvPr>
          <p:cNvGrpSpPr/>
          <p:nvPr/>
        </p:nvGrpSpPr>
        <p:grpSpPr>
          <a:xfrm>
            <a:off x="2605221" y="2060186"/>
            <a:ext cx="1596396" cy="2212636"/>
            <a:chOff x="2605221" y="2060186"/>
            <a:chExt cx="1596396" cy="2212636"/>
          </a:xfrm>
        </p:grpSpPr>
        <p:sp>
          <p:nvSpPr>
            <p:cNvPr id="20" name="Google Shape;251;p20">
              <a:extLst>
                <a:ext uri="{FF2B5EF4-FFF2-40B4-BE49-F238E27FC236}">
                  <a16:creationId xmlns:a16="http://schemas.microsoft.com/office/drawing/2014/main" id="{940F6489-9666-74A1-DE22-4E3ED8E07571}"/>
                </a:ext>
              </a:extLst>
            </p:cNvPr>
            <p:cNvSpPr/>
            <p:nvPr/>
          </p:nvSpPr>
          <p:spPr>
            <a:xfrm rot="14195358">
              <a:off x="2957121" y="3389018"/>
              <a:ext cx="1518984" cy="248624"/>
            </a:xfrm>
            <a:prstGeom prst="ellipse">
              <a:avLst/>
            </a:prstGeom>
            <a:solidFill>
              <a:srgbClr val="F4CCCC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" name="Google Shape;252;p20">
              <a:extLst>
                <a:ext uri="{FF2B5EF4-FFF2-40B4-BE49-F238E27FC236}">
                  <a16:creationId xmlns:a16="http://schemas.microsoft.com/office/drawing/2014/main" id="{6B54E497-155F-CD62-7641-CE5F62AC404C}"/>
                </a:ext>
              </a:extLst>
            </p:cNvPr>
            <p:cNvCxnSpPr/>
            <p:nvPr/>
          </p:nvCxnSpPr>
          <p:spPr>
            <a:xfrm rot="18356780" flipH="1">
              <a:off x="3086386" y="2240760"/>
              <a:ext cx="634065" cy="1596396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22" name="Google Shape;253;p20">
              <a:extLst>
                <a:ext uri="{FF2B5EF4-FFF2-40B4-BE49-F238E27FC236}">
                  <a16:creationId xmlns:a16="http://schemas.microsoft.com/office/drawing/2014/main" id="{CE5976FA-3F18-E3BD-253C-092856171D10}"/>
                </a:ext>
              </a:extLst>
            </p:cNvPr>
            <p:cNvSpPr txBox="1"/>
            <p:nvPr/>
          </p:nvSpPr>
          <p:spPr>
            <a:xfrm>
              <a:off x="2650987" y="2060186"/>
              <a:ext cx="587991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lang="en" sz="2800" i="1" baseline="-25000" dirty="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2800" i="1" baseline="-250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2D42D3-197B-5884-E8BA-F157EF567F03}"/>
              </a:ext>
            </a:extLst>
          </p:cNvPr>
          <p:cNvGrpSpPr/>
          <p:nvPr/>
        </p:nvGrpSpPr>
        <p:grpSpPr>
          <a:xfrm>
            <a:off x="3263212" y="1820184"/>
            <a:ext cx="793828" cy="2389555"/>
            <a:chOff x="3263212" y="1820184"/>
            <a:chExt cx="793828" cy="2389555"/>
          </a:xfrm>
        </p:grpSpPr>
        <p:sp>
          <p:nvSpPr>
            <p:cNvPr id="8" name="Google Shape;239;p20">
              <a:extLst>
                <a:ext uri="{FF2B5EF4-FFF2-40B4-BE49-F238E27FC236}">
                  <a16:creationId xmlns:a16="http://schemas.microsoft.com/office/drawing/2014/main" id="{CB73D815-9E8E-A19C-1947-AD9E6D6E0A24}"/>
                </a:ext>
              </a:extLst>
            </p:cNvPr>
            <p:cNvSpPr txBox="1"/>
            <p:nvPr/>
          </p:nvSpPr>
          <p:spPr>
            <a:xfrm>
              <a:off x="3263212" y="1820184"/>
              <a:ext cx="587827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lang="en" sz="2800" i="1" baseline="-25000" dirty="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2800" i="1" baseline="-250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254;p20">
              <a:extLst>
                <a:ext uri="{FF2B5EF4-FFF2-40B4-BE49-F238E27FC236}">
                  <a16:creationId xmlns:a16="http://schemas.microsoft.com/office/drawing/2014/main" id="{9068BA20-3F24-7696-3575-39D66969645A}"/>
                </a:ext>
              </a:extLst>
            </p:cNvPr>
            <p:cNvSpPr/>
            <p:nvPr/>
          </p:nvSpPr>
          <p:spPr>
            <a:xfrm rot="15284889">
              <a:off x="3173204" y="3325903"/>
              <a:ext cx="1518944" cy="248728"/>
            </a:xfrm>
            <a:prstGeom prst="ellipse">
              <a:avLst/>
            </a:prstGeom>
            <a:solidFill>
              <a:srgbClr val="F9CB9C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" name="Google Shape;255;p20">
              <a:extLst>
                <a:ext uri="{FF2B5EF4-FFF2-40B4-BE49-F238E27FC236}">
                  <a16:creationId xmlns:a16="http://schemas.microsoft.com/office/drawing/2014/main" id="{8026B5F7-464A-A65A-A47C-29E7B3D36A0A}"/>
                </a:ext>
              </a:extLst>
            </p:cNvPr>
            <p:cNvCxnSpPr/>
            <p:nvPr/>
          </p:nvCxnSpPr>
          <p:spPr>
            <a:xfrm>
              <a:off x="3547035" y="1996214"/>
              <a:ext cx="446392" cy="173792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629093-AA23-2372-9263-88D573F039C5}"/>
              </a:ext>
            </a:extLst>
          </p:cNvPr>
          <p:cNvGrpSpPr/>
          <p:nvPr/>
        </p:nvGrpSpPr>
        <p:grpSpPr>
          <a:xfrm>
            <a:off x="3779248" y="1689454"/>
            <a:ext cx="587827" cy="2486511"/>
            <a:chOff x="3779248" y="1689454"/>
            <a:chExt cx="587827" cy="2486511"/>
          </a:xfrm>
        </p:grpSpPr>
        <p:sp>
          <p:nvSpPr>
            <p:cNvPr id="25" name="Google Shape;256;p20">
              <a:extLst>
                <a:ext uri="{FF2B5EF4-FFF2-40B4-BE49-F238E27FC236}">
                  <a16:creationId xmlns:a16="http://schemas.microsoft.com/office/drawing/2014/main" id="{FE15254C-04B0-1C4A-5FBC-660715649A5F}"/>
                </a:ext>
              </a:extLst>
            </p:cNvPr>
            <p:cNvSpPr/>
            <p:nvPr/>
          </p:nvSpPr>
          <p:spPr>
            <a:xfrm rot="16148303">
              <a:off x="3386894" y="3321573"/>
              <a:ext cx="1490835" cy="217949"/>
            </a:xfrm>
            <a:prstGeom prst="ellipse">
              <a:avLst/>
            </a:prstGeom>
            <a:solidFill>
              <a:srgbClr val="C9DAF8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" name="Google Shape;257;p20">
              <a:extLst>
                <a:ext uri="{FF2B5EF4-FFF2-40B4-BE49-F238E27FC236}">
                  <a16:creationId xmlns:a16="http://schemas.microsoft.com/office/drawing/2014/main" id="{3125C316-AA01-E03B-1D07-6BA7E48C75D7}"/>
                </a:ext>
              </a:extLst>
            </p:cNvPr>
            <p:cNvCxnSpPr/>
            <p:nvPr/>
          </p:nvCxnSpPr>
          <p:spPr>
            <a:xfrm>
              <a:off x="4097868" y="1900317"/>
              <a:ext cx="46321" cy="179925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27" name="Google Shape;258;p20">
              <a:extLst>
                <a:ext uri="{FF2B5EF4-FFF2-40B4-BE49-F238E27FC236}">
                  <a16:creationId xmlns:a16="http://schemas.microsoft.com/office/drawing/2014/main" id="{66DD7F36-5FA7-25D7-AE9C-CFC44795EB94}"/>
                </a:ext>
              </a:extLst>
            </p:cNvPr>
            <p:cNvSpPr txBox="1"/>
            <p:nvPr/>
          </p:nvSpPr>
          <p:spPr>
            <a:xfrm>
              <a:off x="3779248" y="1689454"/>
              <a:ext cx="587827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lang="en" sz="2800" i="1" baseline="-25000" dirty="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2800" i="1" baseline="-250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26C6DED-5737-4BD9-458B-B316FED2B0ED}"/>
              </a:ext>
            </a:extLst>
          </p:cNvPr>
          <p:cNvGrpSpPr/>
          <p:nvPr/>
        </p:nvGrpSpPr>
        <p:grpSpPr>
          <a:xfrm>
            <a:off x="3924167" y="2413606"/>
            <a:ext cx="2453658" cy="1379422"/>
            <a:chOff x="3924167" y="2413606"/>
            <a:chExt cx="2453658" cy="1379422"/>
          </a:xfrm>
        </p:grpSpPr>
        <p:sp>
          <p:nvSpPr>
            <p:cNvPr id="30" name="Google Shape;261;p20">
              <a:extLst>
                <a:ext uri="{FF2B5EF4-FFF2-40B4-BE49-F238E27FC236}">
                  <a16:creationId xmlns:a16="http://schemas.microsoft.com/office/drawing/2014/main" id="{2D8F402A-FF62-A9B5-F848-E29AB650825B}"/>
                </a:ext>
              </a:extLst>
            </p:cNvPr>
            <p:cNvSpPr/>
            <p:nvPr/>
          </p:nvSpPr>
          <p:spPr>
            <a:xfrm rot="18981957">
              <a:off x="3924167" y="3548186"/>
              <a:ext cx="1491354" cy="244842"/>
            </a:xfrm>
            <a:prstGeom prst="ellipse">
              <a:avLst/>
            </a:prstGeom>
            <a:solidFill>
              <a:srgbClr val="B6D7A8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2;p20">
              <a:extLst>
                <a:ext uri="{FF2B5EF4-FFF2-40B4-BE49-F238E27FC236}">
                  <a16:creationId xmlns:a16="http://schemas.microsoft.com/office/drawing/2014/main" id="{0CD43D13-62F2-2A4A-5713-473BC25A073A}"/>
                </a:ext>
              </a:extLst>
            </p:cNvPr>
            <p:cNvSpPr txBox="1"/>
            <p:nvPr/>
          </p:nvSpPr>
          <p:spPr>
            <a:xfrm>
              <a:off x="5789998" y="2413606"/>
              <a:ext cx="587827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lang="en" sz="2800" i="1" baseline="-25000" dirty="0"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endParaRPr sz="2800" i="1" baseline="-250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2" name="Google Shape;263;p20">
              <a:extLst>
                <a:ext uri="{FF2B5EF4-FFF2-40B4-BE49-F238E27FC236}">
                  <a16:creationId xmlns:a16="http://schemas.microsoft.com/office/drawing/2014/main" id="{AE62D668-ED58-B99A-9101-9AF7716A2FBE}"/>
                </a:ext>
              </a:extLst>
            </p:cNvPr>
            <p:cNvCxnSpPr/>
            <p:nvPr/>
          </p:nvCxnSpPr>
          <p:spPr>
            <a:xfrm rot="20140533" flipH="1">
              <a:off x="4275743" y="2892475"/>
              <a:ext cx="1772468" cy="610718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03E151A-5DC9-AC46-5F4F-16B7D8FF5958}"/>
              </a:ext>
            </a:extLst>
          </p:cNvPr>
          <p:cNvGrpSpPr/>
          <p:nvPr/>
        </p:nvGrpSpPr>
        <p:grpSpPr>
          <a:xfrm>
            <a:off x="4233979" y="1701152"/>
            <a:ext cx="727801" cy="2500697"/>
            <a:chOff x="4233979" y="1701152"/>
            <a:chExt cx="727801" cy="2500697"/>
          </a:xfrm>
        </p:grpSpPr>
        <p:sp>
          <p:nvSpPr>
            <p:cNvPr id="28" name="Google Shape;259;p20">
              <a:extLst>
                <a:ext uri="{FF2B5EF4-FFF2-40B4-BE49-F238E27FC236}">
                  <a16:creationId xmlns:a16="http://schemas.microsoft.com/office/drawing/2014/main" id="{515412CC-9AFD-A7A4-9F13-3775D9BC54BA}"/>
                </a:ext>
              </a:extLst>
            </p:cNvPr>
            <p:cNvSpPr/>
            <p:nvPr/>
          </p:nvSpPr>
          <p:spPr>
            <a:xfrm rot="17095640">
              <a:off x="3597438" y="3347354"/>
              <a:ext cx="1491036" cy="217954"/>
            </a:xfrm>
            <a:prstGeom prst="ellipse">
              <a:avLst/>
            </a:prstGeom>
            <a:solidFill>
              <a:srgbClr val="6D9EEB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" name="Google Shape;260;p20">
              <a:extLst>
                <a:ext uri="{FF2B5EF4-FFF2-40B4-BE49-F238E27FC236}">
                  <a16:creationId xmlns:a16="http://schemas.microsoft.com/office/drawing/2014/main" id="{2E4C6A6B-C325-DD54-E013-9AB29B2BDA1D}"/>
                </a:ext>
              </a:extLst>
            </p:cNvPr>
            <p:cNvCxnSpPr/>
            <p:nvPr/>
          </p:nvCxnSpPr>
          <p:spPr>
            <a:xfrm rot="951695">
              <a:off x="4480487" y="1947008"/>
              <a:ext cx="46440" cy="1799067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33" name="Google Shape;264;p20">
              <a:extLst>
                <a:ext uri="{FF2B5EF4-FFF2-40B4-BE49-F238E27FC236}">
                  <a16:creationId xmlns:a16="http://schemas.microsoft.com/office/drawing/2014/main" id="{6A8D6813-BB9A-5BEB-E7E4-B87C083BE7BE}"/>
                </a:ext>
              </a:extLst>
            </p:cNvPr>
            <p:cNvSpPr txBox="1"/>
            <p:nvPr/>
          </p:nvSpPr>
          <p:spPr>
            <a:xfrm>
              <a:off x="4373953" y="1701152"/>
              <a:ext cx="587827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i="1" dirty="0"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lang="en" sz="2800" i="1" baseline="-25000" dirty="0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2800" i="1" baseline="-250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4" name="Google Shape;265;p20">
            <a:extLst>
              <a:ext uri="{FF2B5EF4-FFF2-40B4-BE49-F238E27FC236}">
                <a16:creationId xmlns:a16="http://schemas.microsoft.com/office/drawing/2014/main" id="{A6C9BE4B-FE22-7990-0440-F7DE10B2AE72}"/>
              </a:ext>
            </a:extLst>
          </p:cNvPr>
          <p:cNvSpPr txBox="1"/>
          <p:nvPr/>
        </p:nvSpPr>
        <p:spPr>
          <a:xfrm rot="2311961">
            <a:off x="4874782" y="2217704"/>
            <a:ext cx="38289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Merriweather"/>
                <a:ea typeface="Merriweather"/>
                <a:cs typeface="Merriweather"/>
                <a:sym typeface="Merriweather"/>
              </a:rPr>
              <a:t>…</a:t>
            </a:r>
            <a:endParaRPr sz="28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0" name="Google Shape;94;p19">
            <a:extLst>
              <a:ext uri="{FF2B5EF4-FFF2-40B4-BE49-F238E27FC236}">
                <a16:creationId xmlns:a16="http://schemas.microsoft.com/office/drawing/2014/main" id="{A13CDFC8-18AD-2B6A-3399-DFCB502B5043}"/>
              </a:ext>
            </a:extLst>
          </p:cNvPr>
          <p:cNvSpPr/>
          <p:nvPr/>
        </p:nvSpPr>
        <p:spPr>
          <a:xfrm>
            <a:off x="0" y="779396"/>
            <a:ext cx="9144000" cy="866138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</a:rPr>
              <a:t>There is a one-to-one mapping between frequency and direction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19B06CDB-6810-A28A-6A0E-094E7EAB5B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9"/>
    </mc:Choice>
    <mc:Fallback xmlns="">
      <p:transition spd="slow" advTm="3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Measuring direction using FSA </a:t>
            </a:r>
            <a:endParaRPr dirty="0"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4">
            <a:alphaModFix amt="38000"/>
          </a:blip>
          <a:stretch>
            <a:fillRect/>
          </a:stretch>
        </p:blipFill>
        <p:spPr>
          <a:xfrm rot="8940042">
            <a:off x="1110525" y="1487891"/>
            <a:ext cx="1179736" cy="117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7750" y="1148750"/>
            <a:ext cx="530225" cy="53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20"/>
          <p:cNvCxnSpPr/>
          <p:nvPr/>
        </p:nvCxnSpPr>
        <p:spPr>
          <a:xfrm>
            <a:off x="6210900" y="2622575"/>
            <a:ext cx="0" cy="10644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20"/>
          <p:cNvCxnSpPr/>
          <p:nvPr/>
        </p:nvCxnSpPr>
        <p:spPr>
          <a:xfrm>
            <a:off x="5727875" y="3037975"/>
            <a:ext cx="0" cy="6489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20"/>
          <p:cNvCxnSpPr/>
          <p:nvPr/>
        </p:nvCxnSpPr>
        <p:spPr>
          <a:xfrm>
            <a:off x="6654100" y="3058725"/>
            <a:ext cx="0" cy="6282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20"/>
          <p:cNvCxnSpPr/>
          <p:nvPr/>
        </p:nvCxnSpPr>
        <p:spPr>
          <a:xfrm>
            <a:off x="7108175" y="3408925"/>
            <a:ext cx="0" cy="2883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20"/>
          <p:cNvCxnSpPr/>
          <p:nvPr/>
        </p:nvCxnSpPr>
        <p:spPr>
          <a:xfrm>
            <a:off x="7529900" y="3529275"/>
            <a:ext cx="0" cy="1578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20"/>
          <p:cNvSpPr/>
          <p:nvPr/>
        </p:nvSpPr>
        <p:spPr>
          <a:xfrm>
            <a:off x="0" y="4703856"/>
            <a:ext cx="9144000" cy="439644"/>
          </a:xfrm>
          <a:prstGeom prst="rect">
            <a:avLst/>
          </a:prstGeom>
          <a:solidFill>
            <a:srgbClr val="002F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</a:rPr>
              <a:t>WiFi client devices typically only work on a single channel!</a:t>
            </a:r>
            <a:endParaRPr sz="2400" dirty="0">
              <a:solidFill>
                <a:schemeClr val="lt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67B09F-C940-BC9D-A093-10FE2551A0CB}"/>
              </a:ext>
            </a:extLst>
          </p:cNvPr>
          <p:cNvGrpSpPr/>
          <p:nvPr/>
        </p:nvGrpSpPr>
        <p:grpSpPr>
          <a:xfrm>
            <a:off x="1572144" y="2367077"/>
            <a:ext cx="1915663" cy="1500083"/>
            <a:chOff x="2830990" y="2576514"/>
            <a:chExt cx="1915663" cy="1500083"/>
          </a:xfrm>
        </p:grpSpPr>
        <p:pic>
          <p:nvPicPr>
            <p:cNvPr id="102" name="Google Shape;102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075570" y="2968696"/>
              <a:ext cx="1341475" cy="985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20"/>
            <p:cNvSpPr/>
            <p:nvPr/>
          </p:nvSpPr>
          <p:spPr>
            <a:xfrm>
              <a:off x="2963165" y="3703546"/>
              <a:ext cx="1635600" cy="228600"/>
            </a:xfrm>
            <a:prstGeom prst="rect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FSA </a:t>
              </a:r>
              <a:endParaRPr dirty="0"/>
            </a:p>
          </p:txBody>
        </p:sp>
        <p:cxnSp>
          <p:nvCxnSpPr>
            <p:cNvPr id="105" name="Google Shape;105;p20"/>
            <p:cNvCxnSpPr>
              <a:cxnSpLocks/>
              <a:stCxn id="103" idx="2"/>
            </p:cNvCxnSpPr>
            <p:nvPr/>
          </p:nvCxnSpPr>
          <p:spPr>
            <a:xfrm flipH="1">
              <a:off x="3778812" y="3932146"/>
              <a:ext cx="2153" cy="144451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Google Shape;106;p20"/>
                <p:cNvSpPr txBox="1"/>
                <p:nvPr/>
              </p:nvSpPr>
              <p:spPr>
                <a:xfrm>
                  <a:off x="2830990" y="3138498"/>
                  <a:ext cx="3582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1600" dirty="0"/>
                </a:p>
              </p:txBody>
            </p:sp>
          </mc:Choice>
          <mc:Fallback xmlns="">
            <p:sp>
              <p:nvSpPr>
                <p:cNvPr id="106" name="Google Shape;106;p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990" y="3138498"/>
                  <a:ext cx="358200" cy="430857"/>
                </a:xfrm>
                <a:prstGeom prst="rect">
                  <a:avLst/>
                </a:prstGeom>
                <a:blipFill>
                  <a:blip r:embed="rId7"/>
                  <a:stretch>
                    <a:fillRect l="-16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Google Shape;106;p20">
                  <a:extLst>
                    <a:ext uri="{FF2B5EF4-FFF2-40B4-BE49-F238E27FC236}">
                      <a16:creationId xmlns:a16="http://schemas.microsoft.com/office/drawing/2014/main" id="{E3DE80DB-E051-CEAA-89A8-1C2A1740D6F3}"/>
                    </a:ext>
                  </a:extLst>
                </p:cNvPr>
                <p:cNvSpPr txBox="1"/>
                <p:nvPr/>
              </p:nvSpPr>
              <p:spPr>
                <a:xfrm>
                  <a:off x="3118224" y="2726979"/>
                  <a:ext cx="3582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1600" dirty="0"/>
                </a:p>
              </p:txBody>
            </p:sp>
          </mc:Choice>
          <mc:Fallback xmlns="">
            <p:sp>
              <p:nvSpPr>
                <p:cNvPr id="2" name="Google Shape;106;p20">
                  <a:extLst>
                    <a:ext uri="{FF2B5EF4-FFF2-40B4-BE49-F238E27FC236}">
                      <a16:creationId xmlns:a16="http://schemas.microsoft.com/office/drawing/2014/main" id="{E3DE80DB-E051-CEAA-89A8-1C2A1740D6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224" y="2726979"/>
                  <a:ext cx="358200" cy="43085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Google Shape;106;p20">
                  <a:extLst>
                    <a:ext uri="{FF2B5EF4-FFF2-40B4-BE49-F238E27FC236}">
                      <a16:creationId xmlns:a16="http://schemas.microsoft.com/office/drawing/2014/main" id="{4CAA1FA7-B55A-82CE-4582-2635A1063211}"/>
                    </a:ext>
                  </a:extLst>
                </p:cNvPr>
                <p:cNvSpPr txBox="1"/>
                <p:nvPr/>
              </p:nvSpPr>
              <p:spPr>
                <a:xfrm>
                  <a:off x="3599712" y="2576514"/>
                  <a:ext cx="3582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1600" dirty="0"/>
                </a:p>
              </p:txBody>
            </p:sp>
          </mc:Choice>
          <mc:Fallback xmlns="">
            <p:sp>
              <p:nvSpPr>
                <p:cNvPr id="3" name="Google Shape;106;p20">
                  <a:extLst>
                    <a:ext uri="{FF2B5EF4-FFF2-40B4-BE49-F238E27FC236}">
                      <a16:creationId xmlns:a16="http://schemas.microsoft.com/office/drawing/2014/main" id="{4CAA1FA7-B55A-82CE-4582-2635A10632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9712" y="2576514"/>
                  <a:ext cx="358200" cy="430857"/>
                </a:xfrm>
                <a:prstGeom prst="rect">
                  <a:avLst/>
                </a:prstGeom>
                <a:blipFill>
                  <a:blip r:embed="rId9"/>
                  <a:stretch>
                    <a:fillRect l="-16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Google Shape;106;p20">
                  <a:extLst>
                    <a:ext uri="{FF2B5EF4-FFF2-40B4-BE49-F238E27FC236}">
                      <a16:creationId xmlns:a16="http://schemas.microsoft.com/office/drawing/2014/main" id="{4FC4042C-F1C0-F04E-F831-FEDF145C9289}"/>
                    </a:ext>
                  </a:extLst>
                </p:cNvPr>
                <p:cNvSpPr txBox="1"/>
                <p:nvPr/>
              </p:nvSpPr>
              <p:spPr>
                <a:xfrm>
                  <a:off x="4086523" y="2758646"/>
                  <a:ext cx="3582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sz="1600" dirty="0"/>
                </a:p>
              </p:txBody>
            </p:sp>
          </mc:Choice>
          <mc:Fallback xmlns="">
            <p:sp>
              <p:nvSpPr>
                <p:cNvPr id="4" name="Google Shape;106;p20">
                  <a:extLst>
                    <a:ext uri="{FF2B5EF4-FFF2-40B4-BE49-F238E27FC236}">
                      <a16:creationId xmlns:a16="http://schemas.microsoft.com/office/drawing/2014/main" id="{4FC4042C-F1C0-F04E-F831-FEDF145C92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6523" y="2758646"/>
                  <a:ext cx="358200" cy="43085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Google Shape;106;p20">
                  <a:extLst>
                    <a:ext uri="{FF2B5EF4-FFF2-40B4-BE49-F238E27FC236}">
                      <a16:creationId xmlns:a16="http://schemas.microsoft.com/office/drawing/2014/main" id="{CFCEF09E-5C95-57BE-BA39-3C455C9685AF}"/>
                    </a:ext>
                  </a:extLst>
                </p:cNvPr>
                <p:cNvSpPr txBox="1"/>
                <p:nvPr/>
              </p:nvSpPr>
              <p:spPr>
                <a:xfrm>
                  <a:off x="4388453" y="3146022"/>
                  <a:ext cx="3582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sz="1600" dirty="0"/>
                </a:p>
              </p:txBody>
            </p:sp>
          </mc:Choice>
          <mc:Fallback xmlns="">
            <p:sp>
              <p:nvSpPr>
                <p:cNvPr id="5" name="Google Shape;106;p20">
                  <a:extLst>
                    <a:ext uri="{FF2B5EF4-FFF2-40B4-BE49-F238E27FC236}">
                      <a16:creationId xmlns:a16="http://schemas.microsoft.com/office/drawing/2014/main" id="{CFCEF09E-5C95-57BE-BA39-3C455C968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8453" y="3146022"/>
                  <a:ext cx="358200" cy="43085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06;p20">
                <a:extLst>
                  <a:ext uri="{FF2B5EF4-FFF2-40B4-BE49-F238E27FC236}">
                    <a16:creationId xmlns:a16="http://schemas.microsoft.com/office/drawing/2014/main" id="{900260B2-F7DB-9090-33BA-067874A4FE34}"/>
                  </a:ext>
                </a:extLst>
              </p:cNvPr>
              <p:cNvSpPr txBox="1"/>
              <p:nvPr/>
            </p:nvSpPr>
            <p:spPr>
              <a:xfrm>
                <a:off x="1865134" y="1583451"/>
                <a:ext cx="3582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6" name="Google Shape;106;p20">
                <a:extLst>
                  <a:ext uri="{FF2B5EF4-FFF2-40B4-BE49-F238E27FC236}">
                    <a16:creationId xmlns:a16="http://schemas.microsoft.com/office/drawing/2014/main" id="{900260B2-F7DB-9090-33BA-067874A4F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134" y="1583451"/>
                <a:ext cx="358200" cy="430857"/>
              </a:xfrm>
              <a:prstGeom prst="rect">
                <a:avLst/>
              </a:prstGeom>
              <a:blipFill>
                <a:blip r:embed="rId12"/>
                <a:stretch>
                  <a:fillRect l="-16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06;p20">
                <a:extLst>
                  <a:ext uri="{FF2B5EF4-FFF2-40B4-BE49-F238E27FC236}">
                    <a16:creationId xmlns:a16="http://schemas.microsoft.com/office/drawing/2014/main" id="{A7348A40-0B57-302E-6279-829205811B79}"/>
                  </a:ext>
                </a:extLst>
              </p:cNvPr>
              <p:cNvSpPr txBox="1"/>
              <p:nvPr/>
            </p:nvSpPr>
            <p:spPr>
              <a:xfrm>
                <a:off x="1865134" y="1601761"/>
                <a:ext cx="3582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7" name="Google Shape;106;p20">
                <a:extLst>
                  <a:ext uri="{FF2B5EF4-FFF2-40B4-BE49-F238E27FC236}">
                    <a16:creationId xmlns:a16="http://schemas.microsoft.com/office/drawing/2014/main" id="{A7348A40-0B57-302E-6279-829205811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134" y="1601761"/>
                <a:ext cx="358200" cy="430857"/>
              </a:xfrm>
              <a:prstGeom prst="rect">
                <a:avLst/>
              </a:prstGeom>
              <a:blipFill>
                <a:blip r:embed="rId13"/>
                <a:stretch>
                  <a:fillRect l="-16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06;p20">
                <a:extLst>
                  <a:ext uri="{FF2B5EF4-FFF2-40B4-BE49-F238E27FC236}">
                    <a16:creationId xmlns:a16="http://schemas.microsoft.com/office/drawing/2014/main" id="{3D8E1A12-EEF3-306A-B1A0-F92B98324BF7}"/>
                  </a:ext>
                </a:extLst>
              </p:cNvPr>
              <p:cNvSpPr txBox="1"/>
              <p:nvPr/>
            </p:nvSpPr>
            <p:spPr>
              <a:xfrm>
                <a:off x="1865134" y="1592092"/>
                <a:ext cx="3582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8" name="Google Shape;106;p20">
                <a:extLst>
                  <a:ext uri="{FF2B5EF4-FFF2-40B4-BE49-F238E27FC236}">
                    <a16:creationId xmlns:a16="http://schemas.microsoft.com/office/drawing/2014/main" id="{3D8E1A12-EEF3-306A-B1A0-F92B98324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134" y="1592092"/>
                <a:ext cx="358200" cy="430857"/>
              </a:xfrm>
              <a:prstGeom prst="rect">
                <a:avLst/>
              </a:prstGeom>
              <a:blipFill>
                <a:blip r:embed="rId14"/>
                <a:stretch>
                  <a:fillRect l="-16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106;p20">
                <a:extLst>
                  <a:ext uri="{FF2B5EF4-FFF2-40B4-BE49-F238E27FC236}">
                    <a16:creationId xmlns:a16="http://schemas.microsoft.com/office/drawing/2014/main" id="{50A7F494-8234-AE1E-B6D4-B9CC907791A0}"/>
                  </a:ext>
                </a:extLst>
              </p:cNvPr>
              <p:cNvSpPr txBox="1"/>
              <p:nvPr/>
            </p:nvSpPr>
            <p:spPr>
              <a:xfrm>
                <a:off x="1865134" y="1588986"/>
                <a:ext cx="3582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9" name="Google Shape;106;p20">
                <a:extLst>
                  <a:ext uri="{FF2B5EF4-FFF2-40B4-BE49-F238E27FC236}">
                    <a16:creationId xmlns:a16="http://schemas.microsoft.com/office/drawing/2014/main" id="{50A7F494-8234-AE1E-B6D4-B9CC90779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134" y="1588986"/>
                <a:ext cx="358200" cy="43085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106;p20">
                <a:extLst>
                  <a:ext uri="{FF2B5EF4-FFF2-40B4-BE49-F238E27FC236}">
                    <a16:creationId xmlns:a16="http://schemas.microsoft.com/office/drawing/2014/main" id="{171962DA-88C3-DDF6-17EB-961521CA3824}"/>
                  </a:ext>
                </a:extLst>
              </p:cNvPr>
              <p:cNvSpPr txBox="1"/>
              <p:nvPr/>
            </p:nvSpPr>
            <p:spPr>
              <a:xfrm>
                <a:off x="1863446" y="1600877"/>
                <a:ext cx="35820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10" name="Google Shape;106;p20">
                <a:extLst>
                  <a:ext uri="{FF2B5EF4-FFF2-40B4-BE49-F238E27FC236}">
                    <a16:creationId xmlns:a16="http://schemas.microsoft.com/office/drawing/2014/main" id="{171962DA-88C3-DDF6-17EB-961521CA3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446" y="1600877"/>
                <a:ext cx="358200" cy="430857"/>
              </a:xfrm>
              <a:prstGeom prst="rect">
                <a:avLst/>
              </a:prstGeom>
              <a:blipFill>
                <a:blip r:embed="rId16"/>
                <a:stretch>
                  <a:fillRect l="-1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04F7A09-9068-FB9B-644A-E78A07084C77}"/>
              </a:ext>
            </a:extLst>
          </p:cNvPr>
          <p:cNvGrpSpPr/>
          <p:nvPr/>
        </p:nvGrpSpPr>
        <p:grpSpPr>
          <a:xfrm>
            <a:off x="4420431" y="1883942"/>
            <a:ext cx="4605769" cy="2485361"/>
            <a:chOff x="4420431" y="1883942"/>
            <a:chExt cx="4605769" cy="2485361"/>
          </a:xfrm>
        </p:grpSpPr>
        <p:cxnSp>
          <p:nvCxnSpPr>
            <p:cNvPr id="112" name="Google Shape;112;p20"/>
            <p:cNvCxnSpPr/>
            <p:nvPr/>
          </p:nvCxnSpPr>
          <p:spPr>
            <a:xfrm>
              <a:off x="5213375" y="3692225"/>
              <a:ext cx="2980500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4" name="Google Shape;114;p20"/>
            <p:cNvSpPr txBox="1"/>
            <p:nvPr/>
          </p:nvSpPr>
          <p:spPr>
            <a:xfrm>
              <a:off x="4420431" y="1883942"/>
              <a:ext cx="1087900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Received power</a:t>
              </a:r>
              <a:endParaRPr dirty="0"/>
            </a:p>
          </p:txBody>
        </p:sp>
        <p:cxnSp>
          <p:nvCxnSpPr>
            <p:cNvPr id="120" name="Google Shape;120;p20"/>
            <p:cNvCxnSpPr/>
            <p:nvPr/>
          </p:nvCxnSpPr>
          <p:spPr>
            <a:xfrm rot="10800000">
              <a:off x="5213375" y="2223725"/>
              <a:ext cx="0" cy="1468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1" name="Google Shape;121;p20"/>
            <p:cNvSpPr txBox="1"/>
            <p:nvPr/>
          </p:nvSpPr>
          <p:spPr>
            <a:xfrm>
              <a:off x="7811200" y="3692225"/>
              <a:ext cx="1215000" cy="677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/>
                <a:t>F</a:t>
              </a:r>
              <a:r>
                <a:rPr lang="en" sz="1600" dirty="0"/>
                <a:t>requency </a:t>
              </a:r>
              <a:br>
                <a:rPr lang="en" sz="1600" dirty="0"/>
              </a:br>
              <a:r>
                <a:rPr lang="en" sz="1600" dirty="0"/>
                <a:t>channel</a:t>
              </a:r>
              <a:endParaRPr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Google Shape;106;p20">
                  <a:extLst>
                    <a:ext uri="{FF2B5EF4-FFF2-40B4-BE49-F238E27FC236}">
                      <a16:creationId xmlns:a16="http://schemas.microsoft.com/office/drawing/2014/main" id="{C27DAAE9-3C1E-91DA-D53E-79C69262C9C0}"/>
                    </a:ext>
                  </a:extLst>
                </p:cNvPr>
                <p:cNvSpPr txBox="1"/>
                <p:nvPr/>
              </p:nvSpPr>
              <p:spPr>
                <a:xfrm>
                  <a:off x="5535461" y="3634205"/>
                  <a:ext cx="3582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1600" dirty="0"/>
                </a:p>
              </p:txBody>
            </p:sp>
          </mc:Choice>
          <mc:Fallback xmlns="">
            <p:sp>
              <p:nvSpPr>
                <p:cNvPr id="11" name="Google Shape;106;p20">
                  <a:extLst>
                    <a:ext uri="{FF2B5EF4-FFF2-40B4-BE49-F238E27FC236}">
                      <a16:creationId xmlns:a16="http://schemas.microsoft.com/office/drawing/2014/main" id="{C27DAAE9-3C1E-91DA-D53E-79C69262C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461" y="3634205"/>
                  <a:ext cx="358200" cy="43085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106;p20">
                  <a:extLst>
                    <a:ext uri="{FF2B5EF4-FFF2-40B4-BE49-F238E27FC236}">
                      <a16:creationId xmlns:a16="http://schemas.microsoft.com/office/drawing/2014/main" id="{61AEB4BB-352E-1A97-08CF-783945362485}"/>
                    </a:ext>
                  </a:extLst>
                </p:cNvPr>
                <p:cNvSpPr txBox="1"/>
                <p:nvPr/>
              </p:nvSpPr>
              <p:spPr>
                <a:xfrm>
                  <a:off x="6020926" y="3634205"/>
                  <a:ext cx="3582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1600" dirty="0"/>
                </a:p>
              </p:txBody>
            </p:sp>
          </mc:Choice>
          <mc:Fallback xmlns="">
            <p:sp>
              <p:nvSpPr>
                <p:cNvPr id="12" name="Google Shape;106;p20">
                  <a:extLst>
                    <a:ext uri="{FF2B5EF4-FFF2-40B4-BE49-F238E27FC236}">
                      <a16:creationId xmlns:a16="http://schemas.microsoft.com/office/drawing/2014/main" id="{61AEB4BB-352E-1A97-08CF-7839453624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0926" y="3634205"/>
                  <a:ext cx="358200" cy="430857"/>
                </a:xfrm>
                <a:prstGeom prst="rect">
                  <a:avLst/>
                </a:prstGeom>
                <a:blipFill>
                  <a:blip r:embed="rId18"/>
                  <a:stretch>
                    <a:fillRect l="-17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Google Shape;106;p20">
                  <a:extLst>
                    <a:ext uri="{FF2B5EF4-FFF2-40B4-BE49-F238E27FC236}">
                      <a16:creationId xmlns:a16="http://schemas.microsoft.com/office/drawing/2014/main" id="{2A8A7051-A0C2-50B6-E428-9D7635B68659}"/>
                    </a:ext>
                  </a:extLst>
                </p:cNvPr>
                <p:cNvSpPr txBox="1"/>
                <p:nvPr/>
              </p:nvSpPr>
              <p:spPr>
                <a:xfrm>
                  <a:off x="6475000" y="3635570"/>
                  <a:ext cx="3582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1600" dirty="0"/>
                </a:p>
              </p:txBody>
            </p:sp>
          </mc:Choice>
          <mc:Fallback xmlns="">
            <p:sp>
              <p:nvSpPr>
                <p:cNvPr id="13" name="Google Shape;106;p20">
                  <a:extLst>
                    <a:ext uri="{FF2B5EF4-FFF2-40B4-BE49-F238E27FC236}">
                      <a16:creationId xmlns:a16="http://schemas.microsoft.com/office/drawing/2014/main" id="{2A8A7051-A0C2-50B6-E428-9D7635B686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5000" y="3635570"/>
                  <a:ext cx="358200" cy="43085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106;p20">
                  <a:extLst>
                    <a:ext uri="{FF2B5EF4-FFF2-40B4-BE49-F238E27FC236}">
                      <a16:creationId xmlns:a16="http://schemas.microsoft.com/office/drawing/2014/main" id="{58CAB51F-6E04-968C-C442-E1FBD0247022}"/>
                    </a:ext>
                  </a:extLst>
                </p:cNvPr>
                <p:cNvSpPr txBox="1"/>
                <p:nvPr/>
              </p:nvSpPr>
              <p:spPr>
                <a:xfrm>
                  <a:off x="6913925" y="3634205"/>
                  <a:ext cx="3582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sz="1600" dirty="0"/>
                </a:p>
              </p:txBody>
            </p:sp>
          </mc:Choice>
          <mc:Fallback xmlns="">
            <p:sp>
              <p:nvSpPr>
                <p:cNvPr id="14" name="Google Shape;106;p20">
                  <a:extLst>
                    <a:ext uri="{FF2B5EF4-FFF2-40B4-BE49-F238E27FC236}">
                      <a16:creationId xmlns:a16="http://schemas.microsoft.com/office/drawing/2014/main" id="{58CAB51F-6E04-968C-C442-E1FBD02470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925" y="3634205"/>
                  <a:ext cx="358200" cy="43085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Google Shape;106;p20">
                  <a:extLst>
                    <a:ext uri="{FF2B5EF4-FFF2-40B4-BE49-F238E27FC236}">
                      <a16:creationId xmlns:a16="http://schemas.microsoft.com/office/drawing/2014/main" id="{57460A01-DE21-C962-7E96-CCD2EDDD7C37}"/>
                    </a:ext>
                  </a:extLst>
                </p:cNvPr>
                <p:cNvSpPr txBox="1"/>
                <p:nvPr/>
              </p:nvSpPr>
              <p:spPr>
                <a:xfrm>
                  <a:off x="7321520" y="3627691"/>
                  <a:ext cx="35820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sz="1600" dirty="0"/>
                </a:p>
              </p:txBody>
            </p:sp>
          </mc:Choice>
          <mc:Fallback xmlns="">
            <p:sp>
              <p:nvSpPr>
                <p:cNvPr id="15" name="Google Shape;106;p20">
                  <a:extLst>
                    <a:ext uri="{FF2B5EF4-FFF2-40B4-BE49-F238E27FC236}">
                      <a16:creationId xmlns:a16="http://schemas.microsoft.com/office/drawing/2014/main" id="{57460A01-DE21-C962-7E96-CCD2EDDD7C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1520" y="3627691"/>
                  <a:ext cx="358200" cy="43085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 descr="antenna Free Photos, Icons, Vectors &amp; Videos | Freestock">
            <a:extLst>
              <a:ext uri="{FF2B5EF4-FFF2-40B4-BE49-F238E27FC236}">
                <a16:creationId xmlns:a16="http://schemas.microsoft.com/office/drawing/2014/main" id="{0EAE69EE-7D0E-0E24-A691-87811598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06" y="2655549"/>
            <a:ext cx="1318139" cy="13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Google Shape;104;p20"/>
          <p:cNvSpPr/>
          <p:nvPr/>
        </p:nvSpPr>
        <p:spPr>
          <a:xfrm>
            <a:off x="1660314" y="3870475"/>
            <a:ext cx="1698985" cy="4881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WiFi device</a:t>
            </a:r>
            <a:br>
              <a:rPr lang="en" dirty="0"/>
            </a:br>
            <a:r>
              <a:rPr lang="en" dirty="0"/>
              <a:t>w/ single chain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0CD05F-CFFE-ACC5-A0F6-B1E29EF78E01}"/>
              </a:ext>
            </a:extLst>
          </p:cNvPr>
          <p:cNvSpPr txBox="1"/>
          <p:nvPr/>
        </p:nvSpPr>
        <p:spPr>
          <a:xfrm>
            <a:off x="457849" y="1106853"/>
            <a:ext cx="95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D383B99-38DC-B472-C7C0-42AB9811D9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20000"/>
          </a:bodyPr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43"/>
    </mc:Choice>
    <mc:Fallback xmlns="">
      <p:transition spd="slow" advTm="124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4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.6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8.6|2.9|1.5|3.4|7.2|9.9|0.5|4.9|0.5|11|0.4|0.4|0.3|3.2|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0.2|0.3|0.6|0.4|0.8|0.6|0.1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.2|45.7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1|0.2|0.3|0.2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9.6|14.2|7.3|12.2|0.7|9.8|11.6|0.8|4.3|3.9|0.4|0.6|0.1|0.4|0.3|0.3|0.4|0.5|2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1.7|8.4|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18504</TotalTime>
  <Words>712</Words>
  <Application>Microsoft Office PowerPoint</Application>
  <PresentationFormat>On-screen Show (16:9)</PresentationFormat>
  <Paragraphs>163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Merriweather</vt:lpstr>
      <vt:lpstr>Times New Roman</vt:lpstr>
      <vt:lpstr>Wingdings</vt:lpstr>
      <vt:lpstr>Office Theme</vt:lpstr>
      <vt:lpstr>Bringing WiFi Localization to Any WiFi Devices</vt:lpstr>
      <vt:lpstr>WiFi Localization</vt:lpstr>
      <vt:lpstr>Today’s WiFi Localization Systems</vt:lpstr>
      <vt:lpstr>Can we enable localization with a single transceiver chain?</vt:lpstr>
      <vt:lpstr>WiSight</vt:lpstr>
      <vt:lpstr>Localization Tasks</vt:lpstr>
      <vt:lpstr>Traditional approach: Antenna Array</vt:lpstr>
      <vt:lpstr>Solution: Use Frequency Scanning Antenna (FSA)</vt:lpstr>
      <vt:lpstr>Measuring direction using FSA </vt:lpstr>
      <vt:lpstr>Solution: Probing Mechanism of WiFi</vt:lpstr>
      <vt:lpstr>PowerPoint Presentation</vt:lpstr>
      <vt:lpstr>FSA Performance</vt:lpstr>
      <vt:lpstr>FSA Performance</vt:lpstr>
      <vt:lpstr>FSA Performance</vt:lpstr>
      <vt:lpstr>FSA Performance</vt:lpstr>
      <vt:lpstr>FSA Performance</vt:lpstr>
      <vt:lpstr>FSA Performance</vt:lpstr>
      <vt:lpstr>Direction Measurement</vt:lpstr>
      <vt:lpstr>Direction Measurement</vt:lpstr>
      <vt:lpstr>Direction Measurement</vt:lpstr>
      <vt:lpstr>Distance Measurement</vt:lpstr>
      <vt:lpstr>Distance Measurement</vt:lpstr>
      <vt:lpstr>Distance Measurement</vt:lpstr>
      <vt:lpstr>Conclusion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WiFi Localization to Any WiFi Devices</dc:title>
  <dc:creator>Haofan Lu</dc:creator>
  <cp:lastModifiedBy>LuHaofan</cp:lastModifiedBy>
  <cp:revision>67</cp:revision>
  <dcterms:modified xsi:type="dcterms:W3CDTF">2024-06-29T23:48:05Z</dcterms:modified>
</cp:coreProperties>
</file>