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549" r:id="rId3"/>
    <p:sldId id="548" r:id="rId4"/>
    <p:sldId id="547" r:id="rId5"/>
    <p:sldId id="473" r:id="rId6"/>
    <p:sldId id="474" r:id="rId7"/>
    <p:sldId id="476" r:id="rId8"/>
    <p:sldId id="550" r:id="rId9"/>
    <p:sldId id="540" r:id="rId10"/>
    <p:sldId id="541" r:id="rId11"/>
    <p:sldId id="485" r:id="rId12"/>
    <p:sldId id="545" r:id="rId13"/>
    <p:sldId id="552" r:id="rId14"/>
    <p:sldId id="553" r:id="rId15"/>
    <p:sldId id="554" r:id="rId16"/>
    <p:sldId id="555" r:id="rId17"/>
    <p:sldId id="556" r:id="rId18"/>
    <p:sldId id="546" r:id="rId19"/>
    <p:sldId id="533" r:id="rId20"/>
    <p:sldId id="480" r:id="rId21"/>
    <p:sldId id="538" r:id="rId22"/>
    <p:sldId id="539" r:id="rId23"/>
    <p:sldId id="551" r:id="rId24"/>
    <p:sldId id="543" r:id="rId25"/>
    <p:sldId id="544" r:id="rId26"/>
    <p:sldId id="486" r:id="rId27"/>
    <p:sldId id="542" r:id="rId28"/>
    <p:sldId id="488" r:id="rId29"/>
    <p:sldId id="289" r:id="rId30"/>
    <p:sldId id="489" r:id="rId31"/>
    <p:sldId id="528" r:id="rId32"/>
    <p:sldId id="30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2E9"/>
    <a:srgbClr val="CFE2F3"/>
    <a:srgbClr val="B6D7A8"/>
    <a:srgbClr val="F4CCCC"/>
    <a:srgbClr val="FFFFFF"/>
    <a:srgbClr val="FFE5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447" autoAdjust="0"/>
  </p:normalViewPr>
  <p:slideViewPr>
    <p:cSldViewPr snapToGrid="0">
      <p:cViewPr varScale="1">
        <p:scale>
          <a:sx n="148" d="100"/>
          <a:sy n="148" d="100"/>
        </p:scale>
        <p:origin x="738"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AEB19-2846-1F49-99B8-F16EAD30AC04}" type="datetimeFigureOut">
              <a:rPr lang="en-US" smtClean="0"/>
              <a:t>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F74798-2FE1-BF45-822C-340C9E996BB4}" type="slidenum">
              <a:rPr lang="en-US" smtClean="0"/>
              <a:t>‹#›</a:t>
            </a:fld>
            <a:endParaRPr lang="en-US"/>
          </a:p>
        </p:txBody>
      </p:sp>
    </p:spTree>
    <p:extLst>
      <p:ext uri="{BB962C8B-B14F-4D97-AF65-F5344CB8AC3E}">
        <p14:creationId xmlns:p14="http://schemas.microsoft.com/office/powerpoint/2010/main" val="387023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Good afternoon, everyone, I am Haofan Lu from UCLA. Today, I am going to talk about our investigation on powering up IoT devices by future indoor wireless networks. This is a joint work with my colleagues: </a:t>
            </a:r>
            <a:r>
              <a:rPr lang="en-US" dirty="0" err="1"/>
              <a:t>Tianxiang</a:t>
            </a:r>
            <a:r>
              <a:rPr lang="en-US" dirty="0"/>
              <a:t>, Mohammad, </a:t>
            </a:r>
            <a:r>
              <a:rPr lang="en-US" dirty="0" err="1"/>
              <a:t>Kalaivani</a:t>
            </a:r>
            <a:r>
              <a:rPr lang="en-US" dirty="0"/>
              <a:t>, and Omid.</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know how to create beams, the next problem is how to align the beam of the harvester with that of transmitter (or AP). Since FSA steers its beams by using different frequencies, this requires the AP to pick the right frequency and beam direction. For example, when the harvester is at this location, the AP should use frequency f3 in this direction. If the harvester moves to here, the AP should figure out to use frequency f1 in this direction. As you can imagine, realizing this function requires some sort of feedback mechanism to inform the AP about the current harvested power at the harvester. A naïve approach to achieve this is by using lower frequency radios, such as Bluetooth to establish a feedback link. The problem is, again, it causes additional power consumption.</a:t>
            </a:r>
          </a:p>
        </p:txBody>
      </p:sp>
      <p:sp>
        <p:nvSpPr>
          <p:cNvPr id="4" name="Slide Number Placeholder 3"/>
          <p:cNvSpPr>
            <a:spLocks noGrp="1"/>
          </p:cNvSpPr>
          <p:nvPr>
            <p:ph type="sldNum" sz="quarter" idx="5"/>
          </p:nvPr>
        </p:nvSpPr>
        <p:spPr/>
        <p:txBody>
          <a:bodyPr/>
          <a:lstStyle/>
          <a:p>
            <a:fld id="{54F74798-2FE1-BF45-822C-340C9E996BB4}" type="slidenum">
              <a:rPr lang="en-US" smtClean="0"/>
              <a:t>10</a:t>
            </a:fld>
            <a:endParaRPr lang="en-US"/>
          </a:p>
        </p:txBody>
      </p:sp>
    </p:spTree>
    <p:extLst>
      <p:ext uri="{BB962C8B-B14F-4D97-AF65-F5344CB8AC3E}">
        <p14:creationId xmlns:p14="http://schemas.microsoft.com/office/powerpoint/2010/main" val="330872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12cded2f8db_3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2cded2f8db_3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Our idea is to use backscatter technique to provide feedback to the AP. Specifically, instead of directly connecting the FSA to the rectifier circuit, we connect it to a SPDT switch, which switches between ground and rectifier circuit. We let the AP transmit a continuous sine wave. In the meanwhile, we flip the switch at a frequency fs to create a frequency-shift modulation to the backscattered signal. In other words, the reflected signal is the sine wave multiplied by a square wave of frequency fs. if we plot the </a:t>
            </a:r>
            <a:r>
              <a:rPr lang="en-US" dirty="0" err="1"/>
              <a:t>fft</a:t>
            </a:r>
            <a:r>
              <a:rPr lang="en-US" dirty="0"/>
              <a:t> spectrum of the received signal, it has the following spikes: A strong spike at f, which is the leakage from transmitter, then the 1</a:t>
            </a:r>
            <a:r>
              <a:rPr lang="en-US" baseline="30000" dirty="0"/>
              <a:t>st</a:t>
            </a:r>
            <a:r>
              <a:rPr lang="en-US" dirty="0"/>
              <a:t> order harmonics spikes at f-fs and </a:t>
            </a:r>
            <a:r>
              <a:rPr lang="en-US" dirty="0" err="1"/>
              <a:t>f+fs</a:t>
            </a:r>
            <a:r>
              <a:rPr lang="en-US" dirty="0"/>
              <a:t>. While there are other orders of harmonics, we omit them for simplicity . Our observation is that the strength of the 1</a:t>
            </a:r>
            <a:r>
              <a:rPr lang="en-US" baseline="30000" dirty="0"/>
              <a:t>st</a:t>
            </a:r>
            <a:r>
              <a:rPr lang="en-US" dirty="0"/>
              <a:t> order harmonics represents the strengths of the reflected signal and indicates the degree of alignment. We leverage this observation to provide the feedback to AP with minimum power consumption.</a:t>
            </a:r>
            <a:endParaRPr dirty="0"/>
          </a:p>
        </p:txBody>
      </p:sp>
    </p:spTree>
    <p:extLst>
      <p:ext uri="{BB962C8B-B14F-4D97-AF65-F5344CB8AC3E}">
        <p14:creationId xmlns:p14="http://schemas.microsoft.com/office/powerpoint/2010/main" val="3183570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a:extLst>
            <a:ext uri="{FF2B5EF4-FFF2-40B4-BE49-F238E27FC236}">
              <a16:creationId xmlns:a16="http://schemas.microsoft.com/office/drawing/2014/main" id="{5BF3E547-0624-9F92-FA3D-E65DC04A9245}"/>
            </a:ext>
          </a:extLst>
        </p:cNvPr>
        <p:cNvGrpSpPr/>
        <p:nvPr/>
      </p:nvGrpSpPr>
      <p:grpSpPr>
        <a:xfrm>
          <a:off x="0" y="0"/>
          <a:ext cx="0" cy="0"/>
          <a:chOff x="0" y="0"/>
          <a:chExt cx="0" cy="0"/>
        </a:xfrm>
      </p:grpSpPr>
      <p:sp>
        <p:nvSpPr>
          <p:cNvPr id="868" name="Google Shape;868;g12cded2f8db_3_146:notes">
            <a:extLst>
              <a:ext uri="{FF2B5EF4-FFF2-40B4-BE49-F238E27FC236}">
                <a16:creationId xmlns:a16="http://schemas.microsoft.com/office/drawing/2014/main" id="{BB29939A-B842-CBB8-4FAD-7BAE7B1D05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2cded2f8db_3_146:notes">
            <a:extLst>
              <a:ext uri="{FF2B5EF4-FFF2-40B4-BE49-F238E27FC236}">
                <a16:creationId xmlns:a16="http://schemas.microsoft.com/office/drawing/2014/main" id="{20353066-A56A-A703-B9D6-E2EBF25F19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With this observation, we propose the following beam alignment protocol. For a particular signal frequency, AP scan its beam towards a discrete set of directions, and measure the signal strength of the 1</a:t>
            </a:r>
            <a:r>
              <a:rPr lang="en-US" baseline="30000" dirty="0"/>
              <a:t>st</a:t>
            </a:r>
            <a:r>
              <a:rPr lang="en-US" dirty="0"/>
              <a:t> harmonics, as we plot it here. We do this for all the frequencies, which results in a table as show in the left. We pick the combination of frequency and direction that results in the strongest reflected signal as the best alignment with the harvester. You may question that this exhaustive scanning of frequency and direction have a O(n^2) complexity. In fact, we can transmit all frequencies at the same time, and just iterate the beam directions, which will lead to a O(N) complexity.</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54249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a:extLst>
            <a:ext uri="{FF2B5EF4-FFF2-40B4-BE49-F238E27FC236}">
              <a16:creationId xmlns:a16="http://schemas.microsoft.com/office/drawing/2014/main" id="{CF35D968-316D-83B6-E3CC-6012A8974D8F}"/>
            </a:ext>
          </a:extLst>
        </p:cNvPr>
        <p:cNvGrpSpPr/>
        <p:nvPr/>
      </p:nvGrpSpPr>
      <p:grpSpPr>
        <a:xfrm>
          <a:off x="0" y="0"/>
          <a:ext cx="0" cy="0"/>
          <a:chOff x="0" y="0"/>
          <a:chExt cx="0" cy="0"/>
        </a:xfrm>
      </p:grpSpPr>
      <p:sp>
        <p:nvSpPr>
          <p:cNvPr id="868" name="Google Shape;868;g12cded2f8db_3_146:notes">
            <a:extLst>
              <a:ext uri="{FF2B5EF4-FFF2-40B4-BE49-F238E27FC236}">
                <a16:creationId xmlns:a16="http://schemas.microsoft.com/office/drawing/2014/main" id="{A882E7C4-60DA-4685-7CDC-81F7DC22D1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2cded2f8db_3_146:notes">
            <a:extLst>
              <a:ext uri="{FF2B5EF4-FFF2-40B4-BE49-F238E27FC236}">
                <a16:creationId xmlns:a16="http://schemas.microsoft.com/office/drawing/2014/main" id="{9DBE9BC6-EC9D-F312-A93F-476218F7E2B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this end, let me show you how we do beam alignment. For a particular signal frequency, AP scan its beam towards a discrete set of directions, and measure the signal strength of the 1</a:t>
            </a:r>
            <a:r>
              <a:rPr lang="en-US" baseline="30000" dirty="0"/>
              <a:t>st</a:t>
            </a:r>
            <a:r>
              <a:rPr lang="en-US" dirty="0"/>
              <a:t> harmonics, as we plot it here. We do this for all the frequencies, which results in a table as show in the left. We pick the combination of frequency and direction that results in the strongest reflected signal as the best alignment with the harvester. You may question that this exhaustive scanning of frequency and direction have a O(n^2) complexity. In fact, we can transmit all frequencies at the same time, and just iterate the beam directions, which will lead to a O(N) complexity.</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04763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a:extLst>
            <a:ext uri="{FF2B5EF4-FFF2-40B4-BE49-F238E27FC236}">
              <a16:creationId xmlns:a16="http://schemas.microsoft.com/office/drawing/2014/main" id="{3A02DF78-C1F3-81C8-E806-EF5AAC62BB3C}"/>
            </a:ext>
          </a:extLst>
        </p:cNvPr>
        <p:cNvGrpSpPr/>
        <p:nvPr/>
      </p:nvGrpSpPr>
      <p:grpSpPr>
        <a:xfrm>
          <a:off x="0" y="0"/>
          <a:ext cx="0" cy="0"/>
          <a:chOff x="0" y="0"/>
          <a:chExt cx="0" cy="0"/>
        </a:xfrm>
      </p:grpSpPr>
      <p:sp>
        <p:nvSpPr>
          <p:cNvPr id="868" name="Google Shape;868;g12cded2f8db_3_146:notes">
            <a:extLst>
              <a:ext uri="{FF2B5EF4-FFF2-40B4-BE49-F238E27FC236}">
                <a16:creationId xmlns:a16="http://schemas.microsoft.com/office/drawing/2014/main" id="{60942E70-2D42-7F69-E901-AE09DC54C1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2cded2f8db_3_146:notes">
            <a:extLst>
              <a:ext uri="{FF2B5EF4-FFF2-40B4-BE49-F238E27FC236}">
                <a16:creationId xmlns:a16="http://schemas.microsoft.com/office/drawing/2014/main" id="{87B0E5F4-7EA9-D282-BF07-A72ED39ED3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this end, let me show you how we do beam alignment. For a particular signal frequency, AP scan its beam towards a discrete set of directions, and measure the signal strength of the 1</a:t>
            </a:r>
            <a:r>
              <a:rPr lang="en-US" baseline="30000" dirty="0"/>
              <a:t>st</a:t>
            </a:r>
            <a:r>
              <a:rPr lang="en-US" dirty="0"/>
              <a:t> harmonics, as we plot it here. We do this for all the frequencies, which results in a table as show in the left. We pick the combination of frequency and direction that results in the strongest reflected signal as the best alignment with the harvester. You may question that this exhaustive scanning of frequency and direction have a O(n^2) complexity. In fact, we can transmit all frequencies at the same time, and just iterate the beam directions, which will lead to a O(N) complexity.</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47849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a:extLst>
            <a:ext uri="{FF2B5EF4-FFF2-40B4-BE49-F238E27FC236}">
              <a16:creationId xmlns:a16="http://schemas.microsoft.com/office/drawing/2014/main" id="{42311BC0-D88D-3C89-8829-BC6A53C65B42}"/>
            </a:ext>
          </a:extLst>
        </p:cNvPr>
        <p:cNvGrpSpPr/>
        <p:nvPr/>
      </p:nvGrpSpPr>
      <p:grpSpPr>
        <a:xfrm>
          <a:off x="0" y="0"/>
          <a:ext cx="0" cy="0"/>
          <a:chOff x="0" y="0"/>
          <a:chExt cx="0" cy="0"/>
        </a:xfrm>
      </p:grpSpPr>
      <p:sp>
        <p:nvSpPr>
          <p:cNvPr id="868" name="Google Shape;868;g12cded2f8db_3_146:notes">
            <a:extLst>
              <a:ext uri="{FF2B5EF4-FFF2-40B4-BE49-F238E27FC236}">
                <a16:creationId xmlns:a16="http://schemas.microsoft.com/office/drawing/2014/main" id="{D578344D-55F4-48A8-BA59-845B273276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2cded2f8db_3_146:notes">
            <a:extLst>
              <a:ext uri="{FF2B5EF4-FFF2-40B4-BE49-F238E27FC236}">
                <a16:creationId xmlns:a16="http://schemas.microsoft.com/office/drawing/2014/main" id="{C29CC310-616A-F96C-910A-8858346741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this end, let me show you how we do beam alignment. For a particular signal frequency, AP scan its beam towards a discrete set of directions, and measure the signal strength of the 1</a:t>
            </a:r>
            <a:r>
              <a:rPr lang="en-US" baseline="30000" dirty="0"/>
              <a:t>st</a:t>
            </a:r>
            <a:r>
              <a:rPr lang="en-US" dirty="0"/>
              <a:t> harmonics, as we plot it here. We do this for all the frequencies, which results in a table as show in the left. We pick the combination of frequency and direction that results in the strongest reflected signal as the best alignment with the harvester. You may question that this exhaustive scanning of frequency and direction have a O(n^2) complexity. In fact, we can transmit all frequencies at the same time, and just iterate the beam directions, which will lead to a O(N) complexity.</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15013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a:extLst>
            <a:ext uri="{FF2B5EF4-FFF2-40B4-BE49-F238E27FC236}">
              <a16:creationId xmlns:a16="http://schemas.microsoft.com/office/drawing/2014/main" id="{E5DC1BA3-7166-9C1F-2263-6F2C82178844}"/>
            </a:ext>
          </a:extLst>
        </p:cNvPr>
        <p:cNvGrpSpPr/>
        <p:nvPr/>
      </p:nvGrpSpPr>
      <p:grpSpPr>
        <a:xfrm>
          <a:off x="0" y="0"/>
          <a:ext cx="0" cy="0"/>
          <a:chOff x="0" y="0"/>
          <a:chExt cx="0" cy="0"/>
        </a:xfrm>
      </p:grpSpPr>
      <p:sp>
        <p:nvSpPr>
          <p:cNvPr id="868" name="Google Shape;868;g12cded2f8db_3_146:notes">
            <a:extLst>
              <a:ext uri="{FF2B5EF4-FFF2-40B4-BE49-F238E27FC236}">
                <a16:creationId xmlns:a16="http://schemas.microsoft.com/office/drawing/2014/main" id="{BC00294F-0008-5C3A-AE7C-977C6DD0F7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2cded2f8db_3_146:notes">
            <a:extLst>
              <a:ext uri="{FF2B5EF4-FFF2-40B4-BE49-F238E27FC236}">
                <a16:creationId xmlns:a16="http://schemas.microsoft.com/office/drawing/2014/main" id="{37BBAFB0-F942-9299-DD91-7E24FF27CCC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this end, let me show you how we do beam alignment. For a particular signal frequency, AP scan its beam towards a discrete set of directions, and measure the signal strength of the 1</a:t>
            </a:r>
            <a:r>
              <a:rPr lang="en-US" baseline="30000" dirty="0"/>
              <a:t>st</a:t>
            </a:r>
            <a:r>
              <a:rPr lang="en-US" dirty="0"/>
              <a:t> harmonics, as we plot it here. We do this for all the frequencies, which results in a table as show in the left. We pick the combination of frequency and direction that results in the strongest reflected signal as the best alignment with the harvester. You may question that this exhaustive scanning of frequency and direction have a O(n^2) complexity. In fact, we can transmit all frequencies at the same time, and just iterate the beam directions, which will lead to a O(N) complexity.</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31253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a:extLst>
            <a:ext uri="{FF2B5EF4-FFF2-40B4-BE49-F238E27FC236}">
              <a16:creationId xmlns:a16="http://schemas.microsoft.com/office/drawing/2014/main" id="{7152BD84-F6FC-C7B5-1182-E33765D39041}"/>
            </a:ext>
          </a:extLst>
        </p:cNvPr>
        <p:cNvGrpSpPr/>
        <p:nvPr/>
      </p:nvGrpSpPr>
      <p:grpSpPr>
        <a:xfrm>
          <a:off x="0" y="0"/>
          <a:ext cx="0" cy="0"/>
          <a:chOff x="0" y="0"/>
          <a:chExt cx="0" cy="0"/>
        </a:xfrm>
      </p:grpSpPr>
      <p:sp>
        <p:nvSpPr>
          <p:cNvPr id="868" name="Google Shape;868;g12cded2f8db_3_146:notes">
            <a:extLst>
              <a:ext uri="{FF2B5EF4-FFF2-40B4-BE49-F238E27FC236}">
                <a16:creationId xmlns:a16="http://schemas.microsoft.com/office/drawing/2014/main" id="{56E0FF21-E9F2-8DD3-85E2-925AD476EE0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2cded2f8db_3_146:notes">
            <a:extLst>
              <a:ext uri="{FF2B5EF4-FFF2-40B4-BE49-F238E27FC236}">
                <a16:creationId xmlns:a16="http://schemas.microsoft.com/office/drawing/2014/main" id="{60C12981-15BD-1277-CA1B-43A5AF0596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this end, let me show you how we do beam alignment. For a particular signal frequency, AP scan its beam towards a discrete set of directions, and measure the signal strength of the 1</a:t>
            </a:r>
            <a:r>
              <a:rPr lang="en-US" baseline="30000" dirty="0"/>
              <a:t>st</a:t>
            </a:r>
            <a:r>
              <a:rPr lang="en-US" dirty="0"/>
              <a:t> harmonics, as we plot it here. We do this for all the frequencies, which results in a table as show in the left. We pick the combination of frequency and direction that results in the strongest reflected signal as the best alignment with the harvester. You may question that this exhaustive scanning of frequency and direction have a O(n^2) complexity. In fact, we can transmit all frequencies at the same time, and just iterate the beam directions, which will lead to a linear complexity.</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159315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present some of our evaluation results. First, we show our FSA design. It’s of size 110 by 7 by 0.5 mm. We plot the antenna gain versus beam angle for our design, as you can see, for the signal of different frequencies, the beam points towards different directions. Over all, our FSA design have more than 10 </a:t>
            </a:r>
            <a:r>
              <a:rPr lang="en-US" dirty="0" err="1"/>
              <a:t>dBi</a:t>
            </a:r>
            <a:r>
              <a:rPr lang="en-US" dirty="0"/>
              <a:t> gain and scan a wide angle in the 3GHz bandwidth. </a:t>
            </a:r>
          </a:p>
          <a:p>
            <a:r>
              <a:rPr lang="en-US" dirty="0"/>
              <a:t>---</a:t>
            </a:r>
          </a:p>
          <a:p>
            <a:r>
              <a:rPr lang="en-US" dirty="0"/>
              <a:t>Put a pic of real </a:t>
            </a:r>
            <a:r>
              <a:rPr lang="en-US" dirty="0" err="1"/>
              <a:t>fsa</a:t>
            </a:r>
            <a:endParaRPr lang="en-US" dirty="0"/>
          </a:p>
        </p:txBody>
      </p:sp>
      <p:sp>
        <p:nvSpPr>
          <p:cNvPr id="4" name="Slide Number Placeholder 3"/>
          <p:cNvSpPr>
            <a:spLocks noGrp="1"/>
          </p:cNvSpPr>
          <p:nvPr>
            <p:ph type="sldNum" sz="quarter" idx="5"/>
          </p:nvPr>
        </p:nvSpPr>
        <p:spPr/>
        <p:txBody>
          <a:bodyPr/>
          <a:lstStyle/>
          <a:p>
            <a:fld id="{54F74798-2FE1-BF45-822C-340C9E996BB4}" type="slidenum">
              <a:rPr lang="en-US" smtClean="0"/>
              <a:t>18</a:t>
            </a:fld>
            <a:endParaRPr lang="en-US"/>
          </a:p>
        </p:txBody>
      </p:sp>
    </p:spTree>
    <p:extLst>
      <p:ext uri="{BB962C8B-B14F-4D97-AF65-F5344CB8AC3E}">
        <p14:creationId xmlns:p14="http://schemas.microsoft.com/office/powerpoint/2010/main" val="2671981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C8AF0-71AF-7CED-80B3-1281B25981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AEB5B-52F2-0059-3B53-13FD37F76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C353FA-DF28-569C-C3EB-5AC700D1EB14}"/>
              </a:ext>
            </a:extLst>
          </p:cNvPr>
          <p:cNvSpPr>
            <a:spLocks noGrp="1"/>
          </p:cNvSpPr>
          <p:nvPr>
            <p:ph type="body" idx="1"/>
          </p:nvPr>
        </p:nvSpPr>
        <p:spPr/>
        <p:txBody>
          <a:bodyPr/>
          <a:lstStyle/>
          <a:p>
            <a:r>
              <a:rPr lang="en-US" dirty="0"/>
              <a:t>Finally, we show the harvested power when the harvester is at various distances from the AP. We plot the harvested power versus distance and present the IoT power consumption as a reference. As you can see, it is able to power up an IoT sensor at more than 12 meters away. </a:t>
            </a:r>
            <a:r>
              <a:rPr lang="en-US" b="0" i="0" dirty="0">
                <a:solidFill>
                  <a:srgbClr val="D1D2D3"/>
                </a:solidFill>
                <a:effectLst/>
                <a:latin typeface="Slack-Lato"/>
              </a:rPr>
              <a:t>which aligns with the result of our link budget analysis.</a:t>
            </a:r>
          </a:p>
          <a:p>
            <a:r>
              <a:rPr lang="en-US" b="0" i="0" dirty="0">
                <a:solidFill>
                  <a:srgbClr val="D1D2D3"/>
                </a:solidFill>
                <a:effectLst/>
                <a:latin typeface="Slack-Lato"/>
              </a:rPr>
              <a:t>----</a:t>
            </a:r>
          </a:p>
          <a:p>
            <a:r>
              <a:rPr lang="en-US" b="0" i="0" dirty="0">
                <a:solidFill>
                  <a:srgbClr val="D1D2D3"/>
                </a:solidFill>
                <a:effectLst/>
                <a:latin typeface="Slack-Lato"/>
              </a:rPr>
              <a:t>Say measurements</a:t>
            </a:r>
            <a:endParaRPr lang="en-US" dirty="0"/>
          </a:p>
        </p:txBody>
      </p:sp>
      <p:sp>
        <p:nvSpPr>
          <p:cNvPr id="4" name="Slide Number Placeholder 3">
            <a:extLst>
              <a:ext uri="{FF2B5EF4-FFF2-40B4-BE49-F238E27FC236}">
                <a16:creationId xmlns:a16="http://schemas.microsoft.com/office/drawing/2014/main" id="{3751F940-4C64-4592-58F2-D7566867594E}"/>
              </a:ext>
            </a:extLst>
          </p:cNvPr>
          <p:cNvSpPr>
            <a:spLocks noGrp="1"/>
          </p:cNvSpPr>
          <p:nvPr>
            <p:ph type="sldNum" sz="quarter" idx="5"/>
          </p:nvPr>
        </p:nvSpPr>
        <p:spPr/>
        <p:txBody>
          <a:bodyPr/>
          <a:lstStyle/>
          <a:p>
            <a:fld id="{47C8C28E-23A4-AB42-9EF5-9146E1EC250D}" type="slidenum">
              <a:rPr lang="en-US" smtClean="0"/>
              <a:t>19</a:t>
            </a:fld>
            <a:endParaRPr lang="en-US"/>
          </a:p>
        </p:txBody>
      </p:sp>
    </p:spTree>
    <p:extLst>
      <p:ext uri="{BB962C8B-B14F-4D97-AF65-F5344CB8AC3E}">
        <p14:creationId xmlns:p14="http://schemas.microsoft.com/office/powerpoint/2010/main" val="3227486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near future, each household is projected to have more than 20 IoT devices, such as smart speakers, temperature sensors and home security cameras. Most of them may rely on battery as the power source. Which means you will need to replace or recharge their battery every couple of weeks. This is a big headache for maintenance. </a:t>
            </a:r>
          </a:p>
        </p:txBody>
      </p:sp>
      <p:sp>
        <p:nvSpPr>
          <p:cNvPr id="4" name="Slide Number Placeholder 3"/>
          <p:cNvSpPr>
            <a:spLocks noGrp="1"/>
          </p:cNvSpPr>
          <p:nvPr>
            <p:ph type="sldNum" sz="quarter" idx="5"/>
          </p:nvPr>
        </p:nvSpPr>
        <p:spPr/>
        <p:txBody>
          <a:bodyPr/>
          <a:lstStyle/>
          <a:p>
            <a:fld id="{54F74798-2FE1-BF45-822C-340C9E996BB4}" type="slidenum">
              <a:rPr lang="en-US" smtClean="0"/>
              <a:t>2</a:t>
            </a:fld>
            <a:endParaRPr lang="en-US"/>
          </a:p>
        </p:txBody>
      </p:sp>
    </p:spTree>
    <p:extLst>
      <p:ext uri="{BB962C8B-B14F-4D97-AF65-F5344CB8AC3E}">
        <p14:creationId xmlns:p14="http://schemas.microsoft.com/office/powerpoint/2010/main" val="1953752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summary, in this work, we conducted a comprehensive investigation of the </a:t>
            </a:r>
            <a:r>
              <a:rPr lang="en-US" dirty="0" err="1"/>
              <a:t>feasiability</a:t>
            </a:r>
            <a:r>
              <a:rPr lang="en-US" dirty="0"/>
              <a:t> of using different frequency bands for wireless power transfer, and show that </a:t>
            </a:r>
            <a:r>
              <a:rPr lang="en-US" dirty="0" err="1"/>
              <a:t>mmWave</a:t>
            </a:r>
            <a:r>
              <a:rPr lang="en-US" dirty="0"/>
              <a:t> is the best candidate. Then we proposed a </a:t>
            </a:r>
            <a:r>
              <a:rPr lang="en-US" dirty="0" err="1"/>
              <a:t>mmWave</a:t>
            </a:r>
            <a:r>
              <a:rPr lang="en-US" dirty="0"/>
              <a:t> energy harvesting system with a novel beam-alignment protocol based on passive beamforming and backscatter technique. </a:t>
            </a:r>
            <a:r>
              <a:rPr lang="en-US" b="0" i="0" dirty="0">
                <a:solidFill>
                  <a:srgbClr val="D1D2D3"/>
                </a:solidFill>
                <a:effectLst/>
                <a:latin typeface="Slack-Lato"/>
              </a:rPr>
              <a:t>We believe this paper provides a foundation for future works in building low-power </a:t>
            </a:r>
            <a:r>
              <a:rPr lang="en-US" b="0" i="0" dirty="0" err="1">
                <a:solidFill>
                  <a:srgbClr val="D1D2D3"/>
                </a:solidFill>
                <a:effectLst/>
                <a:latin typeface="Slack-Lato"/>
              </a:rPr>
              <a:t>mmWave</a:t>
            </a:r>
            <a:r>
              <a:rPr lang="en-US" b="0" i="0" dirty="0">
                <a:solidFill>
                  <a:srgbClr val="D1D2D3"/>
                </a:solidFill>
                <a:effectLst/>
                <a:latin typeface="Slack-Lato"/>
              </a:rPr>
              <a:t> wireless power transfer systems for indoor IoT Devices.</a:t>
            </a:r>
            <a:endParaRPr lang="en-US" dirty="0"/>
          </a:p>
          <a:p>
            <a:endParaRPr lang="en-US" dirty="0"/>
          </a:p>
        </p:txBody>
      </p:sp>
      <p:sp>
        <p:nvSpPr>
          <p:cNvPr id="4" name="Slide Number Placeholder 3"/>
          <p:cNvSpPr>
            <a:spLocks noGrp="1"/>
          </p:cNvSpPr>
          <p:nvPr>
            <p:ph type="sldNum" sz="quarter" idx="5"/>
          </p:nvPr>
        </p:nvSpPr>
        <p:spPr/>
        <p:txBody>
          <a:bodyPr/>
          <a:lstStyle/>
          <a:p>
            <a:fld id="{54F74798-2FE1-BF45-822C-340C9E996BB4}" type="slidenum">
              <a:rPr lang="en-US" smtClean="0"/>
              <a:t>20</a:t>
            </a:fld>
            <a:endParaRPr lang="en-US"/>
          </a:p>
        </p:txBody>
      </p:sp>
    </p:spTree>
    <p:extLst>
      <p:ext uri="{BB962C8B-B14F-4D97-AF65-F5344CB8AC3E}">
        <p14:creationId xmlns:p14="http://schemas.microsoft.com/office/powerpoint/2010/main" val="2996146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paper, we first answer the question: </a:t>
            </a:r>
            <a:r>
              <a:rPr lang="en-US" sz="1200" dirty="0"/>
              <a:t>Which spectrum band serves better for wireless power transfer? Spoiler alert, it’s </a:t>
            </a:r>
            <a:r>
              <a:rPr lang="en-US" sz="1200" dirty="0" err="1"/>
              <a:t>mmWave</a:t>
            </a:r>
            <a:r>
              <a:rPr lang="en-US" sz="1200" dirty="0"/>
              <a:t>. And we propose a novel approach for IoT devices to harvest energy from indoor </a:t>
            </a:r>
            <a:r>
              <a:rPr lang="en-US" sz="1200" dirty="0" err="1"/>
              <a:t>mmWave</a:t>
            </a:r>
            <a:r>
              <a:rPr lang="en-US" sz="1200" dirty="0"/>
              <a:t> access points.</a:t>
            </a:r>
            <a:endParaRPr lang="en-US" dirty="0"/>
          </a:p>
        </p:txBody>
      </p:sp>
      <p:sp>
        <p:nvSpPr>
          <p:cNvPr id="4" name="Slide Number Placeholder 3"/>
          <p:cNvSpPr>
            <a:spLocks noGrp="1"/>
          </p:cNvSpPr>
          <p:nvPr>
            <p:ph type="sldNum" sz="quarter" idx="5"/>
          </p:nvPr>
        </p:nvSpPr>
        <p:spPr/>
        <p:txBody>
          <a:bodyPr/>
          <a:lstStyle/>
          <a:p>
            <a:fld id="{54F74798-2FE1-BF45-822C-340C9E996BB4}" type="slidenum">
              <a:rPr lang="en-US" smtClean="0"/>
              <a:t>21</a:t>
            </a:fld>
            <a:endParaRPr lang="en-US"/>
          </a:p>
        </p:txBody>
      </p:sp>
    </p:spTree>
    <p:extLst>
      <p:ext uri="{BB962C8B-B14F-4D97-AF65-F5344CB8AC3E}">
        <p14:creationId xmlns:p14="http://schemas.microsoft.com/office/powerpoint/2010/main" val="2581376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answer the question: how to harvest energy from indoor </a:t>
            </a:r>
            <a:r>
              <a:rPr lang="en-US" dirty="0" err="1"/>
              <a:t>mmWave</a:t>
            </a:r>
            <a:r>
              <a:rPr lang="en-US" dirty="0"/>
              <a:t> access points.</a:t>
            </a:r>
          </a:p>
        </p:txBody>
      </p:sp>
      <p:sp>
        <p:nvSpPr>
          <p:cNvPr id="4" name="Slide Number Placeholder 3"/>
          <p:cNvSpPr>
            <a:spLocks noGrp="1"/>
          </p:cNvSpPr>
          <p:nvPr>
            <p:ph type="sldNum" sz="quarter" idx="5"/>
          </p:nvPr>
        </p:nvSpPr>
        <p:spPr/>
        <p:txBody>
          <a:bodyPr/>
          <a:lstStyle/>
          <a:p>
            <a:fld id="{54F74798-2FE1-BF45-822C-340C9E996BB4}" type="slidenum">
              <a:rPr lang="en-US" smtClean="0"/>
              <a:t>22</a:t>
            </a:fld>
            <a:endParaRPr lang="en-US"/>
          </a:p>
        </p:txBody>
      </p:sp>
    </p:spTree>
    <p:extLst>
      <p:ext uri="{BB962C8B-B14F-4D97-AF65-F5344CB8AC3E}">
        <p14:creationId xmlns:p14="http://schemas.microsoft.com/office/powerpoint/2010/main" val="828825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a:extLst>
            <a:ext uri="{FF2B5EF4-FFF2-40B4-BE49-F238E27FC236}">
              <a16:creationId xmlns:a16="http://schemas.microsoft.com/office/drawing/2014/main" id="{6CF66FFA-77A4-4626-536B-F66DF1F01A56}"/>
            </a:ext>
          </a:extLst>
        </p:cNvPr>
        <p:cNvGrpSpPr/>
        <p:nvPr/>
      </p:nvGrpSpPr>
      <p:grpSpPr>
        <a:xfrm>
          <a:off x="0" y="0"/>
          <a:ext cx="0" cy="0"/>
          <a:chOff x="0" y="0"/>
          <a:chExt cx="0" cy="0"/>
        </a:xfrm>
      </p:grpSpPr>
      <p:sp>
        <p:nvSpPr>
          <p:cNvPr id="868" name="Google Shape;868;g12cded2f8db_3_146:notes">
            <a:extLst>
              <a:ext uri="{FF2B5EF4-FFF2-40B4-BE49-F238E27FC236}">
                <a16:creationId xmlns:a16="http://schemas.microsoft.com/office/drawing/2014/main" id="{3E1A3BCD-96E2-36F6-9EA4-50195FE886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2cded2f8db_3_146:notes">
            <a:extLst>
              <a:ext uri="{FF2B5EF4-FFF2-40B4-BE49-F238E27FC236}">
                <a16:creationId xmlns:a16="http://schemas.microsoft.com/office/drawing/2014/main" id="{415A5506-83DA-19FE-68B2-9FAC30B2AF6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this end, let me show you how we do beam alignment. For a particular signal frequency, AP scan its beam towards a discrete set of directions, and measure the signal strength of the 1</a:t>
            </a:r>
            <a:r>
              <a:rPr lang="en-US" baseline="30000" dirty="0"/>
              <a:t>st</a:t>
            </a:r>
            <a:r>
              <a:rPr lang="en-US" dirty="0"/>
              <a:t> harmonics, as we plot it here. We do this for all the frequencies, which results in a table as show in the left. We pick the combination of frequency and direction that results in the strongest reflected signal as the best alignment with the harvester. You may question that this exhaustive scanning of frequency and direction have a O(n^2) complexity. In fact, we can transmit all frequencies at the same time, and just iterate the beam directions, which will lead to a O(N) complexity.</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1411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E0BE0-F9D5-63AF-3866-8B7AADDA6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25F922-3E20-C011-A339-8823DFE60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84D6E3-1ED0-0863-BB15-DFF8FC0CD5FC}"/>
              </a:ext>
            </a:extLst>
          </p:cNvPr>
          <p:cNvSpPr>
            <a:spLocks noGrp="1"/>
          </p:cNvSpPr>
          <p:nvPr>
            <p:ph type="body" idx="1"/>
          </p:nvPr>
        </p:nvSpPr>
        <p:spPr/>
        <p:txBody>
          <a:bodyPr/>
          <a:lstStyle/>
          <a:p>
            <a:r>
              <a:rPr lang="en-US" dirty="0"/>
              <a:t>The first challenge we need to solve is how to perform beamforming. Since millimeter wave have very high path loss, we need to design the antenna in a way such that energy are focused on a particular direction, which is called beamforming. The conventional approach is to use phased array, which is an active beamforming scheme, which consumes additional energy when adjusting the phase shifters to steer the beam; therefore, is not suitable for IoT devices. Instead, we propose to use a passive beamforming scheme named frequency scanning antenna (</a:t>
            </a:r>
            <a:r>
              <a:rPr lang="en-US" dirty="0" err="1"/>
              <a:t>fsa</a:t>
            </a:r>
            <a:r>
              <a:rPr lang="en-US" dirty="0"/>
              <a:t>). FSA creates beams for different frequencies towards different directions, as shown in this figure. We connect the FSA with rectifier circuit to harvest energy. The advantage is to guarantee  a wide coverage angle while consuming zero additional power. </a:t>
            </a:r>
          </a:p>
        </p:txBody>
      </p:sp>
      <p:sp>
        <p:nvSpPr>
          <p:cNvPr id="4" name="Slide Number Placeholder 3">
            <a:extLst>
              <a:ext uri="{FF2B5EF4-FFF2-40B4-BE49-F238E27FC236}">
                <a16:creationId xmlns:a16="http://schemas.microsoft.com/office/drawing/2014/main" id="{D7785CB0-B4D7-CA1C-CA6C-7C3896748DE2}"/>
              </a:ext>
            </a:extLst>
          </p:cNvPr>
          <p:cNvSpPr>
            <a:spLocks noGrp="1"/>
          </p:cNvSpPr>
          <p:nvPr>
            <p:ph type="sldNum" sz="quarter" idx="5"/>
          </p:nvPr>
        </p:nvSpPr>
        <p:spPr/>
        <p:txBody>
          <a:bodyPr/>
          <a:lstStyle/>
          <a:p>
            <a:fld id="{47C8C28E-23A4-AB42-9EF5-9146E1EC250D}" type="slidenum">
              <a:rPr lang="en-US" smtClean="0"/>
              <a:t>24</a:t>
            </a:fld>
            <a:endParaRPr lang="en-US"/>
          </a:p>
        </p:txBody>
      </p:sp>
    </p:spTree>
    <p:extLst>
      <p:ext uri="{BB962C8B-B14F-4D97-AF65-F5344CB8AC3E}">
        <p14:creationId xmlns:p14="http://schemas.microsoft.com/office/powerpoint/2010/main" val="4003268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a:extLst>
            <a:ext uri="{FF2B5EF4-FFF2-40B4-BE49-F238E27FC236}">
              <a16:creationId xmlns:a16="http://schemas.microsoft.com/office/drawing/2014/main" id="{9091FD58-4293-3E3A-697D-3ABF450759BD}"/>
            </a:ext>
          </a:extLst>
        </p:cNvPr>
        <p:cNvGrpSpPr/>
        <p:nvPr/>
      </p:nvGrpSpPr>
      <p:grpSpPr>
        <a:xfrm>
          <a:off x="0" y="0"/>
          <a:ext cx="0" cy="0"/>
          <a:chOff x="0" y="0"/>
          <a:chExt cx="0" cy="0"/>
        </a:xfrm>
      </p:grpSpPr>
      <p:sp>
        <p:nvSpPr>
          <p:cNvPr id="868" name="Google Shape;868;g12cded2f8db_3_146:notes">
            <a:extLst>
              <a:ext uri="{FF2B5EF4-FFF2-40B4-BE49-F238E27FC236}">
                <a16:creationId xmlns:a16="http://schemas.microsoft.com/office/drawing/2014/main" id="{BF76AC24-651B-5FFD-45F9-689FDD03FE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2cded2f8db_3_146:notes">
            <a:extLst>
              <a:ext uri="{FF2B5EF4-FFF2-40B4-BE49-F238E27FC236}">
                <a16:creationId xmlns:a16="http://schemas.microsoft.com/office/drawing/2014/main" id="{2A04E613-AF90-E42A-36CB-EC35CF1373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Our idea is to use backscatter technique to provide feedback to the AP. Specifically, instead of directly connecting the FSA to the rectifier circuit, we connect it to a SPDT switch, which switches between ground and rectifier circuit. In the beam alignment mode, the AP transmits a continuous sine wave, and scan its beam direction. In the meanwhile, we flip the switch at a frequency fs to causes a frequency-shift modulation to the backscattered signal. The AP can measure the signal strength of the backscattered, modulated signal to estimate the degree of alignment.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those who are not familiar with backscatter: in a backscatter system, the node communicates with AP by simply reflect or absorb the signal transmitted by the AP, which leads to variation in signal amplitude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t>
            </a:r>
          </a:p>
          <a:p>
            <a:pPr marL="0" lvl="0" indent="0" algn="l" rtl="0">
              <a:spcBef>
                <a:spcPts val="0"/>
              </a:spcBef>
              <a:spcAft>
                <a:spcPts val="0"/>
              </a:spcAft>
              <a:buNone/>
            </a:pPr>
            <a:r>
              <a:rPr lang="en-US" dirty="0"/>
              <a:t>Explain backscatter (confirm) </a:t>
            </a:r>
          </a:p>
          <a:p>
            <a:pPr marL="0" lvl="0" indent="0" algn="l" rtl="0">
              <a:spcBef>
                <a:spcPts val="0"/>
              </a:spcBef>
              <a:spcAft>
                <a:spcPts val="0"/>
              </a:spcAft>
              <a:buNone/>
            </a:pPr>
            <a:r>
              <a:rPr lang="en-US" dirty="0"/>
              <a:t>Simultaneously transmit all </a:t>
            </a:r>
            <a:r>
              <a:rPr lang="en-US" dirty="0" err="1"/>
              <a:t>freq</a:t>
            </a:r>
            <a:r>
              <a:rPr lang="en-US" dirty="0"/>
              <a:t>, and steer beams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94927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evaluation setup. For the AP, we use a signal generator for transmitting the signal and a spectrum analyzer for receiving the backscattered signal. Both are connected to a horn antenna to achieve beamforming. The FSA is connected to a backscatter circuit with signal modulator.</a:t>
            </a:r>
          </a:p>
        </p:txBody>
      </p:sp>
      <p:sp>
        <p:nvSpPr>
          <p:cNvPr id="4" name="Slide Number Placeholder 3"/>
          <p:cNvSpPr>
            <a:spLocks noGrp="1"/>
          </p:cNvSpPr>
          <p:nvPr>
            <p:ph type="sldNum" sz="quarter" idx="5"/>
          </p:nvPr>
        </p:nvSpPr>
        <p:spPr/>
        <p:txBody>
          <a:bodyPr/>
          <a:lstStyle/>
          <a:p>
            <a:fld id="{54F74798-2FE1-BF45-822C-340C9E996BB4}" type="slidenum">
              <a:rPr lang="en-US" smtClean="0"/>
              <a:t>26</a:t>
            </a:fld>
            <a:endParaRPr lang="en-US"/>
          </a:p>
        </p:txBody>
      </p:sp>
    </p:spTree>
    <p:extLst>
      <p:ext uri="{BB962C8B-B14F-4D97-AF65-F5344CB8AC3E}">
        <p14:creationId xmlns:p14="http://schemas.microsoft.com/office/powerpoint/2010/main" val="3865888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139B2-BD91-0D79-264B-BD329FEDF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4FA97-4ED9-C3CC-D1C4-D331CF0A7D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1F9D80-A5A5-4D1E-B8F6-B7FC68333E94}"/>
              </a:ext>
            </a:extLst>
          </p:cNvPr>
          <p:cNvSpPr>
            <a:spLocks noGrp="1"/>
          </p:cNvSpPr>
          <p:nvPr>
            <p:ph type="body" idx="1"/>
          </p:nvPr>
        </p:nvSpPr>
        <p:spPr/>
        <p:txBody>
          <a:bodyPr/>
          <a:lstStyle/>
          <a:p>
            <a:r>
              <a:rPr lang="en-US" dirty="0"/>
              <a:t>This is our measurement result for the harvested power versus distance of our system. As you can see, it is able to power up an IoT sensor at more than 12 meters away. In summary, the third project provides a comprehensive study on the end-to-end performance of different frequencies channels for </a:t>
            </a:r>
            <a:r>
              <a:rPr lang="en-US" dirty="0" err="1"/>
              <a:t>wirelss</a:t>
            </a:r>
            <a:r>
              <a:rPr lang="en-US" dirty="0"/>
              <a:t> power harvesting, as well as proposing a system and protocol for </a:t>
            </a:r>
            <a:r>
              <a:rPr lang="en-US" dirty="0" err="1"/>
              <a:t>mmWave</a:t>
            </a:r>
            <a:r>
              <a:rPr lang="en-US" dirty="0"/>
              <a:t> power transfer.</a:t>
            </a:r>
          </a:p>
        </p:txBody>
      </p:sp>
      <p:sp>
        <p:nvSpPr>
          <p:cNvPr id="4" name="Slide Number Placeholder 3">
            <a:extLst>
              <a:ext uri="{FF2B5EF4-FFF2-40B4-BE49-F238E27FC236}">
                <a16:creationId xmlns:a16="http://schemas.microsoft.com/office/drawing/2014/main" id="{4CF1DA35-254C-5A14-956A-2C096D4845E6}"/>
              </a:ext>
            </a:extLst>
          </p:cNvPr>
          <p:cNvSpPr>
            <a:spLocks noGrp="1"/>
          </p:cNvSpPr>
          <p:nvPr>
            <p:ph type="sldNum" sz="quarter" idx="5"/>
          </p:nvPr>
        </p:nvSpPr>
        <p:spPr/>
        <p:txBody>
          <a:bodyPr/>
          <a:lstStyle/>
          <a:p>
            <a:fld id="{47C8C28E-23A4-AB42-9EF5-9146E1EC250D}" type="slidenum">
              <a:rPr lang="en-US" smtClean="0"/>
              <a:t>27</a:t>
            </a:fld>
            <a:endParaRPr lang="en-US"/>
          </a:p>
        </p:txBody>
      </p:sp>
    </p:spTree>
    <p:extLst>
      <p:ext uri="{BB962C8B-B14F-4D97-AF65-F5344CB8AC3E}">
        <p14:creationId xmlns:p14="http://schemas.microsoft.com/office/powerpoint/2010/main" val="3236546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RSSI profile we captured. As you can see, the AP's beam achieves the best signal strength when it is angled between 35-40 degrees around frequency 28GHz.</a:t>
            </a:r>
          </a:p>
          <a:p>
            <a:endParaRPr lang="en-US" dirty="0"/>
          </a:p>
          <a:p>
            <a:r>
              <a:rPr lang="en-US" dirty="0"/>
              <a:t>The power harvester was indeed placed at around 37 degrees.</a:t>
            </a:r>
          </a:p>
        </p:txBody>
      </p:sp>
      <p:sp>
        <p:nvSpPr>
          <p:cNvPr id="4" name="Slide Number Placeholder 3"/>
          <p:cNvSpPr>
            <a:spLocks noGrp="1"/>
          </p:cNvSpPr>
          <p:nvPr>
            <p:ph type="sldNum" sz="quarter" idx="5"/>
          </p:nvPr>
        </p:nvSpPr>
        <p:spPr/>
        <p:txBody>
          <a:bodyPr/>
          <a:lstStyle/>
          <a:p>
            <a:fld id="{47C8C28E-23A4-AB42-9EF5-9146E1EC250D}" type="slidenum">
              <a:rPr lang="en-US" smtClean="0"/>
              <a:t>28</a:t>
            </a:fld>
            <a:endParaRPr lang="en-US"/>
          </a:p>
        </p:txBody>
      </p:sp>
    </p:spTree>
    <p:extLst>
      <p:ext uri="{BB962C8B-B14F-4D97-AF65-F5344CB8AC3E}">
        <p14:creationId xmlns:p14="http://schemas.microsoft.com/office/powerpoint/2010/main" val="2394089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12cded2f8db_3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12cded2f8db_3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mmWave</a:t>
            </a:r>
            <a:r>
              <a:rPr lang="en-US" dirty="0"/>
              <a:t> power transfer requires beam alignment.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How to achieve low power beam alignment, while guaranteeing a wide angle of coverage?</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we do? The wireless access points in your home are underutilized while you are away for work or sleeping during the night. So, why not use them to transfer power to IoT devices in these time?</a:t>
            </a:r>
          </a:p>
          <a:p>
            <a:endParaRPr lang="en-US" dirty="0"/>
          </a:p>
        </p:txBody>
      </p:sp>
      <p:sp>
        <p:nvSpPr>
          <p:cNvPr id="4" name="Slide Number Placeholder 3"/>
          <p:cNvSpPr>
            <a:spLocks noGrp="1"/>
          </p:cNvSpPr>
          <p:nvPr>
            <p:ph type="sldNum" sz="quarter" idx="5"/>
          </p:nvPr>
        </p:nvSpPr>
        <p:spPr/>
        <p:txBody>
          <a:bodyPr/>
          <a:lstStyle/>
          <a:p>
            <a:fld id="{54F74798-2FE1-BF45-822C-340C9E996BB4}" type="slidenum">
              <a:rPr lang="en-US" smtClean="0"/>
              <a:t>3</a:t>
            </a:fld>
            <a:endParaRPr lang="en-US"/>
          </a:p>
        </p:txBody>
      </p:sp>
    </p:spTree>
    <p:extLst>
      <p:ext uri="{BB962C8B-B14F-4D97-AF65-F5344CB8AC3E}">
        <p14:creationId xmlns:p14="http://schemas.microsoft.com/office/powerpoint/2010/main" val="749026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We will use the example of a typical </a:t>
            </a:r>
            <a:r>
              <a:rPr lang="en-US" b="0" i="0" dirty="0" err="1">
                <a:effectLst/>
                <a:latin typeface="Arial" panose="020B0604020202020204" pitchFamily="34" charset="0"/>
              </a:rPr>
              <a:t>mmWave</a:t>
            </a:r>
            <a:r>
              <a:rPr lang="en-US" b="0" i="0" dirty="0">
                <a:effectLst/>
                <a:latin typeface="Arial" panose="020B0604020202020204" pitchFamily="34" charset="0"/>
              </a:rPr>
              <a:t> wireless power transfer system, it  is a commercialized </a:t>
            </a:r>
            <a:r>
              <a:rPr lang="en-US" b="0" i="0" dirty="0" err="1">
                <a:effectLst/>
                <a:latin typeface="Arial" panose="020B0604020202020204" pitchFamily="34" charset="0"/>
              </a:rPr>
              <a:t>mmWave</a:t>
            </a:r>
            <a:r>
              <a:rPr lang="en-US" b="0" i="0" dirty="0">
                <a:effectLst/>
                <a:latin typeface="Arial" panose="020B0604020202020204" pitchFamily="34" charset="0"/>
              </a:rPr>
              <a:t> power harvesting system called </a:t>
            </a:r>
            <a:r>
              <a:rPr lang="en-US" b="0" i="0" dirty="0" err="1">
                <a:effectLst/>
                <a:latin typeface="Arial" panose="020B0604020202020204" pitchFamily="34" charset="0"/>
              </a:rPr>
              <a:t>GuRu</a:t>
            </a:r>
            <a:r>
              <a:rPr lang="en-US" b="0" i="0" dirty="0">
                <a:effectLst/>
                <a:latin typeface="Arial" panose="020B0604020202020204" pitchFamily="34" charset="0"/>
              </a:rPr>
              <a:t>. </a:t>
            </a:r>
          </a:p>
          <a:p>
            <a:endParaRPr lang="en-US" b="0" i="0" dirty="0">
              <a:effectLst/>
              <a:latin typeface="Arial" panose="020B0604020202020204" pitchFamily="34" charset="0"/>
            </a:endParaRPr>
          </a:p>
          <a:p>
            <a:r>
              <a:rPr lang="en-US" b="0" i="0" dirty="0">
                <a:effectLst/>
                <a:latin typeface="Arial" panose="020B0604020202020204" pitchFamily="34" charset="0"/>
              </a:rPr>
              <a:t>The power transmitter employs beamforming to direct its energy towards the power harvester. Upon receiving the signal, the power harvester measures the signal strength and provide a feedback to the harvest through a communication module. This is usually done using either </a:t>
            </a:r>
            <a:r>
              <a:rPr lang="en-US" b="0" i="0" dirty="0" err="1">
                <a:effectLst/>
                <a:latin typeface="Arial" panose="020B0604020202020204" pitchFamily="34" charset="0"/>
              </a:rPr>
              <a:t>WiFi</a:t>
            </a:r>
            <a:r>
              <a:rPr lang="en-US" b="0" i="0" dirty="0">
                <a:effectLst/>
                <a:latin typeface="Arial" panose="020B0604020202020204" pitchFamily="34" charset="0"/>
              </a:rPr>
              <a:t> or Bluetooth, which </a:t>
            </a:r>
            <a:r>
              <a:rPr lang="en-US" b="0" i="0" dirty="0" err="1">
                <a:effectLst/>
                <a:latin typeface="Arial" panose="020B0604020202020204" pitchFamily="34" charset="0"/>
              </a:rPr>
              <a:t>increasess</a:t>
            </a:r>
            <a:r>
              <a:rPr lang="en-US" b="0" i="0" dirty="0">
                <a:effectLst/>
                <a:latin typeface="Arial" panose="020B0604020202020204" pitchFamily="34" charset="0"/>
              </a:rPr>
              <a:t> both the complexity and power consumption of the harvester. </a:t>
            </a:r>
          </a:p>
          <a:p>
            <a:endParaRPr lang="en-US" b="0" i="0" dirty="0">
              <a:effectLst/>
              <a:latin typeface="Arial" panose="020B0604020202020204" pitchFamily="34" charset="0"/>
            </a:endParaRPr>
          </a:p>
          <a:p>
            <a:r>
              <a:rPr lang="en-US" b="0" i="0" dirty="0">
                <a:effectLst/>
                <a:latin typeface="Arial" panose="020B0604020202020204" pitchFamily="34" charset="0"/>
              </a:rPr>
              <a:t>Additionally, a major challenge with most existing systems lies in their use of fixed beam antennas on the harvester, thereby limiting power harvesting efficiency across various orientations and during mobility </a:t>
            </a:r>
            <a:br>
              <a:rPr lang="en-US" dirty="0"/>
            </a:br>
            <a:endParaRPr lang="en-US" dirty="0"/>
          </a:p>
          <a:p>
            <a:r>
              <a:rPr lang="en-US" b="0" i="0" dirty="0">
                <a:effectLst/>
                <a:latin typeface="Arial" panose="020B0604020202020204" pitchFamily="34" charset="0"/>
              </a:rPr>
              <a:t>These systems also combine the DC output power of each antenna element on the harvester, leading to suboptimal power conversion efficiency, limiting the system’s working distance</a:t>
            </a:r>
            <a:endParaRPr lang="en-US" dirty="0"/>
          </a:p>
        </p:txBody>
      </p:sp>
      <p:sp>
        <p:nvSpPr>
          <p:cNvPr id="4" name="Slide Number Placeholder 3"/>
          <p:cNvSpPr>
            <a:spLocks noGrp="1"/>
          </p:cNvSpPr>
          <p:nvPr>
            <p:ph type="sldNum" sz="quarter" idx="5"/>
          </p:nvPr>
        </p:nvSpPr>
        <p:spPr/>
        <p:txBody>
          <a:bodyPr/>
          <a:lstStyle/>
          <a:p>
            <a:fld id="{47C8C28E-23A4-AB42-9EF5-9146E1EC250D}" type="slidenum">
              <a:rPr lang="en-US" smtClean="0"/>
              <a:t>30</a:t>
            </a:fld>
            <a:endParaRPr lang="en-US"/>
          </a:p>
        </p:txBody>
      </p:sp>
    </p:spTree>
    <p:extLst>
      <p:ext uri="{BB962C8B-B14F-4D97-AF65-F5344CB8AC3E}">
        <p14:creationId xmlns:p14="http://schemas.microsoft.com/office/powerpoint/2010/main" val="657838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0D8E5-564D-005E-5787-447E00674C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4F4B4C-AA50-8CFE-07EA-5A145944AB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A4CAA8-CA55-369D-317D-9BB49712B9B8}"/>
              </a:ext>
            </a:extLst>
          </p:cNvPr>
          <p:cNvSpPr>
            <a:spLocks noGrp="1"/>
          </p:cNvSpPr>
          <p:nvPr>
            <p:ph type="body" idx="1"/>
          </p:nvPr>
        </p:nvSpPr>
        <p:spPr/>
        <p:txBody>
          <a:bodyPr/>
          <a:lstStyle/>
          <a:p>
            <a:endParaRPr lang="en-US" dirty="0"/>
          </a:p>
          <a:p>
            <a:r>
              <a:rPr lang="en-US" dirty="0"/>
              <a:t>I will quickly go over our design challenges.</a:t>
            </a:r>
          </a:p>
          <a:p>
            <a:endParaRPr lang="en-US" dirty="0"/>
          </a:p>
          <a:p>
            <a:r>
              <a:rPr lang="en-US" dirty="0"/>
              <a:t>First, we need to design a passive beamforming system which can harvest power from multiple directions. </a:t>
            </a:r>
          </a:p>
          <a:p>
            <a:endParaRPr lang="en-US" dirty="0"/>
          </a:p>
          <a:p>
            <a:r>
              <a:rPr lang="en-US" dirty="0"/>
              <a:t>Second, to enable </a:t>
            </a:r>
            <a:r>
              <a:rPr lang="en-US" dirty="0" err="1"/>
              <a:t>mmWave</a:t>
            </a:r>
            <a:r>
              <a:rPr lang="en-US" dirty="0"/>
              <a:t> power transfer, we need an efficient protocol to align the beam of the transmitter with the receiver</a:t>
            </a:r>
          </a:p>
          <a:p>
            <a:endParaRPr lang="en-US" dirty="0"/>
          </a:p>
          <a:p>
            <a:r>
              <a:rPr lang="en-US" dirty="0"/>
              <a:t>Third, we use a backscatter system for beam alignment, which creates self interference between the transmitted and received signal.</a:t>
            </a:r>
          </a:p>
          <a:p>
            <a:endParaRPr lang="en-US" dirty="0"/>
          </a:p>
          <a:p>
            <a:r>
              <a:rPr lang="en-US" dirty="0"/>
              <a:t>For  the sake of time I will not go into the details, but they will be discussed in my thesis, next let me show how our evaluation setup.</a:t>
            </a:r>
          </a:p>
        </p:txBody>
      </p:sp>
      <p:sp>
        <p:nvSpPr>
          <p:cNvPr id="4" name="Slide Number Placeholder 3">
            <a:extLst>
              <a:ext uri="{FF2B5EF4-FFF2-40B4-BE49-F238E27FC236}">
                <a16:creationId xmlns:a16="http://schemas.microsoft.com/office/drawing/2014/main" id="{23B14E6C-8370-549D-881E-98991B8D1B73}"/>
              </a:ext>
            </a:extLst>
          </p:cNvPr>
          <p:cNvSpPr>
            <a:spLocks noGrp="1"/>
          </p:cNvSpPr>
          <p:nvPr>
            <p:ph type="sldNum" sz="quarter" idx="5"/>
          </p:nvPr>
        </p:nvSpPr>
        <p:spPr/>
        <p:txBody>
          <a:bodyPr/>
          <a:lstStyle/>
          <a:p>
            <a:fld id="{47C8C28E-23A4-AB42-9EF5-9146E1EC250D}" type="slidenum">
              <a:rPr lang="en-US" smtClean="0"/>
              <a:t>31</a:t>
            </a:fld>
            <a:endParaRPr lang="en-US"/>
          </a:p>
        </p:txBody>
      </p:sp>
    </p:spTree>
    <p:extLst>
      <p:ext uri="{BB962C8B-B14F-4D97-AF65-F5344CB8AC3E}">
        <p14:creationId xmlns:p14="http://schemas.microsoft.com/office/powerpoint/2010/main" val="3697526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FSA is a passive structure that transmits a signal toward a specific direction. The direction of the signal depends on the frequency of the input signal. </a:t>
            </a:r>
          </a:p>
          <a:p>
            <a:endParaRPr lang="en-US" dirty="0"/>
          </a:p>
          <a:p>
            <a:r>
              <a:rPr lang="en-US" dirty="0"/>
              <a:t>Rather than relying on active phase shifters, FSA utilizes the physical structure of the antenna to create passive phase shift to generate beams. This is know as passive beamforming. As you can see from the figure, the signal is fed into an input port of the FSA structure, where it radiates into the air through the slots on top of the structure. These slots act like antenna elements to do beamforming.</a:t>
            </a:r>
          </a:p>
          <a:p>
            <a:endParaRPr lang="en-US" dirty="0"/>
          </a:p>
          <a:p>
            <a:r>
              <a:rPr lang="en-US" dirty="0"/>
              <a:t>In summary, FSA provides a way to passively steer the beam in different directions. Due to its low-complexity design, FSA has previously been used in the field of radar and image scanning. In this work, we explore how it can be used for </a:t>
            </a:r>
            <a:r>
              <a:rPr lang="en-US" dirty="0" err="1"/>
              <a:t>mmWave</a:t>
            </a:r>
            <a:r>
              <a:rPr lang="en-US" dirty="0"/>
              <a:t> communication. Now let me explain in detail how FSA works.</a:t>
            </a:r>
          </a:p>
          <a:p>
            <a:endParaRPr lang="en-US" dirty="0"/>
          </a:p>
          <a:p>
            <a:r>
              <a:rPr lang="en-US" dirty="0"/>
              <a:t>In summary, FSA provides a way for passive beam steering, without using phase shifters. </a:t>
            </a:r>
          </a:p>
          <a:p>
            <a:endParaRPr lang="en-US" dirty="0"/>
          </a:p>
          <a:p>
            <a:r>
              <a:rPr lang="en-US" dirty="0"/>
              <a:t>Next, let’s take a look at the working principle of FSA.</a:t>
            </a:r>
          </a:p>
        </p:txBody>
      </p:sp>
      <p:sp>
        <p:nvSpPr>
          <p:cNvPr id="4" name="Slide Number Placeholder 3"/>
          <p:cNvSpPr>
            <a:spLocks noGrp="1"/>
          </p:cNvSpPr>
          <p:nvPr>
            <p:ph type="sldNum" sz="quarter" idx="5"/>
          </p:nvPr>
        </p:nvSpPr>
        <p:spPr/>
        <p:txBody>
          <a:bodyPr/>
          <a:lstStyle/>
          <a:p>
            <a:fld id="{47C8C28E-23A4-AB42-9EF5-9146E1EC250D}" type="slidenum">
              <a:rPr lang="en-US" smtClean="0"/>
              <a:t>32</a:t>
            </a:fld>
            <a:endParaRPr lang="en-US"/>
          </a:p>
        </p:txBody>
      </p:sp>
    </p:spTree>
    <p:extLst>
      <p:ext uri="{BB962C8B-B14F-4D97-AF65-F5344CB8AC3E}">
        <p14:creationId xmlns:p14="http://schemas.microsoft.com/office/powerpoint/2010/main" val="4197535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there have been some pioneer attempts on wireless power transfer, from 900MHz to 28 GHz. But there is not a comprehensive study on which band has better performance?</a:t>
            </a:r>
          </a:p>
          <a:p>
            <a:endParaRPr lang="en-US" dirty="0"/>
          </a:p>
          <a:p>
            <a:r>
              <a:rPr lang="en-US" dirty="0"/>
              <a:t>To realize this objective, the first question we need to answer is which spectrum serves better for wireless power transfer? </a:t>
            </a:r>
          </a:p>
        </p:txBody>
      </p:sp>
      <p:sp>
        <p:nvSpPr>
          <p:cNvPr id="4" name="Slide Number Placeholder 3"/>
          <p:cNvSpPr>
            <a:spLocks noGrp="1"/>
          </p:cNvSpPr>
          <p:nvPr>
            <p:ph type="sldNum" sz="quarter" idx="5"/>
          </p:nvPr>
        </p:nvSpPr>
        <p:spPr/>
        <p:txBody>
          <a:bodyPr/>
          <a:lstStyle/>
          <a:p>
            <a:fld id="{54F74798-2FE1-BF45-822C-340C9E996BB4}" type="slidenum">
              <a:rPr lang="en-US" smtClean="0"/>
              <a:t>4</a:t>
            </a:fld>
            <a:endParaRPr lang="en-US"/>
          </a:p>
        </p:txBody>
      </p:sp>
    </p:spTree>
    <p:extLst>
      <p:ext uri="{BB962C8B-B14F-4D97-AF65-F5344CB8AC3E}">
        <p14:creationId xmlns:p14="http://schemas.microsoft.com/office/powerpoint/2010/main" val="4205434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answer this question, we conducted an end-to-end evaluation. We consider a wireless power transfer system where there is a radio transmitter and receiver. The receiver antenna is connected to a rectifier circuit to convert the received RF power to DC power. The transmitter sends a signal of power </a:t>
            </a:r>
            <a:r>
              <a:rPr lang="en-US" dirty="0" err="1"/>
              <a:t>Ptx</a:t>
            </a:r>
            <a:r>
              <a:rPr lang="en-US" dirty="0"/>
              <a:t>, which is then amplified by the transmitter antenna </a:t>
            </a:r>
            <a:r>
              <a:rPr lang="en-US" b="1" dirty="0"/>
              <a:t>gain</a:t>
            </a:r>
            <a:r>
              <a:rPr lang="en-US" dirty="0"/>
              <a:t> </a:t>
            </a:r>
            <a:r>
              <a:rPr lang="en-US" dirty="0" err="1"/>
              <a:t>GTx</a:t>
            </a:r>
            <a:r>
              <a:rPr lang="en-US" dirty="0"/>
              <a:t>. The sum of </a:t>
            </a:r>
            <a:r>
              <a:rPr lang="en-US" dirty="0" err="1"/>
              <a:t>Ptx</a:t>
            </a:r>
            <a:r>
              <a:rPr lang="en-US" dirty="0"/>
              <a:t> and </a:t>
            </a:r>
            <a:r>
              <a:rPr lang="en-US" dirty="0" err="1"/>
              <a:t>Gtx</a:t>
            </a:r>
            <a:r>
              <a:rPr lang="en-US" dirty="0"/>
              <a:t> is known as </a:t>
            </a:r>
            <a:r>
              <a:rPr lang="en-US" b="0" i="0" dirty="0">
                <a:solidFill>
                  <a:srgbClr val="E8EAED"/>
                </a:solidFill>
                <a:effectLst/>
                <a:latin typeface="Google Sans"/>
              </a:rPr>
              <a:t>Equivalent isotropic radiated power (EIRP) and is limited by FCC regulation. </a:t>
            </a:r>
            <a:r>
              <a:rPr lang="en-US" dirty="0"/>
              <a:t>The signal then experiences free space path loss L, which is a function of propagation distance and signal frequency. When the signal reaches the </a:t>
            </a:r>
            <a:r>
              <a:rPr lang="en-US" dirty="0" err="1"/>
              <a:t>rx</a:t>
            </a:r>
            <a:r>
              <a:rPr lang="en-US" dirty="0"/>
              <a:t> antenna, it is amplified by the gain of receiver antenna </a:t>
            </a:r>
            <a:r>
              <a:rPr lang="en-US" dirty="0" err="1"/>
              <a:t>Grx</a:t>
            </a:r>
            <a:r>
              <a:rPr lang="en-US" dirty="0"/>
              <a:t> and results in </a:t>
            </a:r>
            <a:r>
              <a:rPr lang="en-US" dirty="0" err="1"/>
              <a:t>Prx</a:t>
            </a:r>
            <a:r>
              <a:rPr lang="en-US" dirty="0"/>
              <a:t>. The rectifier circuit has a power conversion </a:t>
            </a:r>
            <a:r>
              <a:rPr lang="en-US" b="1" dirty="0"/>
              <a:t>efficiency</a:t>
            </a:r>
            <a:r>
              <a:rPr lang="en-US" dirty="0"/>
              <a:t>, denoted by eta. </a:t>
            </a:r>
          </a:p>
          <a:p>
            <a:endParaRPr lang="en-US" dirty="0"/>
          </a:p>
          <a:p>
            <a:r>
              <a:rPr lang="en-US" dirty="0"/>
              <a:t>As we consider all these factors, the problem becomes non-trivial. Let me show you why. Here, I am showing  a table, comparing lower frequency bands verses higher frequencies, in terms of all these factors. Although lower frequency bands have lower path loss and higher power conversion efficiency, their regulated EIRP and antenna gain are typically lower. On the other hand, higher frequency bands, such as </a:t>
            </a:r>
            <a:r>
              <a:rPr lang="en-US" dirty="0" err="1"/>
              <a:t>mmWave</a:t>
            </a:r>
            <a:r>
              <a:rPr lang="en-US" dirty="0"/>
              <a:t>, have higher path loss and lower power conversion efficiency, but they are allowed to have higher EIRP and antenna gain. As you can see from this </a:t>
            </a:r>
            <a:r>
              <a:rPr lang="en-US" b="1" dirty="0"/>
              <a:t>qualitative</a:t>
            </a:r>
            <a:r>
              <a:rPr lang="en-US" dirty="0"/>
              <a:t> analysis, it is hard to claim which spectrum bands is best for wireless power transfer. Therefore, we need to do a quantitative analysis.</a:t>
            </a:r>
          </a:p>
          <a:p>
            <a:endParaRPr lang="en-US" dirty="0"/>
          </a:p>
        </p:txBody>
      </p:sp>
      <p:sp>
        <p:nvSpPr>
          <p:cNvPr id="4" name="Slide Number Placeholder 3"/>
          <p:cNvSpPr>
            <a:spLocks noGrp="1"/>
          </p:cNvSpPr>
          <p:nvPr>
            <p:ph type="sldNum" sz="quarter" idx="5"/>
          </p:nvPr>
        </p:nvSpPr>
        <p:spPr/>
        <p:txBody>
          <a:bodyPr/>
          <a:lstStyle/>
          <a:p>
            <a:fld id="{47C8C28E-23A4-AB42-9EF5-9146E1EC250D}" type="slidenum">
              <a:rPr lang="en-US" smtClean="0"/>
              <a:t>5</a:t>
            </a:fld>
            <a:endParaRPr lang="en-US"/>
          </a:p>
        </p:txBody>
      </p:sp>
    </p:spTree>
    <p:extLst>
      <p:ext uri="{BB962C8B-B14F-4D97-AF65-F5344CB8AC3E}">
        <p14:creationId xmlns:p14="http://schemas.microsoft.com/office/powerpoint/2010/main" val="1313283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a link budget calculation for the quantitative analysis. The received power at the harvester can be calculated as </a:t>
            </a:r>
            <a:r>
              <a:rPr lang="en-US" dirty="0" err="1"/>
              <a:t>Ptx+Gtx+Grx+free</a:t>
            </a:r>
            <a:r>
              <a:rPr lang="en-US" dirty="0"/>
              <a:t> space path loss, which is calculated using this formula. The harvester antenna gain </a:t>
            </a:r>
            <a:r>
              <a:rPr lang="en-US" dirty="0" err="1"/>
              <a:t>Grx</a:t>
            </a:r>
            <a:r>
              <a:rPr lang="en-US" dirty="0"/>
              <a:t> is calculated as …., where Ae is the effective antenna aperture. Finally, the harvested DC power can be written as this equation. Interestingly, the harvested power is not dependent on the operating frequency. This is due to the fact that for the same antenna aperture, the pathloss is balanced by the antenna gain.</a:t>
            </a:r>
          </a:p>
        </p:txBody>
      </p:sp>
      <p:sp>
        <p:nvSpPr>
          <p:cNvPr id="4" name="Slide Number Placeholder 3"/>
          <p:cNvSpPr>
            <a:spLocks noGrp="1"/>
          </p:cNvSpPr>
          <p:nvPr>
            <p:ph type="sldNum" sz="quarter" idx="5"/>
          </p:nvPr>
        </p:nvSpPr>
        <p:spPr/>
        <p:txBody>
          <a:bodyPr/>
          <a:lstStyle/>
          <a:p>
            <a:fld id="{47C8C28E-23A4-AB42-9EF5-9146E1EC250D}" type="slidenum">
              <a:rPr lang="en-US" smtClean="0"/>
              <a:t>6</a:t>
            </a:fld>
            <a:endParaRPr lang="en-US"/>
          </a:p>
        </p:txBody>
      </p:sp>
    </p:spTree>
    <p:extLst>
      <p:ext uri="{BB962C8B-B14F-4D97-AF65-F5344CB8AC3E}">
        <p14:creationId xmlns:p14="http://schemas.microsoft.com/office/powerpoint/2010/main" val="2010834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you the simulation results of harvested power vs distance between the transmitter and harvester. Here I am plotting the harvested power when the harvester is at difference distances from the transmitter. For 0.9 GHz, it’s this line.. 2.4 this line, 5.8 this line and 28 GHz, it’s this line. As you can see, harvested power at </a:t>
            </a:r>
            <a:r>
              <a:rPr lang="en-US" dirty="0" err="1"/>
              <a:t>mmWave</a:t>
            </a:r>
            <a:r>
              <a:rPr lang="en-US" dirty="0"/>
              <a:t> frequency is much higher than lower frequencies. This is because </a:t>
            </a:r>
            <a:r>
              <a:rPr lang="en-US" dirty="0" err="1"/>
              <a:t>mmWave</a:t>
            </a:r>
            <a:r>
              <a:rPr lang="en-US" dirty="0"/>
              <a:t> have much higher EIRP than lower frequencies. And finally, we plot the typical power consumption of IoT devices, using google nest temperature sensor as an example, which is this line. As you can see, based on this simulation, </a:t>
            </a:r>
            <a:r>
              <a:rPr lang="en-US" dirty="0" err="1"/>
              <a:t>mmWave</a:t>
            </a:r>
            <a:r>
              <a:rPr lang="en-US" dirty="0"/>
              <a:t> can power IoT devices up to 15meters, which is more or less 5 times higher than the lower frequencies. As a result, we suggest </a:t>
            </a:r>
            <a:r>
              <a:rPr lang="en-US" dirty="0" err="1"/>
              <a:t>mmWave</a:t>
            </a:r>
            <a:r>
              <a:rPr lang="en-US" dirty="0"/>
              <a:t> as a better candidate for wireless power transfer.</a:t>
            </a:r>
          </a:p>
          <a:p>
            <a:endParaRPr lang="en-US" dirty="0"/>
          </a:p>
          <a:p>
            <a:r>
              <a:rPr lang="en-US" dirty="0"/>
              <a:t>Make lines thicker</a:t>
            </a:r>
          </a:p>
        </p:txBody>
      </p:sp>
      <p:sp>
        <p:nvSpPr>
          <p:cNvPr id="4" name="Slide Number Placeholder 3"/>
          <p:cNvSpPr>
            <a:spLocks noGrp="1"/>
          </p:cNvSpPr>
          <p:nvPr>
            <p:ph type="sldNum" sz="quarter" idx="5"/>
          </p:nvPr>
        </p:nvSpPr>
        <p:spPr/>
        <p:txBody>
          <a:bodyPr/>
          <a:lstStyle/>
          <a:p>
            <a:fld id="{47C8C28E-23A4-AB42-9EF5-9146E1EC250D}" type="slidenum">
              <a:rPr lang="en-US" smtClean="0"/>
              <a:t>7</a:t>
            </a:fld>
            <a:endParaRPr lang="en-US"/>
          </a:p>
        </p:txBody>
      </p:sp>
    </p:spTree>
    <p:extLst>
      <p:ext uri="{BB962C8B-B14F-4D97-AF65-F5344CB8AC3E}">
        <p14:creationId xmlns:p14="http://schemas.microsoft.com/office/powerpoint/2010/main" val="2884337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a:t>
            </a:r>
            <a:r>
              <a:rPr lang="en-US" dirty="0" err="1"/>
              <a:t>mmWave</a:t>
            </a:r>
            <a:r>
              <a:rPr lang="en-US" dirty="0"/>
              <a:t> is the way to go, the next question is how can IoT devices harvest energy from indoor </a:t>
            </a:r>
            <a:r>
              <a:rPr lang="en-US" dirty="0" err="1"/>
              <a:t>mmWave</a:t>
            </a:r>
            <a:r>
              <a:rPr lang="en-US" dirty="0"/>
              <a:t> access points?</a:t>
            </a:r>
          </a:p>
        </p:txBody>
      </p:sp>
      <p:sp>
        <p:nvSpPr>
          <p:cNvPr id="4" name="Slide Number Placeholder 3"/>
          <p:cNvSpPr>
            <a:spLocks noGrp="1"/>
          </p:cNvSpPr>
          <p:nvPr>
            <p:ph type="sldNum" sz="quarter" idx="5"/>
          </p:nvPr>
        </p:nvSpPr>
        <p:spPr/>
        <p:txBody>
          <a:bodyPr/>
          <a:lstStyle/>
          <a:p>
            <a:fld id="{54F74798-2FE1-BF45-822C-340C9E996BB4}" type="slidenum">
              <a:rPr lang="en-US" smtClean="0"/>
              <a:t>8</a:t>
            </a:fld>
            <a:endParaRPr lang="en-US"/>
          </a:p>
        </p:txBody>
      </p:sp>
    </p:spTree>
    <p:extLst>
      <p:ext uri="{BB962C8B-B14F-4D97-AF65-F5344CB8AC3E}">
        <p14:creationId xmlns:p14="http://schemas.microsoft.com/office/powerpoint/2010/main" val="173173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5F7D7-41D3-5061-B30E-D8C6D429A4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BC4FE-DA0B-EF21-E072-DE5286BD8D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B2FE34-682F-143E-9624-28F839B1703C}"/>
              </a:ext>
            </a:extLst>
          </p:cNvPr>
          <p:cNvSpPr>
            <a:spLocks noGrp="1"/>
          </p:cNvSpPr>
          <p:nvPr>
            <p:ph type="body" idx="1"/>
          </p:nvPr>
        </p:nvSpPr>
        <p:spPr/>
        <p:txBody>
          <a:bodyPr/>
          <a:lstStyle/>
          <a:p>
            <a:r>
              <a:rPr lang="en-US" dirty="0"/>
              <a:t>The first challenge we need to solve is how to perform beamforming. Since millimeter wave have very high path loss, we need to design the antenna in a way such that energy are focused on a particular direction, which is called beamforming. The conventional approach is to use phased array, which is an active beamforming scheme that consumes additional energy when adjusting the phase shifters to steer the beam; therefore, is not suitable for low-power IoT devices. Instead, we propose to use a passive beamforming scheme named frequency scanning antenna (</a:t>
            </a:r>
            <a:r>
              <a:rPr lang="en-US" dirty="0" err="1"/>
              <a:t>fsa</a:t>
            </a:r>
            <a:r>
              <a:rPr lang="en-US" dirty="0"/>
              <a:t>). FSA creates beams for different frequencies towards different directions, as shown in this figure. We connect the FSA with a rectifier circuit and then the IoT device. The advantage of FSA is to guarantee a wide coverage angle while consuming zero additional power. </a:t>
            </a:r>
          </a:p>
          <a:p>
            <a:endParaRPr lang="en-US" dirty="0"/>
          </a:p>
          <a:p>
            <a:r>
              <a:rPr lang="en-US" dirty="0"/>
              <a:t>Bring voice up for FSA</a:t>
            </a:r>
          </a:p>
        </p:txBody>
      </p:sp>
      <p:sp>
        <p:nvSpPr>
          <p:cNvPr id="4" name="Slide Number Placeholder 3">
            <a:extLst>
              <a:ext uri="{FF2B5EF4-FFF2-40B4-BE49-F238E27FC236}">
                <a16:creationId xmlns:a16="http://schemas.microsoft.com/office/drawing/2014/main" id="{38D10F9B-72BC-221B-588C-68933EE6BC4B}"/>
              </a:ext>
            </a:extLst>
          </p:cNvPr>
          <p:cNvSpPr>
            <a:spLocks noGrp="1"/>
          </p:cNvSpPr>
          <p:nvPr>
            <p:ph type="sldNum" sz="quarter" idx="5"/>
          </p:nvPr>
        </p:nvSpPr>
        <p:spPr/>
        <p:txBody>
          <a:bodyPr/>
          <a:lstStyle/>
          <a:p>
            <a:fld id="{47C8C28E-23A4-AB42-9EF5-9146E1EC250D}" type="slidenum">
              <a:rPr lang="en-US" smtClean="0"/>
              <a:t>9</a:t>
            </a:fld>
            <a:endParaRPr lang="en-US"/>
          </a:p>
        </p:txBody>
      </p:sp>
    </p:spTree>
    <p:extLst>
      <p:ext uri="{BB962C8B-B14F-4D97-AF65-F5344CB8AC3E}">
        <p14:creationId xmlns:p14="http://schemas.microsoft.com/office/powerpoint/2010/main" val="3970279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9D51-70C1-52E8-BC0C-0AD67124B6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1FF0E4-2FE9-C693-1BC2-DADE8ACAFE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478165-FAF5-2A9F-F0A9-4283C09219F1}"/>
              </a:ext>
            </a:extLst>
          </p:cNvPr>
          <p:cNvSpPr>
            <a:spLocks noGrp="1"/>
          </p:cNvSpPr>
          <p:nvPr>
            <p:ph type="dt" sz="half" idx="10"/>
          </p:nvPr>
        </p:nvSpPr>
        <p:spPr/>
        <p:txBody>
          <a:bodyPr/>
          <a:lstStyle/>
          <a:p>
            <a:fld id="{4C2D1C4E-DE7D-C94F-BCEB-394D19BD0C45}" type="datetimeFigureOut">
              <a:rPr lang="en-US" smtClean="0"/>
              <a:t>3/1/2024</a:t>
            </a:fld>
            <a:endParaRPr lang="en-US"/>
          </a:p>
        </p:txBody>
      </p:sp>
      <p:sp>
        <p:nvSpPr>
          <p:cNvPr id="5" name="Footer Placeholder 4">
            <a:extLst>
              <a:ext uri="{FF2B5EF4-FFF2-40B4-BE49-F238E27FC236}">
                <a16:creationId xmlns:a16="http://schemas.microsoft.com/office/drawing/2014/main" id="{4C24C3AC-60F2-6F88-5AEA-B6E82C21B5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11B32A-18C2-5892-001B-7F2437E31862}"/>
              </a:ext>
            </a:extLst>
          </p:cNvPr>
          <p:cNvSpPr>
            <a:spLocks noGrp="1"/>
          </p:cNvSpPr>
          <p:nvPr>
            <p:ph type="sldNum" sz="quarter" idx="12"/>
          </p:nvPr>
        </p:nvSpPr>
        <p:spPr/>
        <p:txBody>
          <a:bodyPr/>
          <a:lstStyle/>
          <a:p>
            <a:fld id="{CD3203C4-F9F2-1240-9418-FD30EE7645A5}" type="slidenum">
              <a:rPr lang="en-US" smtClean="0"/>
              <a:t>‹#›</a:t>
            </a:fld>
            <a:endParaRPr lang="en-US"/>
          </a:p>
        </p:txBody>
      </p:sp>
    </p:spTree>
    <p:extLst>
      <p:ext uri="{BB962C8B-B14F-4D97-AF65-F5344CB8AC3E}">
        <p14:creationId xmlns:p14="http://schemas.microsoft.com/office/powerpoint/2010/main" val="3423132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54F3A-736F-E874-74C4-A25C8C669B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7EECAD-42C4-1743-A0F5-15457A2BFD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4BA78-C3CE-93AC-0130-FED2CC3660DA}"/>
              </a:ext>
            </a:extLst>
          </p:cNvPr>
          <p:cNvSpPr>
            <a:spLocks noGrp="1"/>
          </p:cNvSpPr>
          <p:nvPr>
            <p:ph type="dt" sz="half" idx="10"/>
          </p:nvPr>
        </p:nvSpPr>
        <p:spPr/>
        <p:txBody>
          <a:bodyPr/>
          <a:lstStyle/>
          <a:p>
            <a:fld id="{4C2D1C4E-DE7D-C94F-BCEB-394D19BD0C45}" type="datetimeFigureOut">
              <a:rPr lang="en-US" smtClean="0"/>
              <a:t>3/1/2024</a:t>
            </a:fld>
            <a:endParaRPr lang="en-US"/>
          </a:p>
        </p:txBody>
      </p:sp>
      <p:sp>
        <p:nvSpPr>
          <p:cNvPr id="5" name="Footer Placeholder 4">
            <a:extLst>
              <a:ext uri="{FF2B5EF4-FFF2-40B4-BE49-F238E27FC236}">
                <a16:creationId xmlns:a16="http://schemas.microsoft.com/office/drawing/2014/main" id="{28C35DE2-5ADE-FB4B-5FA3-B8B78B17F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743F9-DBCD-09A6-7AC3-06A0E11E2332}"/>
              </a:ext>
            </a:extLst>
          </p:cNvPr>
          <p:cNvSpPr>
            <a:spLocks noGrp="1"/>
          </p:cNvSpPr>
          <p:nvPr>
            <p:ph type="sldNum" sz="quarter" idx="12"/>
          </p:nvPr>
        </p:nvSpPr>
        <p:spPr/>
        <p:txBody>
          <a:bodyPr/>
          <a:lstStyle/>
          <a:p>
            <a:fld id="{CD3203C4-F9F2-1240-9418-FD30EE7645A5}" type="slidenum">
              <a:rPr lang="en-US" smtClean="0"/>
              <a:t>‹#›</a:t>
            </a:fld>
            <a:endParaRPr lang="en-US"/>
          </a:p>
        </p:txBody>
      </p:sp>
    </p:spTree>
    <p:extLst>
      <p:ext uri="{BB962C8B-B14F-4D97-AF65-F5344CB8AC3E}">
        <p14:creationId xmlns:p14="http://schemas.microsoft.com/office/powerpoint/2010/main" val="94844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A93383-E3BC-66D7-B5CE-B10F1D617D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35F059-B533-3144-800F-19CE3F4EEC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1C429-A36D-14F6-0B8E-15590D0C80CE}"/>
              </a:ext>
            </a:extLst>
          </p:cNvPr>
          <p:cNvSpPr>
            <a:spLocks noGrp="1"/>
          </p:cNvSpPr>
          <p:nvPr>
            <p:ph type="dt" sz="half" idx="10"/>
          </p:nvPr>
        </p:nvSpPr>
        <p:spPr/>
        <p:txBody>
          <a:bodyPr/>
          <a:lstStyle/>
          <a:p>
            <a:fld id="{4C2D1C4E-DE7D-C94F-BCEB-394D19BD0C45}" type="datetimeFigureOut">
              <a:rPr lang="en-US" smtClean="0"/>
              <a:t>3/1/2024</a:t>
            </a:fld>
            <a:endParaRPr lang="en-US"/>
          </a:p>
        </p:txBody>
      </p:sp>
      <p:sp>
        <p:nvSpPr>
          <p:cNvPr id="5" name="Footer Placeholder 4">
            <a:extLst>
              <a:ext uri="{FF2B5EF4-FFF2-40B4-BE49-F238E27FC236}">
                <a16:creationId xmlns:a16="http://schemas.microsoft.com/office/drawing/2014/main" id="{33031A5B-7CB2-0B8B-8E7E-77ED8A225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515943-B063-FEB8-92DC-ADAEA8C5584C}"/>
              </a:ext>
            </a:extLst>
          </p:cNvPr>
          <p:cNvSpPr>
            <a:spLocks noGrp="1"/>
          </p:cNvSpPr>
          <p:nvPr>
            <p:ph type="sldNum" sz="quarter" idx="12"/>
          </p:nvPr>
        </p:nvSpPr>
        <p:spPr/>
        <p:txBody>
          <a:bodyPr/>
          <a:lstStyle/>
          <a:p>
            <a:fld id="{CD3203C4-F9F2-1240-9418-FD30EE7645A5}" type="slidenum">
              <a:rPr lang="en-US" smtClean="0"/>
              <a:t>‹#›</a:t>
            </a:fld>
            <a:endParaRPr lang="en-US"/>
          </a:p>
        </p:txBody>
      </p:sp>
    </p:spTree>
    <p:extLst>
      <p:ext uri="{BB962C8B-B14F-4D97-AF65-F5344CB8AC3E}">
        <p14:creationId xmlns:p14="http://schemas.microsoft.com/office/powerpoint/2010/main" val="578823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044800" y="279086"/>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8645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EF276-E87F-D4CF-AE7B-D71F498439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66B7A0-F5CF-21A0-6805-95EF183C29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60D100-31AE-2ACA-6609-E937322B0888}"/>
              </a:ext>
            </a:extLst>
          </p:cNvPr>
          <p:cNvSpPr>
            <a:spLocks noGrp="1"/>
          </p:cNvSpPr>
          <p:nvPr>
            <p:ph type="dt" sz="half" idx="10"/>
          </p:nvPr>
        </p:nvSpPr>
        <p:spPr/>
        <p:txBody>
          <a:bodyPr/>
          <a:lstStyle/>
          <a:p>
            <a:fld id="{4C2D1C4E-DE7D-C94F-BCEB-394D19BD0C45}" type="datetimeFigureOut">
              <a:rPr lang="en-US" smtClean="0"/>
              <a:t>3/1/2024</a:t>
            </a:fld>
            <a:endParaRPr lang="en-US"/>
          </a:p>
        </p:txBody>
      </p:sp>
      <p:sp>
        <p:nvSpPr>
          <p:cNvPr id="5" name="Footer Placeholder 4">
            <a:extLst>
              <a:ext uri="{FF2B5EF4-FFF2-40B4-BE49-F238E27FC236}">
                <a16:creationId xmlns:a16="http://schemas.microsoft.com/office/drawing/2014/main" id="{F5D948E9-D5A6-B425-187D-D2A51AAC1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76070D-2567-D92C-B921-9D06455D0B7C}"/>
              </a:ext>
            </a:extLst>
          </p:cNvPr>
          <p:cNvSpPr>
            <a:spLocks noGrp="1"/>
          </p:cNvSpPr>
          <p:nvPr>
            <p:ph type="sldNum" sz="quarter" idx="12"/>
          </p:nvPr>
        </p:nvSpPr>
        <p:spPr>
          <a:xfrm>
            <a:off x="9160436" y="115094"/>
            <a:ext cx="2743200" cy="365125"/>
          </a:xfrm>
        </p:spPr>
        <p:txBody>
          <a:bodyPr/>
          <a:lstStyle/>
          <a:p>
            <a:fld id="{CD3203C4-F9F2-1240-9418-FD30EE7645A5}" type="slidenum">
              <a:rPr lang="en-US" smtClean="0"/>
              <a:t>‹#›</a:t>
            </a:fld>
            <a:endParaRPr lang="en-US"/>
          </a:p>
        </p:txBody>
      </p:sp>
    </p:spTree>
    <p:extLst>
      <p:ext uri="{BB962C8B-B14F-4D97-AF65-F5344CB8AC3E}">
        <p14:creationId xmlns:p14="http://schemas.microsoft.com/office/powerpoint/2010/main" val="1572482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1A0C-949C-AA02-A6B9-3977ECE8C7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9449DD-43BF-A336-2A03-C9A0D7A65D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BF8405-3297-71E0-9598-B04E8241A638}"/>
              </a:ext>
            </a:extLst>
          </p:cNvPr>
          <p:cNvSpPr>
            <a:spLocks noGrp="1"/>
          </p:cNvSpPr>
          <p:nvPr>
            <p:ph type="dt" sz="half" idx="10"/>
          </p:nvPr>
        </p:nvSpPr>
        <p:spPr/>
        <p:txBody>
          <a:bodyPr/>
          <a:lstStyle/>
          <a:p>
            <a:fld id="{4C2D1C4E-DE7D-C94F-BCEB-394D19BD0C45}" type="datetimeFigureOut">
              <a:rPr lang="en-US" smtClean="0"/>
              <a:t>3/1/2024</a:t>
            </a:fld>
            <a:endParaRPr lang="en-US"/>
          </a:p>
        </p:txBody>
      </p:sp>
      <p:sp>
        <p:nvSpPr>
          <p:cNvPr id="5" name="Footer Placeholder 4">
            <a:extLst>
              <a:ext uri="{FF2B5EF4-FFF2-40B4-BE49-F238E27FC236}">
                <a16:creationId xmlns:a16="http://schemas.microsoft.com/office/drawing/2014/main" id="{171DFF4D-F6D1-56D1-D84D-6C29565E0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9AFEA-8508-3661-EC92-C20CA35CF1FD}"/>
              </a:ext>
            </a:extLst>
          </p:cNvPr>
          <p:cNvSpPr>
            <a:spLocks noGrp="1"/>
          </p:cNvSpPr>
          <p:nvPr>
            <p:ph type="sldNum" sz="quarter" idx="12"/>
          </p:nvPr>
        </p:nvSpPr>
        <p:spPr/>
        <p:txBody>
          <a:bodyPr/>
          <a:lstStyle/>
          <a:p>
            <a:fld id="{CD3203C4-F9F2-1240-9418-FD30EE7645A5}" type="slidenum">
              <a:rPr lang="en-US" smtClean="0"/>
              <a:t>‹#›</a:t>
            </a:fld>
            <a:endParaRPr lang="en-US"/>
          </a:p>
        </p:txBody>
      </p:sp>
    </p:spTree>
    <p:extLst>
      <p:ext uri="{BB962C8B-B14F-4D97-AF65-F5344CB8AC3E}">
        <p14:creationId xmlns:p14="http://schemas.microsoft.com/office/powerpoint/2010/main" val="343807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5628-62A8-CD11-9C69-A0315CB416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DAE52E-0455-2235-0989-C7EF801033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AA919A-C421-F64D-35F4-47EA3C1F9E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38152D-3EA8-E622-1668-214D821F743D}"/>
              </a:ext>
            </a:extLst>
          </p:cNvPr>
          <p:cNvSpPr>
            <a:spLocks noGrp="1"/>
          </p:cNvSpPr>
          <p:nvPr>
            <p:ph type="dt" sz="half" idx="10"/>
          </p:nvPr>
        </p:nvSpPr>
        <p:spPr/>
        <p:txBody>
          <a:bodyPr/>
          <a:lstStyle/>
          <a:p>
            <a:fld id="{4C2D1C4E-DE7D-C94F-BCEB-394D19BD0C45}" type="datetimeFigureOut">
              <a:rPr lang="en-US" smtClean="0"/>
              <a:t>3/1/2024</a:t>
            </a:fld>
            <a:endParaRPr lang="en-US"/>
          </a:p>
        </p:txBody>
      </p:sp>
      <p:sp>
        <p:nvSpPr>
          <p:cNvPr id="6" name="Footer Placeholder 5">
            <a:extLst>
              <a:ext uri="{FF2B5EF4-FFF2-40B4-BE49-F238E27FC236}">
                <a16:creationId xmlns:a16="http://schemas.microsoft.com/office/drawing/2014/main" id="{43E22B0A-1253-B1EE-0508-3D64B3BCB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41E8BC-5BE7-91DC-F45F-A4BC9F2EE126}"/>
              </a:ext>
            </a:extLst>
          </p:cNvPr>
          <p:cNvSpPr>
            <a:spLocks noGrp="1"/>
          </p:cNvSpPr>
          <p:nvPr>
            <p:ph type="sldNum" sz="quarter" idx="12"/>
          </p:nvPr>
        </p:nvSpPr>
        <p:spPr/>
        <p:txBody>
          <a:bodyPr/>
          <a:lstStyle/>
          <a:p>
            <a:fld id="{CD3203C4-F9F2-1240-9418-FD30EE7645A5}" type="slidenum">
              <a:rPr lang="en-US" smtClean="0"/>
              <a:t>‹#›</a:t>
            </a:fld>
            <a:endParaRPr lang="en-US"/>
          </a:p>
        </p:txBody>
      </p:sp>
    </p:spTree>
    <p:extLst>
      <p:ext uri="{BB962C8B-B14F-4D97-AF65-F5344CB8AC3E}">
        <p14:creationId xmlns:p14="http://schemas.microsoft.com/office/powerpoint/2010/main" val="333912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C331-9D30-2D05-D20C-9E47E469D1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35108D-3B94-8C8F-B0C2-02302C69F3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9032FF-18AB-A233-DB54-FB4B55264B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5B02F3-A418-0674-C2E4-A5D9EE8D9E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87AA01-FB46-D293-93D7-4000001E86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E72D49-3425-D129-3126-2FA7215075AC}"/>
              </a:ext>
            </a:extLst>
          </p:cNvPr>
          <p:cNvSpPr>
            <a:spLocks noGrp="1"/>
          </p:cNvSpPr>
          <p:nvPr>
            <p:ph type="dt" sz="half" idx="10"/>
          </p:nvPr>
        </p:nvSpPr>
        <p:spPr/>
        <p:txBody>
          <a:bodyPr/>
          <a:lstStyle/>
          <a:p>
            <a:fld id="{4C2D1C4E-DE7D-C94F-BCEB-394D19BD0C45}" type="datetimeFigureOut">
              <a:rPr lang="en-US" smtClean="0"/>
              <a:t>3/1/2024</a:t>
            </a:fld>
            <a:endParaRPr lang="en-US"/>
          </a:p>
        </p:txBody>
      </p:sp>
      <p:sp>
        <p:nvSpPr>
          <p:cNvPr id="8" name="Footer Placeholder 7">
            <a:extLst>
              <a:ext uri="{FF2B5EF4-FFF2-40B4-BE49-F238E27FC236}">
                <a16:creationId xmlns:a16="http://schemas.microsoft.com/office/drawing/2014/main" id="{7A3730A9-3714-6945-9588-589B2E0706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4A66C6-6D18-357A-F4D8-4B3F2F48E961}"/>
              </a:ext>
            </a:extLst>
          </p:cNvPr>
          <p:cNvSpPr>
            <a:spLocks noGrp="1"/>
          </p:cNvSpPr>
          <p:nvPr>
            <p:ph type="sldNum" sz="quarter" idx="12"/>
          </p:nvPr>
        </p:nvSpPr>
        <p:spPr/>
        <p:txBody>
          <a:bodyPr/>
          <a:lstStyle/>
          <a:p>
            <a:fld id="{CD3203C4-F9F2-1240-9418-FD30EE7645A5}" type="slidenum">
              <a:rPr lang="en-US" smtClean="0"/>
              <a:t>‹#›</a:t>
            </a:fld>
            <a:endParaRPr lang="en-US"/>
          </a:p>
        </p:txBody>
      </p:sp>
    </p:spTree>
    <p:extLst>
      <p:ext uri="{BB962C8B-B14F-4D97-AF65-F5344CB8AC3E}">
        <p14:creationId xmlns:p14="http://schemas.microsoft.com/office/powerpoint/2010/main" val="346791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2437D-C547-3F01-F74A-D150D1BCD1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74A8A8-CA97-0071-CAC3-4E6C97A21058}"/>
              </a:ext>
            </a:extLst>
          </p:cNvPr>
          <p:cNvSpPr>
            <a:spLocks noGrp="1"/>
          </p:cNvSpPr>
          <p:nvPr>
            <p:ph type="dt" sz="half" idx="10"/>
          </p:nvPr>
        </p:nvSpPr>
        <p:spPr/>
        <p:txBody>
          <a:bodyPr/>
          <a:lstStyle/>
          <a:p>
            <a:fld id="{4C2D1C4E-DE7D-C94F-BCEB-394D19BD0C45}" type="datetimeFigureOut">
              <a:rPr lang="en-US" smtClean="0"/>
              <a:t>3/1/2024</a:t>
            </a:fld>
            <a:endParaRPr lang="en-US"/>
          </a:p>
        </p:txBody>
      </p:sp>
      <p:sp>
        <p:nvSpPr>
          <p:cNvPr id="4" name="Footer Placeholder 3">
            <a:extLst>
              <a:ext uri="{FF2B5EF4-FFF2-40B4-BE49-F238E27FC236}">
                <a16:creationId xmlns:a16="http://schemas.microsoft.com/office/drawing/2014/main" id="{3CF73608-1A29-5415-008B-C66E92B7A7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22070E-744B-7E11-4EB5-5F632AD4514E}"/>
              </a:ext>
            </a:extLst>
          </p:cNvPr>
          <p:cNvSpPr>
            <a:spLocks noGrp="1"/>
          </p:cNvSpPr>
          <p:nvPr>
            <p:ph type="sldNum" sz="quarter" idx="12"/>
          </p:nvPr>
        </p:nvSpPr>
        <p:spPr/>
        <p:txBody>
          <a:bodyPr/>
          <a:lstStyle/>
          <a:p>
            <a:fld id="{CD3203C4-F9F2-1240-9418-FD30EE7645A5}" type="slidenum">
              <a:rPr lang="en-US" smtClean="0"/>
              <a:t>‹#›</a:t>
            </a:fld>
            <a:endParaRPr lang="en-US"/>
          </a:p>
        </p:txBody>
      </p:sp>
    </p:spTree>
    <p:extLst>
      <p:ext uri="{BB962C8B-B14F-4D97-AF65-F5344CB8AC3E}">
        <p14:creationId xmlns:p14="http://schemas.microsoft.com/office/powerpoint/2010/main" val="316458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FC435-4370-93A2-4999-9BF247EAF1F8}"/>
              </a:ext>
            </a:extLst>
          </p:cNvPr>
          <p:cNvSpPr>
            <a:spLocks noGrp="1"/>
          </p:cNvSpPr>
          <p:nvPr>
            <p:ph type="dt" sz="half" idx="10"/>
          </p:nvPr>
        </p:nvSpPr>
        <p:spPr/>
        <p:txBody>
          <a:bodyPr/>
          <a:lstStyle/>
          <a:p>
            <a:fld id="{4C2D1C4E-DE7D-C94F-BCEB-394D19BD0C45}" type="datetimeFigureOut">
              <a:rPr lang="en-US" smtClean="0"/>
              <a:t>3/1/2024</a:t>
            </a:fld>
            <a:endParaRPr lang="en-US"/>
          </a:p>
        </p:txBody>
      </p:sp>
      <p:sp>
        <p:nvSpPr>
          <p:cNvPr id="3" name="Footer Placeholder 2">
            <a:extLst>
              <a:ext uri="{FF2B5EF4-FFF2-40B4-BE49-F238E27FC236}">
                <a16:creationId xmlns:a16="http://schemas.microsoft.com/office/drawing/2014/main" id="{819FEBA9-7207-53B9-2C44-BFF7A791FB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599A19-94EF-6210-7A2A-60934C082534}"/>
              </a:ext>
            </a:extLst>
          </p:cNvPr>
          <p:cNvSpPr>
            <a:spLocks noGrp="1"/>
          </p:cNvSpPr>
          <p:nvPr>
            <p:ph type="sldNum" sz="quarter" idx="12"/>
          </p:nvPr>
        </p:nvSpPr>
        <p:spPr/>
        <p:txBody>
          <a:bodyPr/>
          <a:lstStyle/>
          <a:p>
            <a:fld id="{CD3203C4-F9F2-1240-9418-FD30EE7645A5}" type="slidenum">
              <a:rPr lang="en-US" smtClean="0"/>
              <a:t>‹#›</a:t>
            </a:fld>
            <a:endParaRPr lang="en-US"/>
          </a:p>
        </p:txBody>
      </p:sp>
    </p:spTree>
    <p:extLst>
      <p:ext uri="{BB962C8B-B14F-4D97-AF65-F5344CB8AC3E}">
        <p14:creationId xmlns:p14="http://schemas.microsoft.com/office/powerpoint/2010/main" val="1658030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39AC-0C4C-9C02-0FC9-72A31DAB53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88FB17-8628-1653-9ADE-55AF982263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F63376-7E1A-2005-C228-20B6562907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BAAD4-A09C-FFAD-26C9-555946CA1C7A}"/>
              </a:ext>
            </a:extLst>
          </p:cNvPr>
          <p:cNvSpPr>
            <a:spLocks noGrp="1"/>
          </p:cNvSpPr>
          <p:nvPr>
            <p:ph type="dt" sz="half" idx="10"/>
          </p:nvPr>
        </p:nvSpPr>
        <p:spPr/>
        <p:txBody>
          <a:bodyPr/>
          <a:lstStyle/>
          <a:p>
            <a:fld id="{4C2D1C4E-DE7D-C94F-BCEB-394D19BD0C45}" type="datetimeFigureOut">
              <a:rPr lang="en-US" smtClean="0"/>
              <a:t>3/1/2024</a:t>
            </a:fld>
            <a:endParaRPr lang="en-US"/>
          </a:p>
        </p:txBody>
      </p:sp>
      <p:sp>
        <p:nvSpPr>
          <p:cNvPr id="6" name="Footer Placeholder 5">
            <a:extLst>
              <a:ext uri="{FF2B5EF4-FFF2-40B4-BE49-F238E27FC236}">
                <a16:creationId xmlns:a16="http://schemas.microsoft.com/office/drawing/2014/main" id="{13C73063-0E5C-EE5F-53EC-3BE1FC6F8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73A7C6-C7CC-CCA8-EE4D-4607D0EC6CF4}"/>
              </a:ext>
            </a:extLst>
          </p:cNvPr>
          <p:cNvSpPr>
            <a:spLocks noGrp="1"/>
          </p:cNvSpPr>
          <p:nvPr>
            <p:ph type="sldNum" sz="quarter" idx="12"/>
          </p:nvPr>
        </p:nvSpPr>
        <p:spPr/>
        <p:txBody>
          <a:bodyPr/>
          <a:lstStyle/>
          <a:p>
            <a:fld id="{CD3203C4-F9F2-1240-9418-FD30EE7645A5}" type="slidenum">
              <a:rPr lang="en-US" smtClean="0"/>
              <a:t>‹#›</a:t>
            </a:fld>
            <a:endParaRPr lang="en-US"/>
          </a:p>
        </p:txBody>
      </p:sp>
    </p:spTree>
    <p:extLst>
      <p:ext uri="{BB962C8B-B14F-4D97-AF65-F5344CB8AC3E}">
        <p14:creationId xmlns:p14="http://schemas.microsoft.com/office/powerpoint/2010/main" val="1564577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A5C9-B11D-6D59-3327-FC5A22990E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6F41DD-538B-28FC-8F9E-1CD7F030AF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10D303-7468-ABA9-F3D1-9E97447EAB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719B5-EFA1-529E-E6D0-8790EE43F4F0}"/>
              </a:ext>
            </a:extLst>
          </p:cNvPr>
          <p:cNvSpPr>
            <a:spLocks noGrp="1"/>
          </p:cNvSpPr>
          <p:nvPr>
            <p:ph type="dt" sz="half" idx="10"/>
          </p:nvPr>
        </p:nvSpPr>
        <p:spPr/>
        <p:txBody>
          <a:bodyPr/>
          <a:lstStyle/>
          <a:p>
            <a:fld id="{4C2D1C4E-DE7D-C94F-BCEB-394D19BD0C45}" type="datetimeFigureOut">
              <a:rPr lang="en-US" smtClean="0"/>
              <a:t>3/1/2024</a:t>
            </a:fld>
            <a:endParaRPr lang="en-US"/>
          </a:p>
        </p:txBody>
      </p:sp>
      <p:sp>
        <p:nvSpPr>
          <p:cNvPr id="6" name="Footer Placeholder 5">
            <a:extLst>
              <a:ext uri="{FF2B5EF4-FFF2-40B4-BE49-F238E27FC236}">
                <a16:creationId xmlns:a16="http://schemas.microsoft.com/office/drawing/2014/main" id="{9C0F0F95-2263-5295-044A-9E7B828A31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6EF857-CF7E-55BB-38D8-84F24078FD98}"/>
              </a:ext>
            </a:extLst>
          </p:cNvPr>
          <p:cNvSpPr>
            <a:spLocks noGrp="1"/>
          </p:cNvSpPr>
          <p:nvPr>
            <p:ph type="sldNum" sz="quarter" idx="12"/>
          </p:nvPr>
        </p:nvSpPr>
        <p:spPr/>
        <p:txBody>
          <a:bodyPr/>
          <a:lstStyle/>
          <a:p>
            <a:fld id="{CD3203C4-F9F2-1240-9418-FD30EE7645A5}" type="slidenum">
              <a:rPr lang="en-US" smtClean="0"/>
              <a:t>‹#›</a:t>
            </a:fld>
            <a:endParaRPr lang="en-US"/>
          </a:p>
        </p:txBody>
      </p:sp>
    </p:spTree>
    <p:extLst>
      <p:ext uri="{BB962C8B-B14F-4D97-AF65-F5344CB8AC3E}">
        <p14:creationId xmlns:p14="http://schemas.microsoft.com/office/powerpoint/2010/main" val="212548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8883CA-C30E-06D0-99D3-81613F8C8D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2E8A2B-B4A9-BC2F-18C8-39F7FF7BAE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AB36A6-C953-567B-FFD0-57EB1AF557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D1C4E-DE7D-C94F-BCEB-394D19BD0C45}" type="datetimeFigureOut">
              <a:rPr lang="en-US" smtClean="0"/>
              <a:t>3/1/2024</a:t>
            </a:fld>
            <a:endParaRPr lang="en-US"/>
          </a:p>
        </p:txBody>
      </p:sp>
      <p:sp>
        <p:nvSpPr>
          <p:cNvPr id="5" name="Footer Placeholder 4">
            <a:extLst>
              <a:ext uri="{FF2B5EF4-FFF2-40B4-BE49-F238E27FC236}">
                <a16:creationId xmlns:a16="http://schemas.microsoft.com/office/drawing/2014/main" id="{FD6D2730-24C1-AAF6-B0CE-7DC38AF8C2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ED6678-B979-8231-7F1E-08F69EF1BB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203C4-F9F2-1240-9418-FD30EE7645A5}" type="slidenum">
              <a:rPr lang="en-US" smtClean="0"/>
              <a:t>‹#›</a:t>
            </a:fld>
            <a:endParaRPr lang="en-US"/>
          </a:p>
        </p:txBody>
      </p:sp>
    </p:spTree>
    <p:extLst>
      <p:ext uri="{BB962C8B-B14F-4D97-AF65-F5344CB8AC3E}">
        <p14:creationId xmlns:p14="http://schemas.microsoft.com/office/powerpoint/2010/main" val="259243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6.pn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6.png"/><Relationship Id="rId11" Type="http://schemas.openxmlformats.org/officeDocument/2006/relationships/image" Target="../media/image30.png"/><Relationship Id="rId5" Type="http://schemas.openxmlformats.org/officeDocument/2006/relationships/image" Target="../media/image45.png"/><Relationship Id="rId10" Type="http://schemas.openxmlformats.org/officeDocument/2006/relationships/image" Target="../media/image29.pn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1.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5.png"/><Relationship Id="rId11" Type="http://schemas.openxmlformats.org/officeDocument/2006/relationships/image" Target="../media/image59.png"/><Relationship Id="rId5" Type="http://schemas.openxmlformats.org/officeDocument/2006/relationships/image" Target="../media/image54.png"/><Relationship Id="rId10" Type="http://schemas.openxmlformats.org/officeDocument/2006/relationships/image" Target="../media/image26.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2.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4.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00.png"/><Relationship Id="rId5" Type="http://schemas.openxmlformats.org/officeDocument/2006/relationships/image" Target="../media/image290.png"/><Relationship Id="rId10" Type="http://schemas.openxmlformats.org/officeDocument/2006/relationships/image" Target="../media/image26.png"/><Relationship Id="rId4" Type="http://schemas.openxmlformats.org/officeDocument/2006/relationships/image" Target="../media/image43.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2.png"/><Relationship Id="rId7"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26.png"/><Relationship Id="rId4" Type="http://schemas.openxmlformats.org/officeDocument/2006/relationships/image" Target="../media/image43.png"/><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5.pn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26.png"/><Relationship Id="rId4" Type="http://schemas.openxmlformats.org/officeDocument/2006/relationships/image" Target="../media/image43.png"/><Relationship Id="rId9" Type="http://schemas.openxmlformats.org/officeDocument/2006/relationships/image" Target="../media/image64.png"/></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6.png"/><Relationship Id="rId7"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26.png"/><Relationship Id="rId4" Type="http://schemas.openxmlformats.org/officeDocument/2006/relationships/image" Target="../media/image43.png"/><Relationship Id="rId9" Type="http://schemas.openxmlformats.org/officeDocument/2006/relationships/image" Target="../media/image64.png"/></Relationships>
</file>

<file path=ppt/slides/_rels/slide1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43.png"/><Relationship Id="rId7"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7.pn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8.png"/><Relationship Id="rId9" Type="http://schemas.openxmlformats.org/officeDocument/2006/relationships/image" Target="../media/image39.jpg"/></Relationships>
</file>

<file path=ppt/slides/_rels/slide1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0.png"/><Relationship Id="rId18" Type="http://schemas.openxmlformats.org/officeDocument/2006/relationships/image" Target="../media/image410.png"/><Relationship Id="rId3" Type="http://schemas.openxmlformats.org/officeDocument/2006/relationships/image" Target="../media/image270.png"/><Relationship Id="rId7" Type="http://schemas.openxmlformats.org/officeDocument/2006/relationships/image" Target="../media/image31.png"/><Relationship Id="rId12" Type="http://schemas.openxmlformats.org/officeDocument/2006/relationships/image" Target="../media/image350.png"/><Relationship Id="rId17" Type="http://schemas.openxmlformats.org/officeDocument/2006/relationships/image" Target="../media/image401.png"/><Relationship Id="rId2" Type="http://schemas.openxmlformats.org/officeDocument/2006/relationships/notesSlide" Target="../notesSlides/notesSlide23.xml"/><Relationship Id="rId16" Type="http://schemas.openxmlformats.org/officeDocument/2006/relationships/image" Target="../media/image390.png"/><Relationship Id="rId1" Type="http://schemas.openxmlformats.org/officeDocument/2006/relationships/slideLayout" Target="../slideLayouts/slideLayout12.xml"/><Relationship Id="rId6" Type="http://schemas.openxmlformats.org/officeDocument/2006/relationships/image" Target="../media/image300.png"/><Relationship Id="rId11" Type="http://schemas.openxmlformats.org/officeDocument/2006/relationships/image" Target="../media/image340.png"/><Relationship Id="rId5" Type="http://schemas.openxmlformats.org/officeDocument/2006/relationships/image" Target="../media/image290.png"/><Relationship Id="rId15" Type="http://schemas.openxmlformats.org/officeDocument/2006/relationships/image" Target="../media/image380.png"/><Relationship Id="rId19" Type="http://schemas.openxmlformats.org/officeDocument/2006/relationships/image" Target="../media/image26.png"/><Relationship Id="rId4" Type="http://schemas.openxmlformats.org/officeDocument/2006/relationships/image" Target="../media/image43.png"/><Relationship Id="rId9" Type="http://schemas.openxmlformats.org/officeDocument/2006/relationships/image" Target="../media/image33.png"/><Relationship Id="rId14" Type="http://schemas.openxmlformats.org/officeDocument/2006/relationships/image" Target="../media/image37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53.png"/><Relationship Id="rId4" Type="http://schemas.openxmlformats.org/officeDocument/2006/relationships/image" Target="../media/image6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650.png"/><Relationship Id="rId4" Type="http://schemas.openxmlformats.org/officeDocument/2006/relationships/image" Target="../media/image42.jpg"/></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7" Type="http://schemas.openxmlformats.org/officeDocument/2006/relationships/image" Target="../media/image13.png"/><Relationship Id="rId12" Type="http://schemas.openxmlformats.org/officeDocument/2006/relationships/image" Target="../media/image15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4.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image" Target="../media/image20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80.png"/><Relationship Id="rId4" Type="http://schemas.openxmlformats.org/officeDocument/2006/relationships/image" Target="../media/image170.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00" y="1740637"/>
            <a:ext cx="11360800" cy="1459628"/>
          </a:xfrm>
          <a:prstGeom prst="rect">
            <a:avLst/>
          </a:prstGeom>
        </p:spPr>
        <p:txBody>
          <a:bodyPr spcFirstLastPara="1" vert="horz" wrap="square" lIns="121900" tIns="121900" rIns="121900" bIns="121900" rtlCol="0" anchor="b" anchorCtr="0">
            <a:normAutofit fontScale="90000"/>
          </a:bodyPr>
          <a:lstStyle/>
          <a:p>
            <a:pPr>
              <a:spcBef>
                <a:spcPts val="0"/>
              </a:spcBef>
            </a:pPr>
            <a:r>
              <a:rPr lang="en-US" sz="4800" dirty="0">
                <a:solidFill>
                  <a:schemeClr val="tx1"/>
                </a:solidFill>
              </a:rPr>
              <a:t>Can IoT Devices be Powered up by </a:t>
            </a:r>
            <a:br>
              <a:rPr lang="en-US" sz="4800" dirty="0">
                <a:solidFill>
                  <a:schemeClr val="tx1"/>
                </a:solidFill>
              </a:rPr>
            </a:br>
            <a:r>
              <a:rPr lang="en-US" sz="4800" dirty="0">
                <a:solidFill>
                  <a:schemeClr val="tx1"/>
                </a:solidFill>
              </a:rPr>
              <a:t>Future Indoor Wireless Networks?</a:t>
            </a:r>
            <a:endParaRPr sz="4800" b="1" dirty="0">
              <a:cs typeface="Times New Roman" panose="02020603050405020304" pitchFamily="18" charset="0"/>
            </a:endParaRPr>
          </a:p>
        </p:txBody>
      </p:sp>
      <p:sp>
        <p:nvSpPr>
          <p:cNvPr id="55" name="Google Shape;55;p13"/>
          <p:cNvSpPr txBox="1">
            <a:spLocks noGrp="1"/>
          </p:cNvSpPr>
          <p:nvPr>
            <p:ph type="subTitle" idx="1"/>
          </p:nvPr>
        </p:nvSpPr>
        <p:spPr>
          <a:xfrm>
            <a:off x="415600" y="3410013"/>
            <a:ext cx="11360800" cy="1056800"/>
          </a:xfrm>
          <a:prstGeom prst="rect">
            <a:avLst/>
          </a:prstGeom>
        </p:spPr>
        <p:txBody>
          <a:bodyPr spcFirstLastPara="1" vert="horz" wrap="square" lIns="121900" tIns="121900" rIns="121900" bIns="121900" rtlCol="0" anchor="t" anchorCtr="0">
            <a:noAutofit/>
          </a:bodyPr>
          <a:lstStyle/>
          <a:p>
            <a:pPr algn="ctr"/>
            <a:r>
              <a:rPr lang="en-US" b="0" i="0" dirty="0" err="1">
                <a:effectLst/>
                <a:latin typeface="Arial" panose="020B0604020202020204" pitchFamily="34" charset="0"/>
              </a:rPr>
              <a:t>Tianxiang</a:t>
            </a:r>
            <a:r>
              <a:rPr lang="en-US" b="0" i="0" dirty="0">
                <a:effectLst/>
                <a:latin typeface="Arial" panose="020B0604020202020204" pitchFamily="34" charset="0"/>
              </a:rPr>
              <a:t> Li, Mohammad H. </a:t>
            </a:r>
            <a:r>
              <a:rPr lang="en-US" b="0" i="0" dirty="0" err="1">
                <a:effectLst/>
                <a:latin typeface="Arial" panose="020B0604020202020204" pitchFamily="34" charset="0"/>
              </a:rPr>
              <a:t>Mazaheri</a:t>
            </a:r>
            <a:r>
              <a:rPr lang="en-US" b="0" i="0" dirty="0">
                <a:effectLst/>
                <a:latin typeface="Arial" panose="020B0604020202020204" pitchFamily="34" charset="0"/>
              </a:rPr>
              <a:t>, </a:t>
            </a:r>
            <a:r>
              <a:rPr lang="en-US" b="0" i="0" dirty="0" err="1">
                <a:effectLst/>
                <a:latin typeface="Arial" panose="020B0604020202020204" pitchFamily="34" charset="0"/>
              </a:rPr>
              <a:t>Kalaivani</a:t>
            </a:r>
            <a:r>
              <a:rPr lang="en-US" b="0" i="0" dirty="0">
                <a:effectLst/>
                <a:latin typeface="Arial" panose="020B0604020202020204" pitchFamily="34" charset="0"/>
              </a:rPr>
              <a:t> </a:t>
            </a:r>
            <a:r>
              <a:rPr lang="en-US" b="0" i="0" dirty="0" err="1">
                <a:effectLst/>
                <a:latin typeface="Arial" panose="020B0604020202020204" pitchFamily="34" charset="0"/>
              </a:rPr>
              <a:t>Kamalakannan</a:t>
            </a:r>
            <a:r>
              <a:rPr lang="en-US" b="0" i="0" dirty="0">
                <a:effectLst/>
                <a:latin typeface="Arial" panose="020B0604020202020204" pitchFamily="34" charset="0"/>
              </a:rPr>
              <a:t>, </a:t>
            </a:r>
          </a:p>
          <a:p>
            <a:pPr algn="ctr"/>
            <a:r>
              <a:rPr lang="en-US" b="1" i="0" dirty="0" err="1">
                <a:effectLst/>
                <a:latin typeface="Arial" panose="020B0604020202020204" pitchFamily="34" charset="0"/>
              </a:rPr>
              <a:t>Haofan</a:t>
            </a:r>
            <a:r>
              <a:rPr lang="en-US" b="1" i="0" dirty="0">
                <a:effectLst/>
                <a:latin typeface="Arial" panose="020B0604020202020204" pitchFamily="34" charset="0"/>
              </a:rPr>
              <a:t> Lu</a:t>
            </a:r>
            <a:r>
              <a:rPr lang="en-US" b="0" i="0" dirty="0">
                <a:effectLst/>
                <a:latin typeface="Arial" panose="020B0604020202020204" pitchFamily="34" charset="0"/>
              </a:rPr>
              <a:t>, Omid </a:t>
            </a:r>
            <a:r>
              <a:rPr lang="en-US" b="0" i="0" dirty="0" err="1">
                <a:effectLst/>
                <a:latin typeface="Arial" panose="020B0604020202020204" pitchFamily="34" charset="0"/>
              </a:rPr>
              <a:t>Abari</a:t>
            </a:r>
            <a:endParaRPr lang="en-US" b="0" i="0" dirty="0">
              <a:effectLst/>
              <a:latin typeface="Arial" panose="020B0604020202020204" pitchFamily="34" charset="0"/>
            </a:endParaRPr>
          </a:p>
          <a:p>
            <a:pPr>
              <a:spcBef>
                <a:spcPts val="0"/>
              </a:spcBef>
            </a:pPr>
            <a:endParaRPr lang="en" sz="2667" dirty="0"/>
          </a:p>
          <a:p>
            <a:pPr>
              <a:spcBef>
                <a:spcPts val="0"/>
              </a:spcBef>
            </a:pPr>
            <a:endParaRPr lang="en" sz="2133" dirty="0"/>
          </a:p>
          <a:p>
            <a:pPr>
              <a:spcBef>
                <a:spcPts val="0"/>
              </a:spcBef>
            </a:pPr>
            <a:r>
              <a:rPr lang="en-US" sz="2133" dirty="0"/>
              <a:t>Feb. 28, 2024</a:t>
            </a:r>
          </a:p>
          <a:p>
            <a:pPr>
              <a:spcBef>
                <a:spcPts val="0"/>
              </a:spcBef>
            </a:pPr>
            <a:r>
              <a:rPr lang="en-US" sz="2133" dirty="0"/>
              <a:t> San Diego, CA, USA</a:t>
            </a:r>
          </a:p>
        </p:txBody>
      </p:sp>
      <p:sp>
        <p:nvSpPr>
          <p:cNvPr id="2" name="Rectangle 1">
            <a:extLst>
              <a:ext uri="{FF2B5EF4-FFF2-40B4-BE49-F238E27FC236}">
                <a16:creationId xmlns:a16="http://schemas.microsoft.com/office/drawing/2014/main" id="{CF227539-D9A2-B392-0F8F-BBEAD78EE247}"/>
              </a:ext>
            </a:extLst>
          </p:cNvPr>
          <p:cNvSpPr/>
          <p:nvPr/>
        </p:nvSpPr>
        <p:spPr>
          <a:xfrm>
            <a:off x="0" y="6345937"/>
            <a:ext cx="12192000" cy="512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67" i="1" dirty="0"/>
              <a:t>HotMobile’24</a:t>
            </a:r>
          </a:p>
        </p:txBody>
      </p:sp>
      <p:pic>
        <p:nvPicPr>
          <p:cNvPr id="3" name="Graphic 2">
            <a:extLst>
              <a:ext uri="{FF2B5EF4-FFF2-40B4-BE49-F238E27FC236}">
                <a16:creationId xmlns:a16="http://schemas.microsoft.com/office/drawing/2014/main" id="{578E6CCE-1DCF-7572-6075-C7154E1F0F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24586" y="5925733"/>
            <a:ext cx="2100349" cy="328393"/>
          </a:xfrm>
          <a:prstGeom prst="rect">
            <a:avLst/>
          </a:prstGeom>
        </p:spPr>
      </p:pic>
      <p:pic>
        <p:nvPicPr>
          <p:cNvPr id="4" name="Picture 2">
            <a:extLst>
              <a:ext uri="{FF2B5EF4-FFF2-40B4-BE49-F238E27FC236}">
                <a16:creationId xmlns:a16="http://schemas.microsoft.com/office/drawing/2014/main" id="{DDBF5198-4F47-D386-A7BF-F3D3E2ED39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600" y="5788392"/>
            <a:ext cx="1226204" cy="4657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541"/>
    </mc:Choice>
    <mc:Fallback xmlns="">
      <p:transition spd="slow" advTm="354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Fi signal - Free technology icons">
            <a:extLst>
              <a:ext uri="{FF2B5EF4-FFF2-40B4-BE49-F238E27FC236}">
                <a16:creationId xmlns:a16="http://schemas.microsoft.com/office/drawing/2014/main" id="{3754BC83-15FB-8908-B177-C88EA806D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967" y="2106085"/>
            <a:ext cx="875264" cy="8752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61BEE5-1AE3-C3ED-F687-EFC219BCB339}"/>
              </a:ext>
            </a:extLst>
          </p:cNvPr>
          <p:cNvSpPr>
            <a:spLocks noGrp="1"/>
          </p:cNvSpPr>
          <p:nvPr>
            <p:ph type="title"/>
          </p:nvPr>
        </p:nvSpPr>
        <p:spPr>
          <a:xfrm>
            <a:off x="433223" y="376768"/>
            <a:ext cx="11360800" cy="763600"/>
          </a:xfrm>
        </p:spPr>
        <p:txBody>
          <a:bodyPr>
            <a:normAutofit fontScale="90000"/>
          </a:bodyPr>
          <a:lstStyle/>
          <a:p>
            <a:r>
              <a:rPr lang="en-US" dirty="0"/>
              <a:t>Challenges #2: How to do beam alignment?</a:t>
            </a:r>
          </a:p>
        </p:txBody>
      </p:sp>
      <p:sp>
        <p:nvSpPr>
          <p:cNvPr id="19" name="TextBox 18">
            <a:extLst>
              <a:ext uri="{FF2B5EF4-FFF2-40B4-BE49-F238E27FC236}">
                <a16:creationId xmlns:a16="http://schemas.microsoft.com/office/drawing/2014/main" id="{1DDBE7D0-7C2C-0CE9-D7C0-8F5C4370CD5D}"/>
              </a:ext>
            </a:extLst>
          </p:cNvPr>
          <p:cNvSpPr txBox="1"/>
          <p:nvPr/>
        </p:nvSpPr>
        <p:spPr>
          <a:xfrm>
            <a:off x="1710752" y="2894741"/>
            <a:ext cx="579005" cy="523220"/>
          </a:xfrm>
          <a:prstGeom prst="rect">
            <a:avLst/>
          </a:prstGeom>
          <a:noFill/>
        </p:spPr>
        <p:txBody>
          <a:bodyPr wrap="none" rtlCol="0">
            <a:spAutoFit/>
          </a:bodyPr>
          <a:lstStyle/>
          <a:p>
            <a:r>
              <a:rPr lang="en-US" sz="2800" dirty="0"/>
              <a:t>AP</a:t>
            </a:r>
          </a:p>
        </p:txBody>
      </p:sp>
      <p:grpSp>
        <p:nvGrpSpPr>
          <p:cNvPr id="25" name="Group 24">
            <a:extLst>
              <a:ext uri="{FF2B5EF4-FFF2-40B4-BE49-F238E27FC236}">
                <a16:creationId xmlns:a16="http://schemas.microsoft.com/office/drawing/2014/main" id="{FCD86011-EBA6-193B-6731-FEB7753FA20E}"/>
              </a:ext>
            </a:extLst>
          </p:cNvPr>
          <p:cNvGrpSpPr/>
          <p:nvPr/>
        </p:nvGrpSpPr>
        <p:grpSpPr>
          <a:xfrm>
            <a:off x="4678886" y="1458681"/>
            <a:ext cx="6240665" cy="2497849"/>
            <a:chOff x="4678886" y="1458681"/>
            <a:chExt cx="6240665" cy="2497849"/>
          </a:xfrm>
        </p:grpSpPr>
        <p:cxnSp>
          <p:nvCxnSpPr>
            <p:cNvPr id="5" name="Google Shape;873;p86">
              <a:extLst>
                <a:ext uri="{FF2B5EF4-FFF2-40B4-BE49-F238E27FC236}">
                  <a16:creationId xmlns:a16="http://schemas.microsoft.com/office/drawing/2014/main" id="{4C036B9B-4828-1870-A0AF-D10A66010659}"/>
                </a:ext>
              </a:extLst>
            </p:cNvPr>
            <p:cNvCxnSpPr>
              <a:cxnSpLocks/>
            </p:cNvCxnSpPr>
            <p:nvPr/>
          </p:nvCxnSpPr>
          <p:spPr>
            <a:xfrm>
              <a:off x="7083575" y="2816095"/>
              <a:ext cx="2284475" cy="11000"/>
            </a:xfrm>
            <a:prstGeom prst="straightConnector1">
              <a:avLst/>
            </a:prstGeom>
            <a:noFill/>
            <a:ln w="19050" cap="flat" cmpd="sng">
              <a:solidFill>
                <a:schemeClr val="dk2"/>
              </a:solidFill>
              <a:prstDash val="solid"/>
              <a:round/>
              <a:headEnd type="none" w="med" len="med"/>
              <a:tailEnd type="none" w="med" len="med"/>
            </a:ln>
          </p:spPr>
        </p:cxnSp>
        <p:sp>
          <p:nvSpPr>
            <p:cNvPr id="6" name="Google Shape;875;p86">
              <a:extLst>
                <a:ext uri="{FF2B5EF4-FFF2-40B4-BE49-F238E27FC236}">
                  <a16:creationId xmlns:a16="http://schemas.microsoft.com/office/drawing/2014/main" id="{454A98AE-AA27-D7AB-E357-9AE79EE892A1}"/>
                </a:ext>
              </a:extLst>
            </p:cNvPr>
            <p:cNvSpPr/>
            <p:nvPr/>
          </p:nvSpPr>
          <p:spPr>
            <a:xfrm>
              <a:off x="7473330" y="2441616"/>
              <a:ext cx="1551501" cy="79531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US" sz="2400" dirty="0">
                  <a:solidFill>
                    <a:schemeClr val="tx1"/>
                  </a:solidFill>
                </a:rPr>
                <a:t>Rectifier</a:t>
              </a:r>
            </a:p>
            <a:p>
              <a:pPr algn="ctr"/>
              <a:r>
                <a:rPr lang="en-US" sz="2400" dirty="0">
                  <a:solidFill>
                    <a:schemeClr val="tx1"/>
                  </a:solidFill>
                </a:rPr>
                <a:t>Circuit</a:t>
              </a:r>
            </a:p>
          </p:txBody>
        </p:sp>
        <p:sp>
          <p:nvSpPr>
            <p:cNvPr id="7" name="Google Shape;1132;p97">
              <a:extLst>
                <a:ext uri="{FF2B5EF4-FFF2-40B4-BE49-F238E27FC236}">
                  <a16:creationId xmlns:a16="http://schemas.microsoft.com/office/drawing/2014/main" id="{926005A2-3481-3A3D-ADDD-FDC97EAEBD5E}"/>
                </a:ext>
              </a:extLst>
            </p:cNvPr>
            <p:cNvSpPr/>
            <p:nvPr/>
          </p:nvSpPr>
          <p:spPr>
            <a:xfrm rot="-5400000">
              <a:off x="6304711" y="2492965"/>
              <a:ext cx="1117200" cy="53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FSA</a:t>
              </a:r>
              <a:endParaRPr sz="2400" dirty="0"/>
            </a:p>
          </p:txBody>
        </p:sp>
        <p:sp>
          <p:nvSpPr>
            <p:cNvPr id="8" name="Google Shape;1134;p97">
              <a:extLst>
                <a:ext uri="{FF2B5EF4-FFF2-40B4-BE49-F238E27FC236}">
                  <a16:creationId xmlns:a16="http://schemas.microsoft.com/office/drawing/2014/main" id="{D5C56591-78B0-DA9A-B181-2C206A536F44}"/>
                </a:ext>
              </a:extLst>
            </p:cNvPr>
            <p:cNvSpPr/>
            <p:nvPr/>
          </p:nvSpPr>
          <p:spPr>
            <a:xfrm rot="-3601300">
              <a:off x="5867066" y="1720694"/>
              <a:ext cx="231352" cy="1412869"/>
            </a:xfrm>
            <a:prstGeom prst="ellipse">
              <a:avLst/>
            </a:prstGeom>
            <a:solidFill>
              <a:srgbClr val="FFE59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 name="Google Shape;1135;p97">
              <a:extLst>
                <a:ext uri="{FF2B5EF4-FFF2-40B4-BE49-F238E27FC236}">
                  <a16:creationId xmlns:a16="http://schemas.microsoft.com/office/drawing/2014/main" id="{85FC66B7-43D0-7BED-0E29-31966E1C179C}"/>
                </a:ext>
              </a:extLst>
            </p:cNvPr>
            <p:cNvSpPr/>
            <p:nvPr/>
          </p:nvSpPr>
          <p:spPr>
            <a:xfrm rot="-4521746">
              <a:off x="5792389" y="1868136"/>
              <a:ext cx="231101" cy="1412621"/>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 name="Google Shape;1136;p97">
              <a:extLst>
                <a:ext uri="{FF2B5EF4-FFF2-40B4-BE49-F238E27FC236}">
                  <a16:creationId xmlns:a16="http://schemas.microsoft.com/office/drawing/2014/main" id="{152E7864-209C-422F-97C6-6F4A4CE8E2E0}"/>
                </a:ext>
              </a:extLst>
            </p:cNvPr>
            <p:cNvSpPr/>
            <p:nvPr/>
          </p:nvSpPr>
          <p:spPr>
            <a:xfrm rot="-5400000">
              <a:off x="5758118" y="2058537"/>
              <a:ext cx="231200" cy="141280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 name="Google Shape;1137;p97">
              <a:extLst>
                <a:ext uri="{FF2B5EF4-FFF2-40B4-BE49-F238E27FC236}">
                  <a16:creationId xmlns:a16="http://schemas.microsoft.com/office/drawing/2014/main" id="{3EB27E19-E393-6241-48C1-DE44232429B0}"/>
                </a:ext>
              </a:extLst>
            </p:cNvPr>
            <p:cNvSpPr/>
            <p:nvPr/>
          </p:nvSpPr>
          <p:spPr>
            <a:xfrm rot="-6246499">
              <a:off x="5790244" y="2274988"/>
              <a:ext cx="231379" cy="1412723"/>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 name="Google Shape;1138;p97">
              <a:extLst>
                <a:ext uri="{FF2B5EF4-FFF2-40B4-BE49-F238E27FC236}">
                  <a16:creationId xmlns:a16="http://schemas.microsoft.com/office/drawing/2014/main" id="{85CBAEE6-8797-3B9A-8AE1-214F9D3F80D0}"/>
                </a:ext>
              </a:extLst>
            </p:cNvPr>
            <p:cNvSpPr/>
            <p:nvPr/>
          </p:nvSpPr>
          <p:spPr>
            <a:xfrm rot="-7238472">
              <a:off x="5866993" y="2450109"/>
              <a:ext cx="231527" cy="1412484"/>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 name="Google Shape;1147;p97">
              <a:extLst>
                <a:ext uri="{FF2B5EF4-FFF2-40B4-BE49-F238E27FC236}">
                  <a16:creationId xmlns:a16="http://schemas.microsoft.com/office/drawing/2014/main" id="{300F4B7D-295B-1A4E-4B74-6F2233003F37}"/>
                </a:ext>
              </a:extLst>
            </p:cNvPr>
            <p:cNvSpPr txBox="1"/>
            <p:nvPr/>
          </p:nvSpPr>
          <p:spPr>
            <a:xfrm>
              <a:off x="5049322" y="1458681"/>
              <a:ext cx="533600" cy="1231066"/>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1</a:t>
              </a:r>
              <a:endParaRPr lang="en-US" sz="2800" dirty="0"/>
            </a:p>
            <a:p>
              <a:endParaRPr lang="en-US" sz="2800" dirty="0"/>
            </a:p>
          </p:txBody>
        </p:sp>
        <p:sp>
          <p:nvSpPr>
            <p:cNvPr id="14" name="Google Shape;1148;p97">
              <a:extLst>
                <a:ext uri="{FF2B5EF4-FFF2-40B4-BE49-F238E27FC236}">
                  <a16:creationId xmlns:a16="http://schemas.microsoft.com/office/drawing/2014/main" id="{27D716AC-1E1F-8C7C-33DE-D318372D1AD6}"/>
                </a:ext>
              </a:extLst>
            </p:cNvPr>
            <p:cNvSpPr txBox="1"/>
            <p:nvPr/>
          </p:nvSpPr>
          <p:spPr>
            <a:xfrm>
              <a:off x="4781185" y="1836451"/>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2</a:t>
              </a:r>
              <a:endParaRPr lang="en-US" sz="2800" dirty="0"/>
            </a:p>
          </p:txBody>
        </p:sp>
        <p:sp>
          <p:nvSpPr>
            <p:cNvPr id="15" name="Google Shape;1148;p97">
              <a:extLst>
                <a:ext uri="{FF2B5EF4-FFF2-40B4-BE49-F238E27FC236}">
                  <a16:creationId xmlns:a16="http://schemas.microsoft.com/office/drawing/2014/main" id="{BEE8B3F5-CD4A-B859-1747-5EB596085CAE}"/>
                </a:ext>
              </a:extLst>
            </p:cNvPr>
            <p:cNvSpPr txBox="1"/>
            <p:nvPr/>
          </p:nvSpPr>
          <p:spPr>
            <a:xfrm>
              <a:off x="4788394" y="2707068"/>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4</a:t>
              </a:r>
              <a:endParaRPr lang="en-US" sz="2800" dirty="0"/>
            </a:p>
          </p:txBody>
        </p:sp>
        <p:sp>
          <p:nvSpPr>
            <p:cNvPr id="16" name="Google Shape;1148;p97">
              <a:extLst>
                <a:ext uri="{FF2B5EF4-FFF2-40B4-BE49-F238E27FC236}">
                  <a16:creationId xmlns:a16="http://schemas.microsoft.com/office/drawing/2014/main" id="{BE21F56D-5D77-5D08-D563-F5458375B3BA}"/>
                </a:ext>
              </a:extLst>
            </p:cNvPr>
            <p:cNvSpPr txBox="1"/>
            <p:nvPr/>
          </p:nvSpPr>
          <p:spPr>
            <a:xfrm>
              <a:off x="5023164" y="3156351"/>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5</a:t>
              </a:r>
              <a:endParaRPr lang="en-US" sz="2800" dirty="0"/>
            </a:p>
          </p:txBody>
        </p:sp>
        <p:sp>
          <p:nvSpPr>
            <p:cNvPr id="17" name="Google Shape;1148;p97">
              <a:extLst>
                <a:ext uri="{FF2B5EF4-FFF2-40B4-BE49-F238E27FC236}">
                  <a16:creationId xmlns:a16="http://schemas.microsoft.com/office/drawing/2014/main" id="{D933A2CF-2ABC-2137-256F-4ADE7C6BDA9B}"/>
                </a:ext>
              </a:extLst>
            </p:cNvPr>
            <p:cNvSpPr txBox="1"/>
            <p:nvPr/>
          </p:nvSpPr>
          <p:spPr>
            <a:xfrm>
              <a:off x="4678886" y="2243762"/>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3</a:t>
              </a:r>
              <a:endParaRPr lang="en-US" sz="2800" dirty="0"/>
            </a:p>
          </p:txBody>
        </p:sp>
        <p:sp>
          <p:nvSpPr>
            <p:cNvPr id="23" name="Google Shape;875;p86">
              <a:extLst>
                <a:ext uri="{FF2B5EF4-FFF2-40B4-BE49-F238E27FC236}">
                  <a16:creationId xmlns:a16="http://schemas.microsoft.com/office/drawing/2014/main" id="{BA2C7BB1-2327-D3B7-3D8E-C70797278CAC}"/>
                </a:ext>
              </a:extLst>
            </p:cNvPr>
            <p:cNvSpPr/>
            <p:nvPr/>
          </p:nvSpPr>
          <p:spPr>
            <a:xfrm>
              <a:off x="9368050" y="2429439"/>
              <a:ext cx="1551501" cy="79531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US" sz="2400" dirty="0">
                  <a:solidFill>
                    <a:schemeClr val="tx1"/>
                  </a:solidFill>
                </a:rPr>
                <a:t>IoT Device</a:t>
              </a:r>
            </a:p>
          </p:txBody>
        </p:sp>
      </p:grpSp>
      <p:sp>
        <p:nvSpPr>
          <p:cNvPr id="24" name="TextBox 23">
            <a:extLst>
              <a:ext uri="{FF2B5EF4-FFF2-40B4-BE49-F238E27FC236}">
                <a16:creationId xmlns:a16="http://schemas.microsoft.com/office/drawing/2014/main" id="{F0128D1F-D61C-7500-F68A-796F0F55F12C}"/>
              </a:ext>
            </a:extLst>
          </p:cNvPr>
          <p:cNvSpPr txBox="1"/>
          <p:nvPr/>
        </p:nvSpPr>
        <p:spPr>
          <a:xfrm>
            <a:off x="811688" y="5411576"/>
            <a:ext cx="11029610" cy="523220"/>
          </a:xfrm>
          <a:prstGeom prst="rect">
            <a:avLst/>
          </a:prstGeom>
          <a:noFill/>
        </p:spPr>
        <p:txBody>
          <a:bodyPr wrap="square" rtlCol="0">
            <a:spAutoFit/>
          </a:bodyPr>
          <a:lstStyle/>
          <a:p>
            <a:r>
              <a:rPr lang="en-US" sz="2800" dirty="0"/>
              <a:t>A naïve idea: use lower frequency radio to provide feedback to the AP</a:t>
            </a:r>
          </a:p>
        </p:txBody>
      </p:sp>
      <p:grpSp>
        <p:nvGrpSpPr>
          <p:cNvPr id="31" name="Group 30">
            <a:extLst>
              <a:ext uri="{FF2B5EF4-FFF2-40B4-BE49-F238E27FC236}">
                <a16:creationId xmlns:a16="http://schemas.microsoft.com/office/drawing/2014/main" id="{D42A7DEF-6640-C5B9-07E9-D3BC10DC6F36}"/>
              </a:ext>
            </a:extLst>
          </p:cNvPr>
          <p:cNvGrpSpPr/>
          <p:nvPr/>
        </p:nvGrpSpPr>
        <p:grpSpPr>
          <a:xfrm>
            <a:off x="2317381" y="2747951"/>
            <a:ext cx="1662854" cy="974833"/>
            <a:chOff x="2317381" y="2747951"/>
            <a:chExt cx="1662854" cy="974833"/>
          </a:xfrm>
        </p:grpSpPr>
        <p:sp>
          <p:nvSpPr>
            <p:cNvPr id="28" name="Google Shape;881;p86">
              <a:extLst>
                <a:ext uri="{FF2B5EF4-FFF2-40B4-BE49-F238E27FC236}">
                  <a16:creationId xmlns:a16="http://schemas.microsoft.com/office/drawing/2014/main" id="{BEC8F195-8D42-739A-66E7-1500E806FA60}"/>
                </a:ext>
              </a:extLst>
            </p:cNvPr>
            <p:cNvSpPr/>
            <p:nvPr/>
          </p:nvSpPr>
          <p:spPr>
            <a:xfrm rot="17545121">
              <a:off x="3025588" y="2039744"/>
              <a:ext cx="246440" cy="1662854"/>
            </a:xfrm>
            <a:prstGeom prst="ellipse">
              <a:avLst/>
            </a:prstGeom>
            <a:solidFill>
              <a:srgbClr val="FFE599"/>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29" name="Google Shape;1148;p97">
              <a:extLst>
                <a:ext uri="{FF2B5EF4-FFF2-40B4-BE49-F238E27FC236}">
                  <a16:creationId xmlns:a16="http://schemas.microsoft.com/office/drawing/2014/main" id="{B84BFB58-FF0E-D58D-EB79-5261AC77856F}"/>
                </a:ext>
              </a:extLst>
            </p:cNvPr>
            <p:cNvSpPr txBox="1"/>
            <p:nvPr/>
          </p:nvSpPr>
          <p:spPr>
            <a:xfrm>
              <a:off x="3430127" y="2922605"/>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1</a:t>
              </a:r>
              <a:endParaRPr lang="en-US" sz="2800" dirty="0"/>
            </a:p>
          </p:txBody>
        </p:sp>
      </p:grpSp>
      <p:sp>
        <p:nvSpPr>
          <p:cNvPr id="32" name="TextBox 31">
            <a:extLst>
              <a:ext uri="{FF2B5EF4-FFF2-40B4-BE49-F238E27FC236}">
                <a16:creationId xmlns:a16="http://schemas.microsoft.com/office/drawing/2014/main" id="{313178E1-E1EB-65D5-5DD8-F92F5B2BB6BE}"/>
              </a:ext>
            </a:extLst>
          </p:cNvPr>
          <p:cNvSpPr txBox="1"/>
          <p:nvPr/>
        </p:nvSpPr>
        <p:spPr>
          <a:xfrm>
            <a:off x="433223" y="1215591"/>
            <a:ext cx="10585706" cy="461665"/>
          </a:xfrm>
          <a:prstGeom prst="rect">
            <a:avLst/>
          </a:prstGeom>
          <a:noFill/>
        </p:spPr>
        <p:txBody>
          <a:bodyPr wrap="square" rtlCol="0">
            <a:spAutoFit/>
          </a:bodyPr>
          <a:lstStyle/>
          <a:p>
            <a:r>
              <a:rPr lang="en-US" sz="2400" dirty="0"/>
              <a:t>Goal: find the frequency and beam direction that align with the energy harvester</a:t>
            </a:r>
          </a:p>
        </p:txBody>
      </p:sp>
      <p:grpSp>
        <p:nvGrpSpPr>
          <p:cNvPr id="35" name="Group 34">
            <a:extLst>
              <a:ext uri="{FF2B5EF4-FFF2-40B4-BE49-F238E27FC236}">
                <a16:creationId xmlns:a16="http://schemas.microsoft.com/office/drawing/2014/main" id="{D63A4C81-AD29-3304-7A02-EE8A358326B4}"/>
              </a:ext>
            </a:extLst>
          </p:cNvPr>
          <p:cNvGrpSpPr/>
          <p:nvPr/>
        </p:nvGrpSpPr>
        <p:grpSpPr>
          <a:xfrm rot="19991626">
            <a:off x="728168" y="2356673"/>
            <a:ext cx="3319079" cy="349441"/>
            <a:chOff x="771686" y="2316960"/>
            <a:chExt cx="3319079" cy="349441"/>
          </a:xfrm>
        </p:grpSpPr>
        <p:sp>
          <p:nvSpPr>
            <p:cNvPr id="22" name="Google Shape;881;p86">
              <a:extLst>
                <a:ext uri="{FF2B5EF4-FFF2-40B4-BE49-F238E27FC236}">
                  <a16:creationId xmlns:a16="http://schemas.microsoft.com/office/drawing/2014/main" id="{BFF3A992-279F-1F5B-8995-F5D8642CC0F1}"/>
                </a:ext>
              </a:extLst>
            </p:cNvPr>
            <p:cNvSpPr/>
            <p:nvPr/>
          </p:nvSpPr>
          <p:spPr>
            <a:xfrm rot="16431527">
              <a:off x="3136118" y="1711754"/>
              <a:ext cx="246440" cy="1662854"/>
            </a:xfrm>
            <a:prstGeom prst="ellipse">
              <a:avLst/>
            </a:prstGeom>
            <a:solidFill>
              <a:schemeClr val="accent6">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34" name="Google Shape;881;p86">
              <a:extLst>
                <a:ext uri="{FF2B5EF4-FFF2-40B4-BE49-F238E27FC236}">
                  <a16:creationId xmlns:a16="http://schemas.microsoft.com/office/drawing/2014/main" id="{348FADB4-7AB1-42EC-BD24-29FDCCAFD674}"/>
                </a:ext>
              </a:extLst>
            </p:cNvPr>
            <p:cNvSpPr/>
            <p:nvPr/>
          </p:nvSpPr>
          <p:spPr>
            <a:xfrm rot="16431527" flipH="1" flipV="1">
              <a:off x="1479893" y="1608753"/>
              <a:ext cx="246440" cy="1662854"/>
            </a:xfrm>
            <a:prstGeom prst="ellipse">
              <a:avLst/>
            </a:prstGeom>
            <a:noFill/>
            <a:ln w="19050" cap="flat" cmpd="sng">
              <a:no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grpSp>
      <p:sp>
        <p:nvSpPr>
          <p:cNvPr id="36" name="Google Shape;1148;p97">
            <a:extLst>
              <a:ext uri="{FF2B5EF4-FFF2-40B4-BE49-F238E27FC236}">
                <a16:creationId xmlns:a16="http://schemas.microsoft.com/office/drawing/2014/main" id="{130AE441-1386-54AB-79A0-3BC5775844ED}"/>
              </a:ext>
            </a:extLst>
          </p:cNvPr>
          <p:cNvSpPr txBox="1"/>
          <p:nvPr/>
        </p:nvSpPr>
        <p:spPr>
          <a:xfrm>
            <a:off x="3761219" y="1805554"/>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3</a:t>
            </a:r>
            <a:endParaRPr lang="en-US" sz="2800" dirty="0"/>
          </a:p>
        </p:txBody>
      </p:sp>
      <p:sp>
        <p:nvSpPr>
          <p:cNvPr id="4" name="TextBox 3">
            <a:extLst>
              <a:ext uri="{FF2B5EF4-FFF2-40B4-BE49-F238E27FC236}">
                <a16:creationId xmlns:a16="http://schemas.microsoft.com/office/drawing/2014/main" id="{8A425821-5ED4-A588-AE5C-2E144C9CE51E}"/>
              </a:ext>
            </a:extLst>
          </p:cNvPr>
          <p:cNvSpPr txBox="1"/>
          <p:nvPr/>
        </p:nvSpPr>
        <p:spPr>
          <a:xfrm>
            <a:off x="811688" y="5962194"/>
            <a:ext cx="11029610" cy="523220"/>
          </a:xfrm>
          <a:prstGeom prst="rect">
            <a:avLst/>
          </a:prstGeom>
          <a:noFill/>
        </p:spPr>
        <p:txBody>
          <a:bodyPr wrap="square" rtlCol="0">
            <a:spAutoFit/>
          </a:bodyPr>
          <a:lstStyle/>
          <a:p>
            <a:r>
              <a:rPr lang="en-US" sz="2800" dirty="0">
                <a:solidFill>
                  <a:srgbClr val="FF0000"/>
                </a:solidFill>
              </a:rPr>
              <a:t>Problem: Additional power consumption to the IoT device</a:t>
            </a:r>
          </a:p>
        </p:txBody>
      </p:sp>
    </p:spTree>
    <p:extLst>
      <p:ext uri="{BB962C8B-B14F-4D97-AF65-F5344CB8AC3E}">
        <p14:creationId xmlns:p14="http://schemas.microsoft.com/office/powerpoint/2010/main" val="385688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3600000">
                                      <p:cBhvr>
                                        <p:cTn id="16" dur="1000" fill="hold"/>
                                        <p:tgtEl>
                                          <p:spTgt spid="35"/>
                                        </p:tgtEl>
                                        <p:attrNameLst>
                                          <p:attrName>r</p:attrName>
                                        </p:attrNameLst>
                                      </p:cBhvr>
                                    </p:animRot>
                                  </p:childTnLst>
                                </p:cTn>
                              </p:par>
                              <p:par>
                                <p:cTn id="17" presetID="8" presetClass="emph" presetSubtype="0" fill="hold" nodeType="withEffect">
                                  <p:stCondLst>
                                    <p:cond delay="0"/>
                                  </p:stCondLst>
                                  <p:childTnLst>
                                    <p:animRot by="-1800000">
                                      <p:cBhvr>
                                        <p:cTn id="18" dur="500" fill="hold"/>
                                        <p:tgtEl>
                                          <p:spTgt spid="35"/>
                                        </p:tgtEl>
                                        <p:attrNameLst>
                                          <p:attrName>r</p:attrName>
                                        </p:attrNameLst>
                                      </p:cBhvr>
                                    </p:animRo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 0 L 0 0.25 E" pathEditMode="relative" ptsTypes="">
                                      <p:cBhvr>
                                        <p:cTn id="26" dur="1000" fill="hold"/>
                                        <p:tgtEl>
                                          <p:spTgt spid="25"/>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5"/>
                                        </p:tgtEl>
                                      </p:cBhvr>
                                    </p:animEffect>
                                    <p:set>
                                      <p:cBhvr>
                                        <p:cTn id="31" dur="1" fill="hold">
                                          <p:stCondLst>
                                            <p:cond delay="499"/>
                                          </p:stCondLst>
                                        </p:cTn>
                                        <p:tgtEl>
                                          <p:spTgt spid="35"/>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36"/>
                                        </p:tgtEl>
                                      </p:cBhvr>
                                    </p:animEffect>
                                    <p:set>
                                      <p:cBhvr>
                                        <p:cTn id="34" dur="1" fill="hold">
                                          <p:stCondLst>
                                            <p:cond delay="499"/>
                                          </p:stCondLst>
                                        </p:cTn>
                                        <p:tgtEl>
                                          <p:spTgt spid="3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10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2" grpId="0"/>
      <p:bldP spid="36" grpId="0"/>
      <p:bldP spid="36" grpId="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5" name="Google Shape;875;p86"/>
          <p:cNvSpPr/>
          <p:nvPr/>
        </p:nvSpPr>
        <p:spPr>
          <a:xfrm>
            <a:off x="10142804" y="2413028"/>
            <a:ext cx="1551501" cy="79531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Rectifier Circuit</a:t>
            </a:r>
            <a:endParaRPr sz="2400" dirty="0"/>
          </a:p>
        </p:txBody>
      </p:sp>
      <p:grpSp>
        <p:nvGrpSpPr>
          <p:cNvPr id="889" name="Group 888">
            <a:extLst>
              <a:ext uri="{FF2B5EF4-FFF2-40B4-BE49-F238E27FC236}">
                <a16:creationId xmlns:a16="http://schemas.microsoft.com/office/drawing/2014/main" id="{41CF1E9A-FF38-F63C-26A5-DEAB7975FC89}"/>
              </a:ext>
            </a:extLst>
          </p:cNvPr>
          <p:cNvGrpSpPr/>
          <p:nvPr/>
        </p:nvGrpSpPr>
        <p:grpSpPr>
          <a:xfrm>
            <a:off x="6614922" y="1509600"/>
            <a:ext cx="2451225" cy="2497849"/>
            <a:chOff x="6614922" y="1509600"/>
            <a:chExt cx="2451225" cy="2497849"/>
          </a:xfrm>
        </p:grpSpPr>
        <p:sp>
          <p:nvSpPr>
            <p:cNvPr id="41" name="Google Shape;1132;p97">
              <a:extLst>
                <a:ext uri="{FF2B5EF4-FFF2-40B4-BE49-F238E27FC236}">
                  <a16:creationId xmlns:a16="http://schemas.microsoft.com/office/drawing/2014/main" id="{74038C12-95E0-65C1-EFF4-282AFD80F3C6}"/>
                </a:ext>
              </a:extLst>
            </p:cNvPr>
            <p:cNvSpPr/>
            <p:nvPr/>
          </p:nvSpPr>
          <p:spPr>
            <a:xfrm rot="-5400000">
              <a:off x="8240747" y="2543884"/>
              <a:ext cx="1117200" cy="53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FSA</a:t>
              </a:r>
              <a:endParaRPr sz="2400" dirty="0"/>
            </a:p>
          </p:txBody>
        </p:sp>
        <p:sp>
          <p:nvSpPr>
            <p:cNvPr id="42" name="Google Shape;1134;p97">
              <a:extLst>
                <a:ext uri="{FF2B5EF4-FFF2-40B4-BE49-F238E27FC236}">
                  <a16:creationId xmlns:a16="http://schemas.microsoft.com/office/drawing/2014/main" id="{BE1FD1DC-6070-699D-568A-80C3F617B720}"/>
                </a:ext>
              </a:extLst>
            </p:cNvPr>
            <p:cNvSpPr/>
            <p:nvPr/>
          </p:nvSpPr>
          <p:spPr>
            <a:xfrm rot="-3601300">
              <a:off x="7803102" y="1771613"/>
              <a:ext cx="231352" cy="1412869"/>
            </a:xfrm>
            <a:prstGeom prst="ellipse">
              <a:avLst/>
            </a:prstGeom>
            <a:solidFill>
              <a:srgbClr val="FFE59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 name="Google Shape;1135;p97">
              <a:extLst>
                <a:ext uri="{FF2B5EF4-FFF2-40B4-BE49-F238E27FC236}">
                  <a16:creationId xmlns:a16="http://schemas.microsoft.com/office/drawing/2014/main" id="{80BCFB06-AF57-0A75-5492-811EB58AD812}"/>
                </a:ext>
              </a:extLst>
            </p:cNvPr>
            <p:cNvSpPr/>
            <p:nvPr/>
          </p:nvSpPr>
          <p:spPr>
            <a:xfrm rot="-4521746">
              <a:off x="7728425" y="1919055"/>
              <a:ext cx="231101" cy="1412621"/>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4" name="Google Shape;1136;p97">
              <a:extLst>
                <a:ext uri="{FF2B5EF4-FFF2-40B4-BE49-F238E27FC236}">
                  <a16:creationId xmlns:a16="http://schemas.microsoft.com/office/drawing/2014/main" id="{5D5B9CF9-D27D-9F7E-0F1E-10E90BD3249C}"/>
                </a:ext>
              </a:extLst>
            </p:cNvPr>
            <p:cNvSpPr/>
            <p:nvPr/>
          </p:nvSpPr>
          <p:spPr>
            <a:xfrm rot="-5400000">
              <a:off x="7694154" y="2109456"/>
              <a:ext cx="231200" cy="141280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 name="Google Shape;1137;p97">
              <a:extLst>
                <a:ext uri="{FF2B5EF4-FFF2-40B4-BE49-F238E27FC236}">
                  <a16:creationId xmlns:a16="http://schemas.microsoft.com/office/drawing/2014/main" id="{49CE441E-D768-1360-BCA6-E146A614B56E}"/>
                </a:ext>
              </a:extLst>
            </p:cNvPr>
            <p:cNvSpPr/>
            <p:nvPr/>
          </p:nvSpPr>
          <p:spPr>
            <a:xfrm rot="-6246499">
              <a:off x="7726280" y="2325907"/>
              <a:ext cx="231379" cy="1412723"/>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 name="Google Shape;1138;p97">
              <a:extLst>
                <a:ext uri="{FF2B5EF4-FFF2-40B4-BE49-F238E27FC236}">
                  <a16:creationId xmlns:a16="http://schemas.microsoft.com/office/drawing/2014/main" id="{0BE5128A-49C7-A21C-B39D-FADA22D482AC}"/>
                </a:ext>
              </a:extLst>
            </p:cNvPr>
            <p:cNvSpPr/>
            <p:nvPr/>
          </p:nvSpPr>
          <p:spPr>
            <a:xfrm rot="-7238472">
              <a:off x="7803029" y="2501028"/>
              <a:ext cx="231527" cy="1412484"/>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7" name="Google Shape;1147;p97">
              <a:extLst>
                <a:ext uri="{FF2B5EF4-FFF2-40B4-BE49-F238E27FC236}">
                  <a16:creationId xmlns:a16="http://schemas.microsoft.com/office/drawing/2014/main" id="{7EBE943B-9519-EAD6-3F42-0E12565F9128}"/>
                </a:ext>
              </a:extLst>
            </p:cNvPr>
            <p:cNvSpPr txBox="1"/>
            <p:nvPr/>
          </p:nvSpPr>
          <p:spPr>
            <a:xfrm>
              <a:off x="6985358" y="1509600"/>
              <a:ext cx="533600" cy="1231066"/>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1</a:t>
              </a:r>
              <a:endParaRPr lang="en-US" sz="2800" dirty="0"/>
            </a:p>
            <a:p>
              <a:endParaRPr lang="en-US" sz="2800" dirty="0"/>
            </a:p>
          </p:txBody>
        </p:sp>
        <p:sp>
          <p:nvSpPr>
            <p:cNvPr id="48" name="Google Shape;1148;p97">
              <a:extLst>
                <a:ext uri="{FF2B5EF4-FFF2-40B4-BE49-F238E27FC236}">
                  <a16:creationId xmlns:a16="http://schemas.microsoft.com/office/drawing/2014/main" id="{1FF3217B-AF7C-098E-C0D3-8E82AD14554D}"/>
                </a:ext>
              </a:extLst>
            </p:cNvPr>
            <p:cNvSpPr txBox="1"/>
            <p:nvPr/>
          </p:nvSpPr>
          <p:spPr>
            <a:xfrm>
              <a:off x="6717221" y="1887370"/>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2</a:t>
              </a:r>
              <a:endParaRPr lang="en-US" sz="2800" dirty="0"/>
            </a:p>
          </p:txBody>
        </p:sp>
        <p:sp>
          <p:nvSpPr>
            <p:cNvPr id="49" name="Google Shape;1148;p97">
              <a:extLst>
                <a:ext uri="{FF2B5EF4-FFF2-40B4-BE49-F238E27FC236}">
                  <a16:creationId xmlns:a16="http://schemas.microsoft.com/office/drawing/2014/main" id="{60013BF3-395D-E4B4-1B01-4C2BCB95E6D4}"/>
                </a:ext>
              </a:extLst>
            </p:cNvPr>
            <p:cNvSpPr txBox="1"/>
            <p:nvPr/>
          </p:nvSpPr>
          <p:spPr>
            <a:xfrm>
              <a:off x="6724430" y="2757987"/>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4</a:t>
              </a:r>
              <a:endParaRPr lang="en-US" sz="2800" dirty="0"/>
            </a:p>
          </p:txBody>
        </p:sp>
        <p:sp>
          <p:nvSpPr>
            <p:cNvPr id="50" name="Google Shape;1148;p97">
              <a:extLst>
                <a:ext uri="{FF2B5EF4-FFF2-40B4-BE49-F238E27FC236}">
                  <a16:creationId xmlns:a16="http://schemas.microsoft.com/office/drawing/2014/main" id="{8B336156-FF19-13FF-A560-B93F3BC70431}"/>
                </a:ext>
              </a:extLst>
            </p:cNvPr>
            <p:cNvSpPr txBox="1"/>
            <p:nvPr/>
          </p:nvSpPr>
          <p:spPr>
            <a:xfrm>
              <a:off x="6959200" y="3207270"/>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5</a:t>
              </a:r>
              <a:endParaRPr lang="en-US" sz="2800" dirty="0"/>
            </a:p>
          </p:txBody>
        </p:sp>
        <p:sp>
          <p:nvSpPr>
            <p:cNvPr id="51" name="Google Shape;1148;p97">
              <a:extLst>
                <a:ext uri="{FF2B5EF4-FFF2-40B4-BE49-F238E27FC236}">
                  <a16:creationId xmlns:a16="http://schemas.microsoft.com/office/drawing/2014/main" id="{390655EE-3377-9187-1F36-8B0BAD9FE55E}"/>
                </a:ext>
              </a:extLst>
            </p:cNvPr>
            <p:cNvSpPr txBox="1"/>
            <p:nvPr/>
          </p:nvSpPr>
          <p:spPr>
            <a:xfrm>
              <a:off x="6614922" y="2294681"/>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3</a:t>
              </a:r>
              <a:endParaRPr lang="en-US" sz="2800" dirty="0"/>
            </a:p>
          </p:txBody>
        </p:sp>
      </p:grpSp>
      <p:sp>
        <p:nvSpPr>
          <p:cNvPr id="12" name="Title 1">
            <a:extLst>
              <a:ext uri="{FF2B5EF4-FFF2-40B4-BE49-F238E27FC236}">
                <a16:creationId xmlns:a16="http://schemas.microsoft.com/office/drawing/2014/main" id="{28A275C1-7747-A2D1-148B-06BBBA5F8E05}"/>
              </a:ext>
            </a:extLst>
          </p:cNvPr>
          <p:cNvSpPr txBox="1">
            <a:spLocks/>
          </p:cNvSpPr>
          <p:nvPr/>
        </p:nvSpPr>
        <p:spPr>
          <a:xfrm>
            <a:off x="531421" y="377628"/>
            <a:ext cx="11360800" cy="763600"/>
          </a:xfrm>
          <a:prstGeom prst="rect">
            <a:avLst/>
          </a:prstGeom>
        </p:spPr>
        <p:txBody>
          <a:bodyPr spcFirstLastPara="1" vert="horz" wrap="square" lIns="91425" tIns="91425" rIns="91425" bIns="91425" rtlCol="0" anchor="t" anchorCtr="0">
            <a:normAutofit fontScale="97500" lnSpcReduction="100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Challenges #2: How to do beam alignment?</a:t>
            </a:r>
          </a:p>
        </p:txBody>
      </p:sp>
      <p:sp>
        <p:nvSpPr>
          <p:cNvPr id="13" name="TextBox 12">
            <a:extLst>
              <a:ext uri="{FF2B5EF4-FFF2-40B4-BE49-F238E27FC236}">
                <a16:creationId xmlns:a16="http://schemas.microsoft.com/office/drawing/2014/main" id="{BE27863D-CE77-E1B6-4FD8-5F653E8F6760}"/>
              </a:ext>
            </a:extLst>
          </p:cNvPr>
          <p:cNvSpPr txBox="1"/>
          <p:nvPr/>
        </p:nvSpPr>
        <p:spPr>
          <a:xfrm>
            <a:off x="578327" y="1122605"/>
            <a:ext cx="11029610" cy="523220"/>
          </a:xfrm>
          <a:prstGeom prst="rect">
            <a:avLst/>
          </a:prstGeom>
          <a:noFill/>
        </p:spPr>
        <p:txBody>
          <a:bodyPr wrap="square" rtlCol="0">
            <a:spAutoFit/>
          </a:bodyPr>
          <a:lstStyle/>
          <a:p>
            <a:r>
              <a:rPr lang="en-US" sz="2800" dirty="0">
                <a:solidFill>
                  <a:srgbClr val="FF0000"/>
                </a:solidFill>
              </a:rPr>
              <a:t>Our idea: use backscatter to provide feedback</a:t>
            </a:r>
          </a:p>
        </p:txBody>
      </p:sp>
      <p:grpSp>
        <p:nvGrpSpPr>
          <p:cNvPr id="877" name="Group 876">
            <a:extLst>
              <a:ext uri="{FF2B5EF4-FFF2-40B4-BE49-F238E27FC236}">
                <a16:creationId xmlns:a16="http://schemas.microsoft.com/office/drawing/2014/main" id="{5DAC971F-1AB8-1CD2-60E1-497EAF41895E}"/>
              </a:ext>
            </a:extLst>
          </p:cNvPr>
          <p:cNvGrpSpPr/>
          <p:nvPr/>
        </p:nvGrpSpPr>
        <p:grpSpPr>
          <a:xfrm>
            <a:off x="7933238" y="2810684"/>
            <a:ext cx="2985317" cy="1774602"/>
            <a:chOff x="7933238" y="2810684"/>
            <a:chExt cx="2985317" cy="1774602"/>
          </a:xfrm>
        </p:grpSpPr>
        <p:cxnSp>
          <p:nvCxnSpPr>
            <p:cNvPr id="21" name="Connector: Elbow 20">
              <a:extLst>
                <a:ext uri="{FF2B5EF4-FFF2-40B4-BE49-F238E27FC236}">
                  <a16:creationId xmlns:a16="http://schemas.microsoft.com/office/drawing/2014/main" id="{73CE7826-498D-361B-3106-C71098279D6E}"/>
                </a:ext>
              </a:extLst>
            </p:cNvPr>
            <p:cNvCxnSpPr>
              <a:cxnSpLocks/>
              <a:endCxn id="41" idx="2"/>
            </p:cNvCxnSpPr>
            <p:nvPr/>
          </p:nvCxnSpPr>
          <p:spPr>
            <a:xfrm rot="16200000" flipV="1">
              <a:off x="8993312" y="2883520"/>
              <a:ext cx="696521" cy="55085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AE339B9B-B6E6-4711-1E97-9BB8E6D8C963}"/>
                </a:ext>
              </a:extLst>
            </p:cNvPr>
            <p:cNvGrpSpPr/>
            <p:nvPr/>
          </p:nvGrpSpPr>
          <p:grpSpPr>
            <a:xfrm>
              <a:off x="7933238" y="3417557"/>
              <a:ext cx="1962623" cy="1167729"/>
              <a:chOff x="8451195" y="4559097"/>
              <a:chExt cx="1962623" cy="1167729"/>
            </a:xfrm>
          </p:grpSpPr>
          <p:cxnSp>
            <p:nvCxnSpPr>
              <p:cNvPr id="14" name="Google Shape;884;p86">
                <a:extLst>
                  <a:ext uri="{FF2B5EF4-FFF2-40B4-BE49-F238E27FC236}">
                    <a16:creationId xmlns:a16="http://schemas.microsoft.com/office/drawing/2014/main" id="{A5A8A672-D245-8766-7B7C-28890222593A}"/>
                  </a:ext>
                </a:extLst>
              </p:cNvPr>
              <p:cNvCxnSpPr>
                <a:cxnSpLocks/>
              </p:cNvCxnSpPr>
              <p:nvPr/>
            </p:nvCxnSpPr>
            <p:spPr>
              <a:xfrm>
                <a:off x="10132283" y="4645708"/>
                <a:ext cx="281535" cy="334840"/>
              </a:xfrm>
              <a:prstGeom prst="straightConnector1">
                <a:avLst/>
              </a:prstGeom>
              <a:noFill/>
              <a:ln w="19050" cap="flat" cmpd="sng">
                <a:solidFill>
                  <a:schemeClr val="dk2"/>
                </a:solidFill>
                <a:prstDash val="solid"/>
                <a:round/>
                <a:headEnd type="none" w="med" len="med"/>
                <a:tailEnd type="none" w="med" len="med"/>
              </a:ln>
            </p:spPr>
          </p:cxnSp>
          <p:cxnSp>
            <p:nvCxnSpPr>
              <p:cNvPr id="885" name="Google Shape;885;p86"/>
              <p:cNvCxnSpPr>
                <a:cxnSpLocks/>
                <a:stCxn id="886" idx="4"/>
              </p:cNvCxnSpPr>
              <p:nvPr/>
            </p:nvCxnSpPr>
            <p:spPr>
              <a:xfrm>
                <a:off x="10126017" y="5121530"/>
                <a:ext cx="0" cy="379600"/>
              </a:xfrm>
              <a:prstGeom prst="straightConnector1">
                <a:avLst/>
              </a:prstGeom>
              <a:noFill/>
              <a:ln w="19050" cap="flat" cmpd="sng">
                <a:solidFill>
                  <a:schemeClr val="dk2"/>
                </a:solidFill>
                <a:prstDash val="solid"/>
                <a:round/>
                <a:headEnd type="none" w="med" len="med"/>
                <a:tailEnd type="none" w="med" len="med"/>
              </a:ln>
            </p:spPr>
          </p:cxnSp>
          <p:sp>
            <p:nvSpPr>
              <p:cNvPr id="887" name="Google Shape;887;p86"/>
              <p:cNvSpPr/>
              <p:nvPr/>
            </p:nvSpPr>
            <p:spPr>
              <a:xfrm rot="10800000" flipH="1">
                <a:off x="9966860" y="5501230"/>
                <a:ext cx="318313" cy="225596"/>
              </a:xfrm>
              <a:prstGeom prst="triangle">
                <a:avLst>
                  <a:gd name="adj"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8" name="Google Shape;888;p86"/>
              <p:cNvSpPr/>
              <p:nvPr/>
            </p:nvSpPr>
            <p:spPr>
              <a:xfrm>
                <a:off x="10048817" y="4559097"/>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6" name="Google Shape;886;p86"/>
              <p:cNvSpPr/>
              <p:nvPr/>
            </p:nvSpPr>
            <p:spPr>
              <a:xfrm>
                <a:off x="10048817" y="4967130"/>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 name="TextBox 2">
                <a:extLst>
                  <a:ext uri="{FF2B5EF4-FFF2-40B4-BE49-F238E27FC236}">
                    <a16:creationId xmlns:a16="http://schemas.microsoft.com/office/drawing/2014/main" id="{F64096CB-BDCA-1FDE-42F1-87DB820A817F}"/>
                  </a:ext>
                </a:extLst>
              </p:cNvPr>
              <p:cNvSpPr txBox="1"/>
              <p:nvPr/>
            </p:nvSpPr>
            <p:spPr>
              <a:xfrm>
                <a:off x="8451195" y="4883058"/>
                <a:ext cx="1722379" cy="830997"/>
              </a:xfrm>
              <a:prstGeom prst="rect">
                <a:avLst/>
              </a:prstGeom>
              <a:noFill/>
            </p:spPr>
            <p:txBody>
              <a:bodyPr wrap="square" rtlCol="0">
                <a:spAutoFit/>
              </a:bodyPr>
              <a:lstStyle/>
              <a:p>
                <a:r>
                  <a:rPr lang="en-US" sz="2400" dirty="0"/>
                  <a:t>Backscatter Circuit</a:t>
                </a:r>
              </a:p>
            </p:txBody>
          </p:sp>
        </p:grpSp>
        <p:cxnSp>
          <p:nvCxnSpPr>
            <p:cNvPr id="20" name="Connector: Elbow 19">
              <a:extLst>
                <a:ext uri="{FF2B5EF4-FFF2-40B4-BE49-F238E27FC236}">
                  <a16:creationId xmlns:a16="http://schemas.microsoft.com/office/drawing/2014/main" id="{BB4EC748-1FD1-6C47-2C3C-46C34440C358}"/>
                </a:ext>
              </a:extLst>
            </p:cNvPr>
            <p:cNvCxnSpPr>
              <a:cxnSpLocks/>
              <a:stCxn id="23" idx="6"/>
              <a:endCxn id="875" idx="2"/>
            </p:cNvCxnSpPr>
            <p:nvPr/>
          </p:nvCxnSpPr>
          <p:spPr>
            <a:xfrm flipV="1">
              <a:off x="10056527" y="3208339"/>
              <a:ext cx="862028" cy="286418"/>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Google Shape;888;p86">
              <a:extLst>
                <a:ext uri="{FF2B5EF4-FFF2-40B4-BE49-F238E27FC236}">
                  <a16:creationId xmlns:a16="http://schemas.microsoft.com/office/drawing/2014/main" id="{F273AB2D-556B-962A-C044-B6DF537AFEAD}"/>
                </a:ext>
              </a:extLst>
            </p:cNvPr>
            <p:cNvSpPr/>
            <p:nvPr/>
          </p:nvSpPr>
          <p:spPr>
            <a:xfrm>
              <a:off x="9902127" y="3417557"/>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 name="Google Shape;894;p86">
              <a:extLst>
                <a:ext uri="{FF2B5EF4-FFF2-40B4-BE49-F238E27FC236}">
                  <a16:creationId xmlns:a16="http://schemas.microsoft.com/office/drawing/2014/main" id="{B67AE334-7766-7840-6DDF-1A740E37CFFA}"/>
                </a:ext>
              </a:extLst>
            </p:cNvPr>
            <p:cNvSpPr/>
            <p:nvPr/>
          </p:nvSpPr>
          <p:spPr>
            <a:xfrm rot="6363970">
              <a:off x="9404528" y="3265181"/>
              <a:ext cx="506170" cy="492450"/>
            </a:xfrm>
            <a:prstGeom prst="arc">
              <a:avLst>
                <a:gd name="adj1" fmla="val 16468312"/>
                <a:gd name="adj2" fmla="val 21298246"/>
              </a:avLst>
            </a:prstGeom>
            <a:noFill/>
            <a:ln w="28575" cap="flat" cmpd="sng">
              <a:solidFill>
                <a:srgbClr val="000000"/>
              </a:solidFill>
              <a:prstDash val="dash"/>
              <a:round/>
              <a:headEnd type="none" w="med" len="med"/>
              <a:tailEnd type="triangle" w="med" len="med"/>
            </a:ln>
          </p:spPr>
          <p:txBody>
            <a:bodyPr spcFirstLastPara="1" wrap="square" lIns="121900" tIns="121900" rIns="121900" bIns="121900" anchor="ctr" anchorCtr="0">
              <a:noAutofit/>
            </a:bodyPr>
            <a:lstStyle/>
            <a:p>
              <a:endParaRPr sz="2400"/>
            </a:p>
          </p:txBody>
        </p:sp>
      </p:grpSp>
      <p:grpSp>
        <p:nvGrpSpPr>
          <p:cNvPr id="869" name="Group 868">
            <a:extLst>
              <a:ext uri="{FF2B5EF4-FFF2-40B4-BE49-F238E27FC236}">
                <a16:creationId xmlns:a16="http://schemas.microsoft.com/office/drawing/2014/main" id="{1C68D59F-D447-C212-D17A-3A255CADE95C}"/>
              </a:ext>
            </a:extLst>
          </p:cNvPr>
          <p:cNvGrpSpPr/>
          <p:nvPr/>
        </p:nvGrpSpPr>
        <p:grpSpPr>
          <a:xfrm>
            <a:off x="981970" y="2578716"/>
            <a:ext cx="846985" cy="1154542"/>
            <a:chOff x="981970" y="2578716"/>
            <a:chExt cx="846985" cy="1154542"/>
          </a:xfrm>
        </p:grpSpPr>
        <p:sp>
          <p:nvSpPr>
            <p:cNvPr id="4" name="TextBox 3">
              <a:extLst>
                <a:ext uri="{FF2B5EF4-FFF2-40B4-BE49-F238E27FC236}">
                  <a16:creationId xmlns:a16="http://schemas.microsoft.com/office/drawing/2014/main" id="{D211746A-E05A-CD72-95A7-531491EE7EFD}"/>
                </a:ext>
              </a:extLst>
            </p:cNvPr>
            <p:cNvSpPr txBox="1"/>
            <p:nvPr/>
          </p:nvSpPr>
          <p:spPr>
            <a:xfrm>
              <a:off x="1123248" y="3406548"/>
              <a:ext cx="579005" cy="326710"/>
            </a:xfrm>
            <a:prstGeom prst="rect">
              <a:avLst/>
            </a:prstGeom>
            <a:noFill/>
          </p:spPr>
          <p:txBody>
            <a:bodyPr wrap="none" rtlCol="0">
              <a:spAutoFit/>
            </a:bodyPr>
            <a:lstStyle/>
            <a:p>
              <a:r>
                <a:rPr lang="en-US" sz="2800" dirty="0"/>
                <a:t>AP</a:t>
              </a:r>
            </a:p>
          </p:txBody>
        </p:sp>
        <p:pic>
          <p:nvPicPr>
            <p:cNvPr id="39" name="Picture 2" descr="WiFi signal - Free technology icons">
              <a:extLst>
                <a:ext uri="{FF2B5EF4-FFF2-40B4-BE49-F238E27FC236}">
                  <a16:creationId xmlns:a16="http://schemas.microsoft.com/office/drawing/2014/main" id="{44A887F3-A1C0-6570-E3C8-84948D26A9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970" y="2578716"/>
              <a:ext cx="846985" cy="8469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70" name="Group 869">
            <a:extLst>
              <a:ext uri="{FF2B5EF4-FFF2-40B4-BE49-F238E27FC236}">
                <a16:creationId xmlns:a16="http://schemas.microsoft.com/office/drawing/2014/main" id="{90265668-723B-23C9-CF34-3D020FDF5666}"/>
              </a:ext>
            </a:extLst>
          </p:cNvPr>
          <p:cNvGrpSpPr/>
          <p:nvPr/>
        </p:nvGrpSpPr>
        <p:grpSpPr>
          <a:xfrm>
            <a:off x="2016382" y="2201786"/>
            <a:ext cx="4425626" cy="677068"/>
            <a:chOff x="2016382" y="2201786"/>
            <a:chExt cx="4425626" cy="677068"/>
          </a:xfrm>
        </p:grpSpPr>
        <mc:AlternateContent xmlns:mc="http://schemas.openxmlformats.org/markup-compatibility/2006" xmlns:a14="http://schemas.microsoft.com/office/drawing/2010/main">
          <mc:Choice Requires="a14">
            <p:sp>
              <p:nvSpPr>
                <p:cNvPr id="917" name="Google Shape;1148;p97">
                  <a:extLst>
                    <a:ext uri="{FF2B5EF4-FFF2-40B4-BE49-F238E27FC236}">
                      <a16:creationId xmlns:a16="http://schemas.microsoft.com/office/drawing/2014/main" id="{D9EA0F5C-C0BE-25DD-8727-F3E4C80018B5}"/>
                    </a:ext>
                  </a:extLst>
                </p:cNvPr>
                <p:cNvSpPr txBox="1"/>
                <p:nvPr/>
              </p:nvSpPr>
              <p:spPr>
                <a:xfrm>
                  <a:off x="3324813" y="2201786"/>
                  <a:ext cx="1684744" cy="677068"/>
                </a:xfrm>
                <a:prstGeom prst="rect">
                  <a:avLst/>
                </a:prstGeom>
                <a:noFill/>
                <a:ln>
                  <a:noFill/>
                </a:ln>
              </p:spPr>
              <p:txBody>
                <a:bodyPr spcFirstLastPara="1" wrap="square" lIns="121900" tIns="121900" rIns="121900" bIns="121900" anchor="t" anchorCtr="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sin</m:t>
                        </m:r>
                        <m:r>
                          <a:rPr lang="en-US" sz="2800" b="0" i="1" smtClean="0">
                            <a:latin typeface="Cambria Math" panose="02040503050406030204" pitchFamily="18" charset="0"/>
                          </a:rPr>
                          <m:t>⁡(2</m:t>
                        </m:r>
                        <m:r>
                          <a:rPr lang="en-US" sz="2800" b="0" i="1" smtClean="0">
                            <a:latin typeface="Cambria Math" panose="02040503050406030204" pitchFamily="18" charset="0"/>
                          </a:rPr>
                          <m:t>𝜋</m:t>
                        </m:r>
                        <m:r>
                          <a:rPr lang="en-US" sz="2800" b="0" i="1" smtClean="0">
                            <a:latin typeface="Cambria Math" panose="02040503050406030204" pitchFamily="18" charset="0"/>
                          </a:rPr>
                          <m:t>𝑓𝑡</m:t>
                        </m:r>
                        <m:r>
                          <a:rPr lang="en-US" sz="2800" b="0" i="1" smtClean="0">
                            <a:latin typeface="Cambria Math" panose="02040503050406030204" pitchFamily="18" charset="0"/>
                          </a:rPr>
                          <m:t>)</m:t>
                        </m:r>
                      </m:oMath>
                    </m:oMathPara>
                  </a14:m>
                  <a:endParaRPr lang="en-US" sz="2800" dirty="0"/>
                </a:p>
              </p:txBody>
            </p:sp>
          </mc:Choice>
          <mc:Fallback xmlns="">
            <p:sp>
              <p:nvSpPr>
                <p:cNvPr id="917" name="Google Shape;1148;p97">
                  <a:extLst>
                    <a:ext uri="{FF2B5EF4-FFF2-40B4-BE49-F238E27FC236}">
                      <a16:creationId xmlns:a16="http://schemas.microsoft.com/office/drawing/2014/main" id="{D9EA0F5C-C0BE-25DD-8727-F3E4C80018B5}"/>
                    </a:ext>
                  </a:extLst>
                </p:cNvPr>
                <p:cNvSpPr txBox="1">
                  <a:spLocks noRot="1" noChangeAspect="1" noMove="1" noResize="1" noEditPoints="1" noAdjustHandles="1" noChangeArrowheads="1" noChangeShapeType="1" noTextEdit="1"/>
                </p:cNvSpPr>
                <p:nvPr/>
              </p:nvSpPr>
              <p:spPr>
                <a:xfrm>
                  <a:off x="3324813" y="2201786"/>
                  <a:ext cx="1684744" cy="677068"/>
                </a:xfrm>
                <a:prstGeom prst="rect">
                  <a:avLst/>
                </a:prstGeom>
                <a:blipFill>
                  <a:blip r:embed="rId5"/>
                  <a:stretch>
                    <a:fillRect/>
                  </a:stretch>
                </a:blipFill>
                <a:ln>
                  <a:noFill/>
                </a:ln>
              </p:spPr>
              <p:txBody>
                <a:bodyPr/>
                <a:lstStyle/>
                <a:p>
                  <a:r>
                    <a:rPr lang="en-US">
                      <a:noFill/>
                    </a:rPr>
                    <a:t> </a:t>
                  </a:r>
                </a:p>
              </p:txBody>
            </p:sp>
          </mc:Fallback>
        </mc:AlternateContent>
        <p:cxnSp>
          <p:nvCxnSpPr>
            <p:cNvPr id="919" name="Straight Arrow Connector 918">
              <a:extLst>
                <a:ext uri="{FF2B5EF4-FFF2-40B4-BE49-F238E27FC236}">
                  <a16:creationId xmlns:a16="http://schemas.microsoft.com/office/drawing/2014/main" id="{9E9DB1A6-C642-6636-074A-C8EA10A3A4BC}"/>
                </a:ext>
              </a:extLst>
            </p:cNvPr>
            <p:cNvCxnSpPr/>
            <p:nvPr/>
          </p:nvCxnSpPr>
          <p:spPr>
            <a:xfrm>
              <a:off x="2016382" y="2810684"/>
              <a:ext cx="4425626"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71" name="Group 870">
            <a:extLst>
              <a:ext uri="{FF2B5EF4-FFF2-40B4-BE49-F238E27FC236}">
                <a16:creationId xmlns:a16="http://schemas.microsoft.com/office/drawing/2014/main" id="{5CCD8B03-4ADE-9235-9699-8E7598FD7AA2}"/>
              </a:ext>
            </a:extLst>
          </p:cNvPr>
          <p:cNvGrpSpPr/>
          <p:nvPr/>
        </p:nvGrpSpPr>
        <p:grpSpPr>
          <a:xfrm>
            <a:off x="2005840" y="2987667"/>
            <a:ext cx="4882186" cy="677068"/>
            <a:chOff x="2005840" y="2987667"/>
            <a:chExt cx="4882186" cy="677068"/>
          </a:xfrm>
        </p:grpSpPr>
        <p:cxnSp>
          <p:nvCxnSpPr>
            <p:cNvPr id="923" name="Straight Arrow Connector 922">
              <a:extLst>
                <a:ext uri="{FF2B5EF4-FFF2-40B4-BE49-F238E27FC236}">
                  <a16:creationId xmlns:a16="http://schemas.microsoft.com/office/drawing/2014/main" id="{422E98F9-39B8-CFDE-1872-A2BB6B577DC0}"/>
                </a:ext>
              </a:extLst>
            </p:cNvPr>
            <p:cNvCxnSpPr>
              <a:cxnSpLocks/>
            </p:cNvCxnSpPr>
            <p:nvPr/>
          </p:nvCxnSpPr>
          <p:spPr>
            <a:xfrm flipH="1">
              <a:off x="2016382" y="3094860"/>
              <a:ext cx="4425626"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4" name="Google Shape;1148;p97">
                  <a:extLst>
                    <a:ext uri="{FF2B5EF4-FFF2-40B4-BE49-F238E27FC236}">
                      <a16:creationId xmlns:a16="http://schemas.microsoft.com/office/drawing/2014/main" id="{B51007A1-3814-B4D5-8C60-50C7A69E5D30}"/>
                    </a:ext>
                  </a:extLst>
                </p:cNvPr>
                <p:cNvSpPr txBox="1"/>
                <p:nvPr/>
              </p:nvSpPr>
              <p:spPr>
                <a:xfrm>
                  <a:off x="2005840" y="2987667"/>
                  <a:ext cx="4882186" cy="677068"/>
                </a:xfrm>
                <a:prstGeom prst="rect">
                  <a:avLst/>
                </a:prstGeom>
                <a:noFill/>
                <a:ln>
                  <a:noFill/>
                </a:ln>
              </p:spPr>
              <p:txBody>
                <a:bodyPr spcFirstLastPara="1" wrap="square" lIns="121900" tIns="121900" rIns="121900" bIns="121900" anchor="t" anchorCtr="0">
                  <a:spAutoFit/>
                </a:bodyPr>
                <a:lstStyle/>
                <a:p>
                  <a14:m>
                    <m:oMath xmlns:m="http://schemas.openxmlformats.org/officeDocument/2006/math">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sin</m:t>
                          </m:r>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2</m:t>
                              </m:r>
                              <m:r>
                                <a:rPr lang="en-US" sz="2800" b="0" i="1" smtClean="0">
                                  <a:latin typeface="Cambria Math" panose="02040503050406030204" pitchFamily="18" charset="0"/>
                                </a:rPr>
                                <m:t>𝜋</m:t>
                              </m:r>
                              <m:r>
                                <a:rPr lang="en-US" sz="2800" b="0" i="1" smtClean="0">
                                  <a:latin typeface="Cambria Math" panose="02040503050406030204" pitchFamily="18" charset="0"/>
                                </a:rPr>
                                <m:t>𝑓𝑡</m:t>
                              </m:r>
                            </m:e>
                          </m:d>
                        </m:e>
                      </m:func>
                      <m:r>
                        <a:rPr lang="en-US" sz="2800" b="0" i="1" smtClean="0">
                          <a:latin typeface="Cambria Math" panose="02040503050406030204" pitchFamily="18" charset="0"/>
                        </a:rPr>
                        <m:t>×</m:t>
                      </m:r>
                      <m:r>
                        <m:rPr>
                          <m:sty m:val="p"/>
                        </m:rPr>
                        <a:rPr lang="en-US" sz="2800" b="0" i="0" smtClean="0">
                          <a:latin typeface="Cambria Math" panose="02040503050406030204" pitchFamily="18" charset="0"/>
                        </a:rPr>
                        <m:t>s</m:t>
                      </m:r>
                      <m:r>
                        <a:rPr lang="en-US" sz="2800" b="0" i="1" smtClean="0">
                          <a:latin typeface="Cambria Math" panose="02040503050406030204" pitchFamily="18" charset="0"/>
                        </a:rPr>
                        <m:t>𝑔𝑛</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sin</m:t>
                      </m:r>
                      <m:r>
                        <a:rPr lang="en-US" sz="2800" b="0" i="1" smtClean="0">
                          <a:latin typeface="Cambria Math" panose="02040503050406030204" pitchFamily="18" charset="0"/>
                        </a:rPr>
                        <m:t>⁡(2</m:t>
                      </m:r>
                      <m:r>
                        <a:rPr lang="en-US" sz="2800" b="0" i="1" smtClean="0">
                          <a:latin typeface="Cambria Math" panose="02040503050406030204" pitchFamily="18" charset="0"/>
                        </a:rPr>
                        <m:t>𝜋</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𝑠</m:t>
                          </m:r>
                        </m:sub>
                      </m:sSub>
                      <m:r>
                        <a:rPr lang="en-US" sz="2800" b="0" i="1" smtClean="0">
                          <a:latin typeface="Cambria Math" panose="02040503050406030204" pitchFamily="18" charset="0"/>
                        </a:rPr>
                        <m:t>𝑡</m:t>
                      </m:r>
                      <m:r>
                        <a:rPr lang="en-US" sz="2800" b="0" i="1" smtClean="0">
                          <a:latin typeface="Cambria Math" panose="02040503050406030204" pitchFamily="18" charset="0"/>
                        </a:rPr>
                        <m:t>)</m:t>
                      </m:r>
                    </m:oMath>
                  </a14:m>
                  <a:r>
                    <a:rPr lang="en-US" sz="2800" dirty="0"/>
                    <a:t>)</a:t>
                  </a:r>
                </a:p>
              </p:txBody>
            </p:sp>
          </mc:Choice>
          <mc:Fallback xmlns="">
            <p:sp>
              <p:nvSpPr>
                <p:cNvPr id="924" name="Google Shape;1148;p97">
                  <a:extLst>
                    <a:ext uri="{FF2B5EF4-FFF2-40B4-BE49-F238E27FC236}">
                      <a16:creationId xmlns:a16="http://schemas.microsoft.com/office/drawing/2014/main" id="{B51007A1-3814-B4D5-8C60-50C7A69E5D30}"/>
                    </a:ext>
                  </a:extLst>
                </p:cNvPr>
                <p:cNvSpPr txBox="1">
                  <a:spLocks noRot="1" noChangeAspect="1" noMove="1" noResize="1" noEditPoints="1" noAdjustHandles="1" noChangeArrowheads="1" noChangeShapeType="1" noTextEdit="1"/>
                </p:cNvSpPr>
                <p:nvPr/>
              </p:nvSpPr>
              <p:spPr>
                <a:xfrm>
                  <a:off x="2005840" y="2987667"/>
                  <a:ext cx="4882186" cy="677068"/>
                </a:xfrm>
                <a:prstGeom prst="rect">
                  <a:avLst/>
                </a:prstGeom>
                <a:blipFill>
                  <a:blip r:embed="rId6"/>
                  <a:stretch>
                    <a:fillRect b="-14414"/>
                  </a:stretch>
                </a:blipFill>
                <a:ln>
                  <a:noFill/>
                </a:ln>
              </p:spPr>
              <p:txBody>
                <a:bodyPr/>
                <a:lstStyle/>
                <a:p>
                  <a:r>
                    <a:rPr lang="en-US">
                      <a:noFill/>
                    </a:rPr>
                    <a:t> </a:t>
                  </a:r>
                </a:p>
              </p:txBody>
            </p:sp>
          </mc:Fallback>
        </mc:AlternateContent>
      </p:grpSp>
      <p:grpSp>
        <p:nvGrpSpPr>
          <p:cNvPr id="874" name="Group 873">
            <a:extLst>
              <a:ext uri="{FF2B5EF4-FFF2-40B4-BE49-F238E27FC236}">
                <a16:creationId xmlns:a16="http://schemas.microsoft.com/office/drawing/2014/main" id="{9D670EF1-BE1C-BF80-A2F3-92AD92845A1A}"/>
              </a:ext>
            </a:extLst>
          </p:cNvPr>
          <p:cNvGrpSpPr/>
          <p:nvPr/>
        </p:nvGrpSpPr>
        <p:grpSpPr>
          <a:xfrm>
            <a:off x="3720430" y="3596278"/>
            <a:ext cx="3063039" cy="863369"/>
            <a:chOff x="3720430" y="3596278"/>
            <a:chExt cx="3063039" cy="863369"/>
          </a:xfrm>
        </p:grpSpPr>
        <p:sp>
          <p:nvSpPr>
            <p:cNvPr id="925" name="Left Brace 924">
              <a:extLst>
                <a:ext uri="{FF2B5EF4-FFF2-40B4-BE49-F238E27FC236}">
                  <a16:creationId xmlns:a16="http://schemas.microsoft.com/office/drawing/2014/main" id="{1F7408DE-1B59-F5ED-9D71-5F92B24753EC}"/>
                </a:ext>
              </a:extLst>
            </p:cNvPr>
            <p:cNvSpPr/>
            <p:nvPr/>
          </p:nvSpPr>
          <p:spPr>
            <a:xfrm rot="16200000">
              <a:off x="5041818" y="2547385"/>
              <a:ext cx="351300" cy="2449085"/>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6" name="TextBox 925">
                  <a:extLst>
                    <a:ext uri="{FF2B5EF4-FFF2-40B4-BE49-F238E27FC236}">
                      <a16:creationId xmlns:a16="http://schemas.microsoft.com/office/drawing/2014/main" id="{CA98B739-0064-A5EF-CAD2-D29EFDC240EB}"/>
                    </a:ext>
                  </a:extLst>
                </p:cNvPr>
                <p:cNvSpPr txBox="1"/>
                <p:nvPr/>
              </p:nvSpPr>
              <p:spPr>
                <a:xfrm>
                  <a:off x="3720430" y="3813316"/>
                  <a:ext cx="3063039" cy="646331"/>
                </a:xfrm>
                <a:prstGeom prst="rect">
                  <a:avLst/>
                </a:prstGeom>
                <a:noFill/>
              </p:spPr>
              <p:txBody>
                <a:bodyPr wrap="square" rtlCol="0">
                  <a:spAutoFit/>
                </a:bodyPr>
                <a:lstStyle/>
                <a:p>
                  <a:pPr algn="ctr"/>
                  <a:r>
                    <a:rPr lang="en-US" dirty="0"/>
                    <a:t>Square wave of </a:t>
                  </a:r>
                </a:p>
                <a:p>
                  <a:pPr algn="ctr"/>
                  <a:r>
                    <a:rPr lang="en-US" dirty="0"/>
                    <a:t>frequency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𝑠</m:t>
                          </m:r>
                        </m:sub>
                      </m:sSub>
                    </m:oMath>
                  </a14:m>
                  <a:endParaRPr lang="en-US" dirty="0"/>
                </a:p>
              </p:txBody>
            </p:sp>
          </mc:Choice>
          <mc:Fallback xmlns="">
            <p:sp>
              <p:nvSpPr>
                <p:cNvPr id="926" name="TextBox 925">
                  <a:extLst>
                    <a:ext uri="{FF2B5EF4-FFF2-40B4-BE49-F238E27FC236}">
                      <a16:creationId xmlns:a16="http://schemas.microsoft.com/office/drawing/2014/main" id="{CA98B739-0064-A5EF-CAD2-D29EFDC240EB}"/>
                    </a:ext>
                  </a:extLst>
                </p:cNvPr>
                <p:cNvSpPr txBox="1">
                  <a:spLocks noRot="1" noChangeAspect="1" noMove="1" noResize="1" noEditPoints="1" noAdjustHandles="1" noChangeArrowheads="1" noChangeShapeType="1" noTextEdit="1"/>
                </p:cNvSpPr>
                <p:nvPr/>
              </p:nvSpPr>
              <p:spPr>
                <a:xfrm>
                  <a:off x="3720430" y="3813316"/>
                  <a:ext cx="3063039" cy="646331"/>
                </a:xfrm>
                <a:prstGeom prst="rect">
                  <a:avLst/>
                </a:prstGeom>
                <a:blipFill>
                  <a:blip r:embed="rId7"/>
                  <a:stretch>
                    <a:fillRect t="-5660" b="-14151"/>
                  </a:stretch>
                </a:blipFill>
              </p:spPr>
              <p:txBody>
                <a:bodyPr/>
                <a:lstStyle/>
                <a:p>
                  <a:r>
                    <a:rPr lang="en-US">
                      <a:noFill/>
                    </a:rPr>
                    <a:t> </a:t>
                  </a:r>
                </a:p>
              </p:txBody>
            </p:sp>
          </mc:Fallback>
        </mc:AlternateContent>
      </p:grpSp>
      <p:grpSp>
        <p:nvGrpSpPr>
          <p:cNvPr id="876" name="Group 875">
            <a:extLst>
              <a:ext uri="{FF2B5EF4-FFF2-40B4-BE49-F238E27FC236}">
                <a16:creationId xmlns:a16="http://schemas.microsoft.com/office/drawing/2014/main" id="{EDED1D6F-BC57-85FE-B238-E34098675672}"/>
              </a:ext>
            </a:extLst>
          </p:cNvPr>
          <p:cNvGrpSpPr/>
          <p:nvPr/>
        </p:nvGrpSpPr>
        <p:grpSpPr>
          <a:xfrm>
            <a:off x="478412" y="4253533"/>
            <a:ext cx="4657779" cy="2318808"/>
            <a:chOff x="478412" y="4253533"/>
            <a:chExt cx="4657779" cy="2318808"/>
          </a:xfrm>
        </p:grpSpPr>
        <p:cxnSp>
          <p:nvCxnSpPr>
            <p:cNvPr id="927" name="Google Shape;898;p86">
              <a:extLst>
                <a:ext uri="{FF2B5EF4-FFF2-40B4-BE49-F238E27FC236}">
                  <a16:creationId xmlns:a16="http://schemas.microsoft.com/office/drawing/2014/main" id="{88D25E2D-FEFF-A2E4-FC07-02AA47EF65A0}"/>
                </a:ext>
              </a:extLst>
            </p:cNvPr>
            <p:cNvCxnSpPr>
              <a:cxnSpLocks/>
            </p:cNvCxnSpPr>
            <p:nvPr/>
          </p:nvCxnSpPr>
          <p:spPr>
            <a:xfrm>
              <a:off x="957957" y="6396547"/>
              <a:ext cx="3010614" cy="0"/>
            </a:xfrm>
            <a:prstGeom prst="straightConnector1">
              <a:avLst/>
            </a:prstGeom>
            <a:noFill/>
            <a:ln w="28575" cap="flat" cmpd="sng">
              <a:solidFill>
                <a:schemeClr val="dk2"/>
              </a:solidFill>
              <a:prstDash val="solid"/>
              <a:round/>
              <a:headEnd type="none" w="med" len="med"/>
              <a:tailEnd type="triangle" w="med" len="med"/>
            </a:ln>
          </p:spPr>
        </p:cxnSp>
        <p:cxnSp>
          <p:nvCxnSpPr>
            <p:cNvPr id="929" name="Google Shape;899;p86">
              <a:extLst>
                <a:ext uri="{FF2B5EF4-FFF2-40B4-BE49-F238E27FC236}">
                  <a16:creationId xmlns:a16="http://schemas.microsoft.com/office/drawing/2014/main" id="{6DCC33CA-1D94-D558-C86C-069C76082C63}"/>
                </a:ext>
              </a:extLst>
            </p:cNvPr>
            <p:cNvCxnSpPr>
              <a:cxnSpLocks/>
            </p:cNvCxnSpPr>
            <p:nvPr/>
          </p:nvCxnSpPr>
          <p:spPr>
            <a:xfrm flipV="1">
              <a:off x="967215" y="4262814"/>
              <a:ext cx="0" cy="2133733"/>
            </a:xfrm>
            <a:prstGeom prst="straightConnector1">
              <a:avLst/>
            </a:prstGeom>
            <a:noFill/>
            <a:ln w="28575" cap="flat" cmpd="sng">
              <a:solidFill>
                <a:schemeClr val="dk2"/>
              </a:solidFill>
              <a:prstDash val="solid"/>
              <a:round/>
              <a:headEnd type="none" w="med" len="med"/>
              <a:tailEnd type="triangle" w="med" len="med"/>
            </a:ln>
          </p:spPr>
        </p:cxnSp>
        <p:sp>
          <p:nvSpPr>
            <p:cNvPr id="937" name="TextBox 936">
              <a:extLst>
                <a:ext uri="{FF2B5EF4-FFF2-40B4-BE49-F238E27FC236}">
                  <a16:creationId xmlns:a16="http://schemas.microsoft.com/office/drawing/2014/main" id="{C282E90D-5F91-6B1F-4EB4-18BD8FD5389B}"/>
                </a:ext>
              </a:extLst>
            </p:cNvPr>
            <p:cNvSpPr txBox="1"/>
            <p:nvPr/>
          </p:nvSpPr>
          <p:spPr>
            <a:xfrm>
              <a:off x="478412" y="4253533"/>
              <a:ext cx="644836" cy="369332"/>
            </a:xfrm>
            <a:prstGeom prst="rect">
              <a:avLst/>
            </a:prstGeom>
            <a:noFill/>
          </p:spPr>
          <p:txBody>
            <a:bodyPr wrap="square" rtlCol="0">
              <a:spAutoFit/>
            </a:bodyPr>
            <a:lstStyle/>
            <a:p>
              <a:r>
                <a:rPr lang="en-US" dirty="0"/>
                <a:t>FFT</a:t>
              </a:r>
            </a:p>
          </p:txBody>
        </p:sp>
        <p:sp>
          <p:nvSpPr>
            <p:cNvPr id="938" name="TextBox 937">
              <a:extLst>
                <a:ext uri="{FF2B5EF4-FFF2-40B4-BE49-F238E27FC236}">
                  <a16:creationId xmlns:a16="http://schemas.microsoft.com/office/drawing/2014/main" id="{BE92A7D7-78A4-D8CA-3D5B-9CAB2C4AB2CE}"/>
                </a:ext>
              </a:extLst>
            </p:cNvPr>
            <p:cNvSpPr txBox="1"/>
            <p:nvPr/>
          </p:nvSpPr>
          <p:spPr>
            <a:xfrm>
              <a:off x="3946284" y="6203009"/>
              <a:ext cx="1189907" cy="369332"/>
            </a:xfrm>
            <a:prstGeom prst="rect">
              <a:avLst/>
            </a:prstGeom>
            <a:noFill/>
          </p:spPr>
          <p:txBody>
            <a:bodyPr wrap="square" rtlCol="0">
              <a:spAutoFit/>
            </a:bodyPr>
            <a:lstStyle/>
            <a:p>
              <a:r>
                <a:rPr lang="en-US" dirty="0"/>
                <a:t>Frequency</a:t>
              </a:r>
            </a:p>
          </p:txBody>
        </p:sp>
      </p:grpSp>
      <p:grpSp>
        <p:nvGrpSpPr>
          <p:cNvPr id="867" name="Group 866">
            <a:extLst>
              <a:ext uri="{FF2B5EF4-FFF2-40B4-BE49-F238E27FC236}">
                <a16:creationId xmlns:a16="http://schemas.microsoft.com/office/drawing/2014/main" id="{A998E5E8-1DED-C6A6-969C-4742F71D7FAD}"/>
              </a:ext>
            </a:extLst>
          </p:cNvPr>
          <p:cNvGrpSpPr/>
          <p:nvPr/>
        </p:nvGrpSpPr>
        <p:grpSpPr>
          <a:xfrm>
            <a:off x="1425091" y="4789477"/>
            <a:ext cx="2076346" cy="1937401"/>
            <a:chOff x="1715015" y="4775931"/>
            <a:chExt cx="1484579" cy="1937401"/>
          </a:xfrm>
        </p:grpSpPr>
        <p:cxnSp>
          <p:nvCxnSpPr>
            <p:cNvPr id="940" name="Straight Arrow Connector 939">
              <a:extLst>
                <a:ext uri="{FF2B5EF4-FFF2-40B4-BE49-F238E27FC236}">
                  <a16:creationId xmlns:a16="http://schemas.microsoft.com/office/drawing/2014/main" id="{8C22F0A9-A36E-9BE5-92F8-A1AF2483006C}"/>
                </a:ext>
              </a:extLst>
            </p:cNvPr>
            <p:cNvCxnSpPr/>
            <p:nvPr/>
          </p:nvCxnSpPr>
          <p:spPr>
            <a:xfrm flipV="1">
              <a:off x="2065623" y="4775931"/>
              <a:ext cx="0" cy="16163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41" name="Straight Arrow Connector 940">
              <a:extLst>
                <a:ext uri="{FF2B5EF4-FFF2-40B4-BE49-F238E27FC236}">
                  <a16:creationId xmlns:a16="http://schemas.microsoft.com/office/drawing/2014/main" id="{2FAC5829-967A-5BF0-2A03-18297476CCF4}"/>
                </a:ext>
              </a:extLst>
            </p:cNvPr>
            <p:cNvCxnSpPr/>
            <p:nvPr/>
          </p:nvCxnSpPr>
          <p:spPr>
            <a:xfrm flipV="1">
              <a:off x="2823238" y="4784768"/>
              <a:ext cx="0" cy="16163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6" name="TextBox 955">
                  <a:extLst>
                    <a:ext uri="{FF2B5EF4-FFF2-40B4-BE49-F238E27FC236}">
                      <a16:creationId xmlns:a16="http://schemas.microsoft.com/office/drawing/2014/main" id="{86F48E2C-3BCA-9B5F-98F9-0464B36ED710}"/>
                    </a:ext>
                  </a:extLst>
                </p:cNvPr>
                <p:cNvSpPr txBox="1"/>
                <p:nvPr/>
              </p:nvSpPr>
              <p:spPr>
                <a:xfrm>
                  <a:off x="2561278" y="6436332"/>
                  <a:ext cx="6383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𝑠</m:t>
                            </m:r>
                          </m:sub>
                        </m:sSub>
                      </m:oMath>
                    </m:oMathPara>
                  </a14:m>
                  <a:endParaRPr lang="en-US" dirty="0"/>
                </a:p>
              </p:txBody>
            </p:sp>
          </mc:Choice>
          <mc:Fallback xmlns="">
            <p:sp>
              <p:nvSpPr>
                <p:cNvPr id="956" name="TextBox 955">
                  <a:extLst>
                    <a:ext uri="{FF2B5EF4-FFF2-40B4-BE49-F238E27FC236}">
                      <a16:creationId xmlns:a16="http://schemas.microsoft.com/office/drawing/2014/main" id="{86F48E2C-3BCA-9B5F-98F9-0464B36ED710}"/>
                    </a:ext>
                  </a:extLst>
                </p:cNvPr>
                <p:cNvSpPr txBox="1">
                  <a:spLocks noRot="1" noChangeAspect="1" noMove="1" noResize="1" noEditPoints="1" noAdjustHandles="1" noChangeArrowheads="1" noChangeShapeType="1" noTextEdit="1"/>
                </p:cNvSpPr>
                <p:nvPr/>
              </p:nvSpPr>
              <p:spPr>
                <a:xfrm>
                  <a:off x="2561278" y="6436332"/>
                  <a:ext cx="638316" cy="276999"/>
                </a:xfrm>
                <a:prstGeom prst="rect">
                  <a:avLst/>
                </a:prstGeom>
                <a:blipFill>
                  <a:blip r:embed="rId8"/>
                  <a:stretch>
                    <a:fillRect l="-12381" t="-2222" r="-4762"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7" name="TextBox 956">
                  <a:extLst>
                    <a:ext uri="{FF2B5EF4-FFF2-40B4-BE49-F238E27FC236}">
                      <a16:creationId xmlns:a16="http://schemas.microsoft.com/office/drawing/2014/main" id="{53B51A25-2CB5-58EB-E202-F3570520BF07}"/>
                    </a:ext>
                  </a:extLst>
                </p:cNvPr>
                <p:cNvSpPr txBox="1"/>
                <p:nvPr/>
              </p:nvSpPr>
              <p:spPr>
                <a:xfrm>
                  <a:off x="1715015" y="6436333"/>
                  <a:ext cx="6383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𝑠</m:t>
                            </m:r>
                          </m:sub>
                        </m:sSub>
                      </m:oMath>
                    </m:oMathPara>
                  </a14:m>
                  <a:endParaRPr lang="en-US" dirty="0"/>
                </a:p>
              </p:txBody>
            </p:sp>
          </mc:Choice>
          <mc:Fallback xmlns="">
            <p:sp>
              <p:nvSpPr>
                <p:cNvPr id="957" name="TextBox 956">
                  <a:extLst>
                    <a:ext uri="{FF2B5EF4-FFF2-40B4-BE49-F238E27FC236}">
                      <a16:creationId xmlns:a16="http://schemas.microsoft.com/office/drawing/2014/main" id="{53B51A25-2CB5-58EB-E202-F3570520BF07}"/>
                    </a:ext>
                  </a:extLst>
                </p:cNvPr>
                <p:cNvSpPr txBox="1">
                  <a:spLocks noRot="1" noChangeAspect="1" noMove="1" noResize="1" noEditPoints="1" noAdjustHandles="1" noChangeArrowheads="1" noChangeShapeType="1" noTextEdit="1"/>
                </p:cNvSpPr>
                <p:nvPr/>
              </p:nvSpPr>
              <p:spPr>
                <a:xfrm>
                  <a:off x="1715015" y="6436333"/>
                  <a:ext cx="638316" cy="276999"/>
                </a:xfrm>
                <a:prstGeom prst="rect">
                  <a:avLst/>
                </a:prstGeom>
                <a:blipFill>
                  <a:blip r:embed="rId9"/>
                  <a:stretch>
                    <a:fillRect l="-12381" t="-2222" r="-4762" b="-35556"/>
                  </a:stretch>
                </a:blipFill>
              </p:spPr>
              <p:txBody>
                <a:bodyPr/>
                <a:lstStyle/>
                <a:p>
                  <a:r>
                    <a:rPr lang="en-US">
                      <a:noFill/>
                    </a:rPr>
                    <a:t> </a:t>
                  </a:r>
                </a:p>
              </p:txBody>
            </p:sp>
          </mc:Fallback>
        </mc:AlternateContent>
      </p:grpSp>
      <p:cxnSp>
        <p:nvCxnSpPr>
          <p:cNvPr id="942" name="Straight Arrow Connector 941">
            <a:extLst>
              <a:ext uri="{FF2B5EF4-FFF2-40B4-BE49-F238E27FC236}">
                <a16:creationId xmlns:a16="http://schemas.microsoft.com/office/drawing/2014/main" id="{0286B97A-22B6-6A27-59AC-4B6EA1A871C7}"/>
              </a:ext>
            </a:extLst>
          </p:cNvPr>
          <p:cNvCxnSpPr>
            <a:cxnSpLocks/>
          </p:cNvCxnSpPr>
          <p:nvPr/>
        </p:nvCxnSpPr>
        <p:spPr>
          <a:xfrm flipV="1">
            <a:off x="2446465" y="4244696"/>
            <a:ext cx="0" cy="21475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58" name="TextBox 957">
            <a:extLst>
              <a:ext uri="{FF2B5EF4-FFF2-40B4-BE49-F238E27FC236}">
                <a16:creationId xmlns:a16="http://schemas.microsoft.com/office/drawing/2014/main" id="{06485501-BA4E-436A-753B-47BD3A065749}"/>
              </a:ext>
            </a:extLst>
          </p:cNvPr>
          <p:cNvSpPr txBox="1"/>
          <p:nvPr/>
        </p:nvSpPr>
        <p:spPr>
          <a:xfrm>
            <a:off x="1612051" y="3705682"/>
            <a:ext cx="1618288" cy="646331"/>
          </a:xfrm>
          <a:prstGeom prst="rect">
            <a:avLst/>
          </a:prstGeom>
          <a:noFill/>
        </p:spPr>
        <p:txBody>
          <a:bodyPr wrap="square" rtlCol="0">
            <a:spAutoFit/>
          </a:bodyPr>
          <a:lstStyle/>
          <a:p>
            <a:pPr algn="ctr"/>
            <a:r>
              <a:rPr lang="en-US" dirty="0"/>
              <a:t>Leakage </a:t>
            </a:r>
          </a:p>
          <a:p>
            <a:pPr algn="ctr"/>
            <a:r>
              <a:rPr lang="en-US" dirty="0"/>
              <a:t>from Tx</a:t>
            </a:r>
          </a:p>
        </p:txBody>
      </p:sp>
      <p:grpSp>
        <p:nvGrpSpPr>
          <p:cNvPr id="862" name="Group 861">
            <a:extLst>
              <a:ext uri="{FF2B5EF4-FFF2-40B4-BE49-F238E27FC236}">
                <a16:creationId xmlns:a16="http://schemas.microsoft.com/office/drawing/2014/main" id="{6FB121D8-D2E9-0871-A7CF-B61F55FB179E}"/>
              </a:ext>
            </a:extLst>
          </p:cNvPr>
          <p:cNvGrpSpPr/>
          <p:nvPr/>
        </p:nvGrpSpPr>
        <p:grpSpPr>
          <a:xfrm>
            <a:off x="1892770" y="3950179"/>
            <a:ext cx="2825583" cy="1737830"/>
            <a:chOff x="1892770" y="3950179"/>
            <a:chExt cx="2825583" cy="1737830"/>
          </a:xfrm>
        </p:grpSpPr>
        <p:sp>
          <p:nvSpPr>
            <p:cNvPr id="855" name="Arc 854">
              <a:extLst>
                <a:ext uri="{FF2B5EF4-FFF2-40B4-BE49-F238E27FC236}">
                  <a16:creationId xmlns:a16="http://schemas.microsoft.com/office/drawing/2014/main" id="{632DECFA-5E73-3B7C-7BCB-0E1E304D9779}"/>
                </a:ext>
              </a:extLst>
            </p:cNvPr>
            <p:cNvSpPr/>
            <p:nvPr/>
          </p:nvSpPr>
          <p:spPr>
            <a:xfrm rot="15984978">
              <a:off x="2343370" y="3936250"/>
              <a:ext cx="1287215" cy="2188416"/>
            </a:xfrm>
            <a:prstGeom prst="arc">
              <a:avLst>
                <a:gd name="adj1" fmla="val 17282428"/>
                <a:gd name="adj2" fmla="val 1231837"/>
              </a:avLst>
            </a:prstGeom>
            <a:ln w="28575">
              <a:solidFill>
                <a:srgbClr val="FF0000"/>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6" name="Arc 855">
              <a:extLst>
                <a:ext uri="{FF2B5EF4-FFF2-40B4-BE49-F238E27FC236}">
                  <a16:creationId xmlns:a16="http://schemas.microsoft.com/office/drawing/2014/main" id="{C25CE154-C2DF-6997-6F9C-DFDA83B6FAEE}"/>
                </a:ext>
              </a:extLst>
            </p:cNvPr>
            <p:cNvSpPr/>
            <p:nvPr/>
          </p:nvSpPr>
          <p:spPr>
            <a:xfrm rot="15820663">
              <a:off x="3001618" y="4296194"/>
              <a:ext cx="1287215" cy="1496416"/>
            </a:xfrm>
            <a:prstGeom prst="arc">
              <a:avLst>
                <a:gd name="adj1" fmla="val 17576094"/>
                <a:gd name="adj2" fmla="val 19866968"/>
              </a:avLst>
            </a:prstGeom>
            <a:ln w="28575">
              <a:solidFill>
                <a:srgbClr val="FF0000"/>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7" name="TextBox 856">
              <a:extLst>
                <a:ext uri="{FF2B5EF4-FFF2-40B4-BE49-F238E27FC236}">
                  <a16:creationId xmlns:a16="http://schemas.microsoft.com/office/drawing/2014/main" id="{4C68A812-3980-D8CE-B54F-A5017343142B}"/>
                </a:ext>
              </a:extLst>
            </p:cNvPr>
            <p:cNvSpPr txBox="1"/>
            <p:nvPr/>
          </p:nvSpPr>
          <p:spPr>
            <a:xfrm>
              <a:off x="3236887" y="3950179"/>
              <a:ext cx="1481466" cy="646331"/>
            </a:xfrm>
            <a:prstGeom prst="rect">
              <a:avLst/>
            </a:prstGeom>
            <a:noFill/>
          </p:spPr>
          <p:txBody>
            <a:bodyPr wrap="square" rtlCol="0">
              <a:spAutoFit/>
            </a:bodyPr>
            <a:lstStyle/>
            <a:p>
              <a:r>
                <a:rPr lang="en-US" dirty="0"/>
                <a:t>1</a:t>
              </a:r>
              <a:r>
                <a:rPr lang="en-US" baseline="30000" dirty="0"/>
                <a:t>st</a:t>
              </a:r>
              <a:r>
                <a:rPr lang="en-US" dirty="0"/>
                <a:t> order harmonics</a:t>
              </a:r>
            </a:p>
          </p:txBody>
        </p:sp>
      </p:grpSp>
      <p:sp>
        <p:nvSpPr>
          <p:cNvPr id="866" name="TextBox 865">
            <a:extLst>
              <a:ext uri="{FF2B5EF4-FFF2-40B4-BE49-F238E27FC236}">
                <a16:creationId xmlns:a16="http://schemas.microsoft.com/office/drawing/2014/main" id="{8F9CCEAB-F220-6F03-2E68-912F3E24E714}"/>
              </a:ext>
            </a:extLst>
          </p:cNvPr>
          <p:cNvSpPr txBox="1"/>
          <p:nvPr/>
        </p:nvSpPr>
        <p:spPr>
          <a:xfrm>
            <a:off x="5178882" y="4798314"/>
            <a:ext cx="6733707" cy="1815882"/>
          </a:xfrm>
          <a:prstGeom prst="rect">
            <a:avLst/>
          </a:prstGeom>
          <a:noFill/>
        </p:spPr>
        <p:txBody>
          <a:bodyPr wrap="square" rtlCol="0">
            <a:spAutoFit/>
          </a:bodyPr>
          <a:lstStyle/>
          <a:p>
            <a:pPr algn="ctr"/>
            <a:r>
              <a:rPr lang="en-US" sz="2800" dirty="0">
                <a:solidFill>
                  <a:srgbClr val="FF0000"/>
                </a:solidFill>
              </a:rPr>
              <a:t>Key Observation:</a:t>
            </a:r>
          </a:p>
          <a:p>
            <a:pPr algn="ctr"/>
            <a:r>
              <a:rPr lang="en-US" sz="2800" dirty="0">
                <a:solidFill>
                  <a:srgbClr val="FF0000"/>
                </a:solidFill>
              </a:rPr>
              <a:t>The strength of the 1</a:t>
            </a:r>
            <a:r>
              <a:rPr lang="en-US" sz="2800" baseline="30000" dirty="0">
                <a:solidFill>
                  <a:srgbClr val="FF0000"/>
                </a:solidFill>
              </a:rPr>
              <a:t>st</a:t>
            </a:r>
            <a:r>
              <a:rPr lang="en-US" sz="2800" dirty="0">
                <a:solidFill>
                  <a:srgbClr val="FF0000"/>
                </a:solidFill>
              </a:rPr>
              <a:t> order harmonics indicates the reflected signal strengths</a:t>
            </a:r>
          </a:p>
          <a:p>
            <a:pPr algn="ctr"/>
            <a:r>
              <a:rPr lang="en-US" sz="2800" dirty="0">
                <a:solidFill>
                  <a:srgbClr val="FF0000"/>
                </a:solidFill>
                <a:sym typeface="Wingdings" panose="05000000000000000000" pitchFamily="2" charset="2"/>
              </a:rPr>
              <a:t> Degree of alignment</a:t>
            </a:r>
            <a:endParaRPr lang="en-US" sz="2800" dirty="0">
              <a:solidFill>
                <a:srgbClr val="FF0000"/>
              </a:solidFill>
            </a:endParaRPr>
          </a:p>
        </p:txBody>
      </p:sp>
      <p:cxnSp>
        <p:nvCxnSpPr>
          <p:cNvPr id="879" name="Straight Connector 878">
            <a:extLst>
              <a:ext uri="{FF2B5EF4-FFF2-40B4-BE49-F238E27FC236}">
                <a16:creationId xmlns:a16="http://schemas.microsoft.com/office/drawing/2014/main" id="{1FE3CCB2-42C4-8F95-21BE-6F7700AD5566}"/>
              </a:ext>
            </a:extLst>
          </p:cNvPr>
          <p:cNvCxnSpPr>
            <a:cxnSpLocks/>
            <a:stCxn id="41" idx="2"/>
            <a:endCxn id="875" idx="1"/>
          </p:cNvCxnSpPr>
          <p:nvPr/>
        </p:nvCxnSpPr>
        <p:spPr>
          <a:xfrm>
            <a:off x="9066147" y="2810684"/>
            <a:ext cx="107665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010FAB0-362D-07F2-8C8E-181CA14A8D60}"/>
                  </a:ext>
                </a:extLst>
              </p:cNvPr>
              <p:cNvSpPr txBox="1"/>
              <p:nvPr/>
            </p:nvSpPr>
            <p:spPr>
              <a:xfrm>
                <a:off x="9130348" y="3391915"/>
                <a:ext cx="35567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𝑠</m:t>
                          </m:r>
                        </m:sub>
                      </m:sSub>
                    </m:oMath>
                  </m:oMathPara>
                </a14:m>
                <a:endParaRPr lang="en-US" sz="2800" dirty="0"/>
              </a:p>
            </p:txBody>
          </p:sp>
        </mc:Choice>
        <mc:Fallback xmlns="">
          <p:sp>
            <p:nvSpPr>
              <p:cNvPr id="2" name="TextBox 1">
                <a:extLst>
                  <a:ext uri="{FF2B5EF4-FFF2-40B4-BE49-F238E27FC236}">
                    <a16:creationId xmlns:a16="http://schemas.microsoft.com/office/drawing/2014/main" id="{2010FAB0-362D-07F2-8C8E-181CA14A8D60}"/>
                  </a:ext>
                </a:extLst>
              </p:cNvPr>
              <p:cNvSpPr txBox="1">
                <a:spLocks noRot="1" noChangeAspect="1" noMove="1" noResize="1" noEditPoints="1" noAdjustHandles="1" noChangeArrowheads="1" noChangeShapeType="1" noTextEdit="1"/>
              </p:cNvSpPr>
              <p:nvPr/>
            </p:nvSpPr>
            <p:spPr>
              <a:xfrm>
                <a:off x="9130348" y="3391915"/>
                <a:ext cx="355675" cy="43088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0860F32-DE54-0C13-A17C-440930DF1B06}"/>
                  </a:ext>
                </a:extLst>
              </p:cNvPr>
              <p:cNvSpPr txBox="1"/>
              <p:nvPr/>
            </p:nvSpPr>
            <p:spPr>
              <a:xfrm>
                <a:off x="2350230" y="6433841"/>
                <a:ext cx="1862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oMath>
                  </m:oMathPara>
                </a14:m>
                <a:endParaRPr lang="en-US" dirty="0"/>
              </a:p>
            </p:txBody>
          </p:sp>
        </mc:Choice>
        <mc:Fallback xmlns="">
          <p:sp>
            <p:nvSpPr>
              <p:cNvPr id="5" name="TextBox 4">
                <a:extLst>
                  <a:ext uri="{FF2B5EF4-FFF2-40B4-BE49-F238E27FC236}">
                    <a16:creationId xmlns:a16="http://schemas.microsoft.com/office/drawing/2014/main" id="{00860F32-DE54-0C13-A17C-440930DF1B06}"/>
                  </a:ext>
                </a:extLst>
              </p:cNvPr>
              <p:cNvSpPr txBox="1">
                <a:spLocks noRot="1" noChangeAspect="1" noMove="1" noResize="1" noEditPoints="1" noAdjustHandles="1" noChangeArrowheads="1" noChangeShapeType="1" noTextEdit="1"/>
              </p:cNvSpPr>
              <p:nvPr/>
            </p:nvSpPr>
            <p:spPr>
              <a:xfrm>
                <a:off x="2350230" y="6433841"/>
                <a:ext cx="186268" cy="276999"/>
              </a:xfrm>
              <a:prstGeom prst="rect">
                <a:avLst/>
              </a:prstGeom>
              <a:blipFill>
                <a:blip r:embed="rId11"/>
                <a:stretch>
                  <a:fillRect l="-46667" t="-2174" r="-43333" b="-32609"/>
                </a:stretch>
              </a:blipFill>
            </p:spPr>
            <p:txBody>
              <a:bodyPr/>
              <a:lstStyle/>
              <a:p>
                <a:r>
                  <a:rPr lang="en-US">
                    <a:noFill/>
                  </a:rPr>
                  <a:t> </a:t>
                </a:r>
              </a:p>
            </p:txBody>
          </p:sp>
        </mc:Fallback>
      </mc:AlternateContent>
    </p:spTree>
    <p:extLst>
      <p:ext uri="{BB962C8B-B14F-4D97-AF65-F5344CB8AC3E}">
        <p14:creationId xmlns:p14="http://schemas.microsoft.com/office/powerpoint/2010/main" val="22899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 presetClass="entr" presetSubtype="0" fill="hold" nodeType="withEffect">
                                  <p:stCondLst>
                                    <p:cond delay="0"/>
                                  </p:stCondLst>
                                  <p:childTnLst>
                                    <p:set>
                                      <p:cBhvr>
                                        <p:cTn id="9" dur="1" fill="hold">
                                          <p:stCondLst>
                                            <p:cond delay="0"/>
                                          </p:stCondLst>
                                        </p:cTn>
                                        <p:tgtEl>
                                          <p:spTgt spid="869"/>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889"/>
                                        </p:tgtEl>
                                        <p:attrNameLst>
                                          <p:attrName>style.visibility</p:attrName>
                                        </p:attrNameLst>
                                      </p:cBhvr>
                                      <p:to>
                                        <p:strVal val="visible"/>
                                      </p:to>
                                    </p:set>
                                    <p:animEffect transition="in" filter="fade">
                                      <p:cBhvr>
                                        <p:cTn id="12" dur="500"/>
                                        <p:tgtEl>
                                          <p:spTgt spid="889"/>
                                        </p:tgtEl>
                                      </p:cBhvr>
                                    </p:animEffect>
                                  </p:childTnLst>
                                </p:cTn>
                              </p:par>
                              <p:par>
                                <p:cTn id="13" presetID="10" presetClass="entr" presetSubtype="0" fill="hold" nodeType="withEffect">
                                  <p:stCondLst>
                                    <p:cond delay="0"/>
                                  </p:stCondLst>
                                  <p:childTnLst>
                                    <p:set>
                                      <p:cBhvr>
                                        <p:cTn id="14" dur="1" fill="hold">
                                          <p:stCondLst>
                                            <p:cond delay="0"/>
                                          </p:stCondLst>
                                        </p:cTn>
                                        <p:tgtEl>
                                          <p:spTgt spid="879"/>
                                        </p:tgtEl>
                                        <p:attrNameLst>
                                          <p:attrName>style.visibility</p:attrName>
                                        </p:attrNameLst>
                                      </p:cBhvr>
                                      <p:to>
                                        <p:strVal val="visible"/>
                                      </p:to>
                                    </p:set>
                                    <p:animEffect transition="in" filter="fade">
                                      <p:cBhvr>
                                        <p:cTn id="15" dur="500"/>
                                        <p:tgtEl>
                                          <p:spTgt spid="87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75"/>
                                        </p:tgtEl>
                                        <p:attrNameLst>
                                          <p:attrName>style.visibility</p:attrName>
                                        </p:attrNameLst>
                                      </p:cBhvr>
                                      <p:to>
                                        <p:strVal val="visible"/>
                                      </p:to>
                                    </p:set>
                                    <p:animEffect transition="in" filter="fade">
                                      <p:cBhvr>
                                        <p:cTn id="18" dur="500"/>
                                        <p:tgtEl>
                                          <p:spTgt spid="87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77"/>
                                        </p:tgtEl>
                                        <p:attrNameLst>
                                          <p:attrName>style.visibility</p:attrName>
                                        </p:attrNameLst>
                                      </p:cBhvr>
                                      <p:to>
                                        <p:strVal val="visible"/>
                                      </p:to>
                                    </p:set>
                                    <p:animEffect transition="in" filter="fade">
                                      <p:cBhvr>
                                        <p:cTn id="23" dur="500"/>
                                        <p:tgtEl>
                                          <p:spTgt spid="877"/>
                                        </p:tgtEl>
                                      </p:cBhvr>
                                    </p:animEffect>
                                  </p:childTnLst>
                                </p:cTn>
                              </p:par>
                              <p:par>
                                <p:cTn id="24" presetID="10" presetClass="exit" presetSubtype="0" fill="hold" nodeType="withEffect">
                                  <p:stCondLst>
                                    <p:cond delay="0"/>
                                  </p:stCondLst>
                                  <p:childTnLst>
                                    <p:animEffect transition="out" filter="fade">
                                      <p:cBhvr>
                                        <p:cTn id="25" dur="500"/>
                                        <p:tgtEl>
                                          <p:spTgt spid="879"/>
                                        </p:tgtEl>
                                      </p:cBhvr>
                                    </p:animEffect>
                                    <p:set>
                                      <p:cBhvr>
                                        <p:cTn id="26" dur="1" fill="hold">
                                          <p:stCondLst>
                                            <p:cond delay="499"/>
                                          </p:stCondLst>
                                        </p:cTn>
                                        <p:tgtEl>
                                          <p:spTgt spid="87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70"/>
                                        </p:tgtEl>
                                        <p:attrNameLst>
                                          <p:attrName>style.visibility</p:attrName>
                                        </p:attrNameLst>
                                      </p:cBhvr>
                                      <p:to>
                                        <p:strVal val="visible"/>
                                      </p:to>
                                    </p:set>
                                    <p:animEffect transition="in" filter="wipe(left)">
                                      <p:cBhvr>
                                        <p:cTn id="31" dur="500"/>
                                        <p:tgtEl>
                                          <p:spTgt spid="87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871"/>
                                        </p:tgtEl>
                                        <p:attrNameLst>
                                          <p:attrName>style.visibility</p:attrName>
                                        </p:attrNameLst>
                                      </p:cBhvr>
                                      <p:to>
                                        <p:strVal val="visible"/>
                                      </p:to>
                                    </p:set>
                                    <p:animEffect transition="in" filter="wipe(right)">
                                      <p:cBhvr>
                                        <p:cTn id="41" dur="500"/>
                                        <p:tgtEl>
                                          <p:spTgt spid="87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74"/>
                                        </p:tgtEl>
                                        <p:attrNameLst>
                                          <p:attrName>style.visibility</p:attrName>
                                        </p:attrNameLst>
                                      </p:cBhvr>
                                      <p:to>
                                        <p:strVal val="visible"/>
                                      </p:to>
                                    </p:set>
                                    <p:animEffect transition="in" filter="fade">
                                      <p:cBhvr>
                                        <p:cTn id="46" dur="500"/>
                                        <p:tgtEl>
                                          <p:spTgt spid="87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874"/>
                                        </p:tgtEl>
                                      </p:cBhvr>
                                    </p:animEffect>
                                    <p:set>
                                      <p:cBhvr>
                                        <p:cTn id="51" dur="1" fill="hold">
                                          <p:stCondLst>
                                            <p:cond delay="499"/>
                                          </p:stCondLst>
                                        </p:cTn>
                                        <p:tgtEl>
                                          <p:spTgt spid="87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76"/>
                                        </p:tgtEl>
                                        <p:attrNameLst>
                                          <p:attrName>style.visibility</p:attrName>
                                        </p:attrNameLst>
                                      </p:cBhvr>
                                      <p:to>
                                        <p:strVal val="visible"/>
                                      </p:to>
                                    </p:set>
                                    <p:animEffect transition="in" filter="fade">
                                      <p:cBhvr>
                                        <p:cTn id="56" dur="500"/>
                                        <p:tgtEl>
                                          <p:spTgt spid="87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942"/>
                                        </p:tgtEl>
                                        <p:attrNameLst>
                                          <p:attrName>style.visibility</p:attrName>
                                        </p:attrNameLst>
                                      </p:cBhvr>
                                      <p:to>
                                        <p:strVal val="visible"/>
                                      </p:to>
                                    </p:set>
                                    <p:animEffect transition="in" filter="wipe(down)">
                                      <p:cBhvr>
                                        <p:cTn id="61" dur="500"/>
                                        <p:tgtEl>
                                          <p:spTgt spid="94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500"/>
                                        <p:tgtEl>
                                          <p:spTgt spid="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958"/>
                                        </p:tgtEl>
                                        <p:attrNameLst>
                                          <p:attrName>style.visibility</p:attrName>
                                        </p:attrNameLst>
                                      </p:cBhvr>
                                      <p:to>
                                        <p:strVal val="visible"/>
                                      </p:to>
                                    </p:set>
                                    <p:animEffect transition="in" filter="fade">
                                      <p:cBhvr>
                                        <p:cTn id="69" dur="500"/>
                                        <p:tgtEl>
                                          <p:spTgt spid="95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867"/>
                                        </p:tgtEl>
                                        <p:attrNameLst>
                                          <p:attrName>style.visibility</p:attrName>
                                        </p:attrNameLst>
                                      </p:cBhvr>
                                      <p:to>
                                        <p:strVal val="visible"/>
                                      </p:to>
                                    </p:set>
                                    <p:animEffect transition="in" filter="wipe(down)">
                                      <p:cBhvr>
                                        <p:cTn id="74" dur="500"/>
                                        <p:tgtEl>
                                          <p:spTgt spid="86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862"/>
                                        </p:tgtEl>
                                        <p:attrNameLst>
                                          <p:attrName>style.visibility</p:attrName>
                                        </p:attrNameLst>
                                      </p:cBhvr>
                                      <p:to>
                                        <p:strVal val="visible"/>
                                      </p:to>
                                    </p:set>
                                    <p:animEffect transition="in" filter="wipe(down)">
                                      <p:cBhvr>
                                        <p:cTn id="79" dur="500"/>
                                        <p:tgtEl>
                                          <p:spTgt spid="86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866"/>
                                        </p:tgtEl>
                                        <p:attrNameLst>
                                          <p:attrName>style.visibility</p:attrName>
                                        </p:attrNameLst>
                                      </p:cBhvr>
                                      <p:to>
                                        <p:strVal val="visible"/>
                                      </p:to>
                                    </p:set>
                                    <p:animEffect transition="in" filter="wipe(left)">
                                      <p:cBhvr>
                                        <p:cTn id="84" dur="500"/>
                                        <p:tgtEl>
                                          <p:spTgt spid="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5" grpId="0" animBg="1"/>
      <p:bldP spid="13" grpId="0"/>
      <p:bldP spid="958" grpId="0"/>
      <p:bldP spid="866" grpId="0"/>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0">
          <a:extLst>
            <a:ext uri="{FF2B5EF4-FFF2-40B4-BE49-F238E27FC236}">
              <a16:creationId xmlns:a16="http://schemas.microsoft.com/office/drawing/2014/main" id="{64D3A024-677E-CE49-7117-F7BEF09FC494}"/>
            </a:ext>
          </a:extLst>
        </p:cNvPr>
        <p:cNvGrpSpPr/>
        <p:nvPr/>
      </p:nvGrpSpPr>
      <p:grpSpPr>
        <a:xfrm>
          <a:off x="0" y="0"/>
          <a:ext cx="0" cy="0"/>
          <a:chOff x="0" y="0"/>
          <a:chExt cx="0" cy="0"/>
        </a:xfrm>
      </p:grpSpPr>
      <p:grpSp>
        <p:nvGrpSpPr>
          <p:cNvPr id="947" name="Group 946">
            <a:extLst>
              <a:ext uri="{FF2B5EF4-FFF2-40B4-BE49-F238E27FC236}">
                <a16:creationId xmlns:a16="http://schemas.microsoft.com/office/drawing/2014/main" id="{5B6BDF29-D8C0-26D9-7181-1BAF37DF97B6}"/>
              </a:ext>
            </a:extLst>
          </p:cNvPr>
          <p:cNvGrpSpPr/>
          <p:nvPr/>
        </p:nvGrpSpPr>
        <p:grpSpPr>
          <a:xfrm>
            <a:off x="862631" y="1991378"/>
            <a:ext cx="994395" cy="984845"/>
            <a:chOff x="862631" y="1991378"/>
            <a:chExt cx="994395" cy="984845"/>
          </a:xfrm>
        </p:grpSpPr>
        <p:cxnSp>
          <p:nvCxnSpPr>
            <p:cNvPr id="900" name="Straight Connector 899">
              <a:extLst>
                <a:ext uri="{FF2B5EF4-FFF2-40B4-BE49-F238E27FC236}">
                  <a16:creationId xmlns:a16="http://schemas.microsoft.com/office/drawing/2014/main" id="{3A5B07D6-4961-E699-CF37-C7F253E5526C}"/>
                </a:ext>
              </a:extLst>
            </p:cNvPr>
            <p:cNvCxnSpPr/>
            <p:nvPr/>
          </p:nvCxnSpPr>
          <p:spPr>
            <a:xfrm>
              <a:off x="862631" y="2385726"/>
              <a:ext cx="425143" cy="0"/>
            </a:xfrm>
            <a:prstGeom prst="line">
              <a:avLst/>
            </a:prstGeom>
            <a:ln w="76200">
              <a:solidFill>
                <a:srgbClr val="FFE599"/>
              </a:solidFill>
            </a:ln>
          </p:spPr>
          <p:style>
            <a:lnRef idx="1">
              <a:schemeClr val="accent1"/>
            </a:lnRef>
            <a:fillRef idx="0">
              <a:schemeClr val="accent1"/>
            </a:fillRef>
            <a:effectRef idx="0">
              <a:schemeClr val="accent1"/>
            </a:effectRef>
            <a:fontRef idx="minor">
              <a:schemeClr val="tx1"/>
            </a:fontRef>
          </p:style>
        </p:cxnSp>
        <p:sp>
          <p:nvSpPr>
            <p:cNvPr id="911" name="Google Shape;1147;p97">
              <a:extLst>
                <a:ext uri="{FF2B5EF4-FFF2-40B4-BE49-F238E27FC236}">
                  <a16:creationId xmlns:a16="http://schemas.microsoft.com/office/drawing/2014/main" id="{3285D634-BBD2-A5C1-1DF5-8EAD5DCDC28D}"/>
                </a:ext>
              </a:extLst>
            </p:cNvPr>
            <p:cNvSpPr txBox="1"/>
            <p:nvPr/>
          </p:nvSpPr>
          <p:spPr>
            <a:xfrm>
              <a:off x="1323426" y="1991378"/>
              <a:ext cx="533600" cy="984845"/>
            </a:xfrm>
            <a:prstGeom prst="rect">
              <a:avLst/>
            </a:prstGeom>
            <a:noFill/>
            <a:ln>
              <a:noFill/>
            </a:ln>
          </p:spPr>
          <p:txBody>
            <a:bodyPr spcFirstLastPara="1" wrap="square" lIns="121900" tIns="121900" rIns="121900" bIns="121900" anchor="t" anchorCtr="0">
              <a:spAutoFit/>
            </a:bodyPr>
            <a:lstStyle/>
            <a:p>
              <a:r>
                <a:rPr lang="en-US" sz="2000" i="1" dirty="0">
                  <a:solidFill>
                    <a:schemeClr val="dk1"/>
                  </a:solidFill>
                  <a:latin typeface="Times New Roman"/>
                  <a:ea typeface="Times New Roman"/>
                  <a:cs typeface="Times New Roman"/>
                  <a:sym typeface="Times New Roman"/>
                </a:rPr>
                <a:t>f</a:t>
              </a:r>
              <a:r>
                <a:rPr lang="en-US" sz="2800" i="1" baseline="-25000" dirty="0">
                  <a:solidFill>
                    <a:schemeClr val="dk1"/>
                  </a:solidFill>
                  <a:latin typeface="Times New Roman"/>
                  <a:ea typeface="Times New Roman"/>
                  <a:cs typeface="Times New Roman"/>
                  <a:sym typeface="Times New Roman"/>
                </a:rPr>
                <a:t>1</a:t>
              </a:r>
              <a:endParaRPr lang="en-US" sz="2000" dirty="0"/>
            </a:p>
            <a:p>
              <a:endParaRPr lang="en-US" sz="2000" dirty="0"/>
            </a:p>
          </p:txBody>
        </p:sp>
      </p:grpSp>
      <p:grpSp>
        <p:nvGrpSpPr>
          <p:cNvPr id="59" name="Group 58">
            <a:extLst>
              <a:ext uri="{FF2B5EF4-FFF2-40B4-BE49-F238E27FC236}">
                <a16:creationId xmlns:a16="http://schemas.microsoft.com/office/drawing/2014/main" id="{9DF4F619-0343-2424-20F8-6279B9BB6233}"/>
              </a:ext>
            </a:extLst>
          </p:cNvPr>
          <p:cNvGrpSpPr/>
          <p:nvPr/>
        </p:nvGrpSpPr>
        <p:grpSpPr>
          <a:xfrm>
            <a:off x="2948861" y="2739329"/>
            <a:ext cx="3260862" cy="1107562"/>
            <a:chOff x="3276663" y="2772598"/>
            <a:chExt cx="3260862" cy="1107562"/>
          </a:xfrm>
        </p:grpSpPr>
        <p:sp>
          <p:nvSpPr>
            <p:cNvPr id="881" name="Google Shape;881;p86">
              <a:extLst>
                <a:ext uri="{FF2B5EF4-FFF2-40B4-BE49-F238E27FC236}">
                  <a16:creationId xmlns:a16="http://schemas.microsoft.com/office/drawing/2014/main" id="{0AAE9693-0048-56EC-61E5-390626B0AB26}"/>
                </a:ext>
              </a:extLst>
            </p:cNvPr>
            <p:cNvSpPr/>
            <p:nvPr/>
          </p:nvSpPr>
          <p:spPr>
            <a:xfrm rot="14599033">
              <a:off x="5512982" y="2080582"/>
              <a:ext cx="332527" cy="1716559"/>
            </a:xfrm>
            <a:prstGeom prst="ellipse">
              <a:avLst/>
            </a:prstGeom>
            <a:solidFill>
              <a:srgbClr val="FFE599"/>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58" name="Google Shape;881;p86">
              <a:extLst>
                <a:ext uri="{FF2B5EF4-FFF2-40B4-BE49-F238E27FC236}">
                  <a16:creationId xmlns:a16="http://schemas.microsoft.com/office/drawing/2014/main" id="{DC3DC855-8CEC-0DCC-7F93-8BCBE90C41E6}"/>
                </a:ext>
              </a:extLst>
            </p:cNvPr>
            <p:cNvSpPr/>
            <p:nvPr/>
          </p:nvSpPr>
          <p:spPr>
            <a:xfrm rot="14599033" flipH="1" flipV="1">
              <a:off x="3968679" y="2855617"/>
              <a:ext cx="332527" cy="1716559"/>
            </a:xfrm>
            <a:prstGeom prst="ellipse">
              <a:avLst/>
            </a:prstGeom>
            <a:noFill/>
            <a:ln w="19050" cap="flat" cmpd="sng">
              <a:no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grpSp>
      <p:grpSp>
        <p:nvGrpSpPr>
          <p:cNvPr id="32" name="Group 31">
            <a:extLst>
              <a:ext uri="{FF2B5EF4-FFF2-40B4-BE49-F238E27FC236}">
                <a16:creationId xmlns:a16="http://schemas.microsoft.com/office/drawing/2014/main" id="{8C201522-B6E8-15AC-1519-6E1A1353AF2C}"/>
              </a:ext>
            </a:extLst>
          </p:cNvPr>
          <p:cNvGrpSpPr/>
          <p:nvPr/>
        </p:nvGrpSpPr>
        <p:grpSpPr>
          <a:xfrm>
            <a:off x="868672" y="4060407"/>
            <a:ext cx="2698376" cy="1325511"/>
            <a:chOff x="1254238" y="4704745"/>
            <a:chExt cx="1407504" cy="691402"/>
          </a:xfrm>
        </p:grpSpPr>
        <p:cxnSp>
          <p:nvCxnSpPr>
            <p:cNvPr id="904" name="Google Shape;904;p86">
              <a:extLst>
                <a:ext uri="{FF2B5EF4-FFF2-40B4-BE49-F238E27FC236}">
                  <a16:creationId xmlns:a16="http://schemas.microsoft.com/office/drawing/2014/main" id="{251BD169-4248-7E4E-1D1B-038C8B424398}"/>
                </a:ext>
              </a:extLst>
            </p:cNvPr>
            <p:cNvCxnSpPr>
              <a:cxnSpLocks/>
            </p:cNvCxnSpPr>
            <p:nvPr/>
          </p:nvCxnSpPr>
          <p:spPr>
            <a:xfrm>
              <a:off x="1601722" y="4964868"/>
              <a:ext cx="0" cy="407914"/>
            </a:xfrm>
            <a:prstGeom prst="straightConnector1">
              <a:avLst/>
            </a:prstGeom>
            <a:noFill/>
            <a:ln w="76200" cap="flat" cmpd="sng">
              <a:solidFill>
                <a:srgbClr val="FFE599"/>
              </a:solidFill>
              <a:prstDash val="solid"/>
              <a:round/>
              <a:headEnd type="none" w="med" len="med"/>
              <a:tailEnd type="none" w="med" len="med"/>
            </a:ln>
          </p:spPr>
        </p:cxnSp>
        <p:cxnSp>
          <p:nvCxnSpPr>
            <p:cNvPr id="905" name="Google Shape;905;p86">
              <a:extLst>
                <a:ext uri="{FF2B5EF4-FFF2-40B4-BE49-F238E27FC236}">
                  <a16:creationId xmlns:a16="http://schemas.microsoft.com/office/drawing/2014/main" id="{C5182F1A-9EFD-A35A-EAA7-6396D0843B7E}"/>
                </a:ext>
              </a:extLst>
            </p:cNvPr>
            <p:cNvCxnSpPr>
              <a:cxnSpLocks/>
            </p:cNvCxnSpPr>
            <p:nvPr/>
          </p:nvCxnSpPr>
          <p:spPr>
            <a:xfrm>
              <a:off x="1956509" y="4704745"/>
              <a:ext cx="0" cy="691402"/>
            </a:xfrm>
            <a:prstGeom prst="straightConnector1">
              <a:avLst/>
            </a:prstGeom>
            <a:noFill/>
            <a:ln w="76200" cap="flat" cmpd="sng">
              <a:solidFill>
                <a:srgbClr val="FFE599"/>
              </a:solidFill>
              <a:prstDash val="solid"/>
              <a:round/>
              <a:headEnd type="none" w="med" len="med"/>
              <a:tailEnd type="none" w="med" len="med"/>
            </a:ln>
          </p:spPr>
        </p:cxnSp>
        <p:cxnSp>
          <p:nvCxnSpPr>
            <p:cNvPr id="906" name="Google Shape;906;p86">
              <a:extLst>
                <a:ext uri="{FF2B5EF4-FFF2-40B4-BE49-F238E27FC236}">
                  <a16:creationId xmlns:a16="http://schemas.microsoft.com/office/drawing/2014/main" id="{3F5EAE64-DF08-38CE-3D18-A787C7D252F3}"/>
                </a:ext>
              </a:extLst>
            </p:cNvPr>
            <p:cNvCxnSpPr>
              <a:cxnSpLocks/>
            </p:cNvCxnSpPr>
            <p:nvPr/>
          </p:nvCxnSpPr>
          <p:spPr>
            <a:xfrm>
              <a:off x="1254238" y="5036335"/>
              <a:ext cx="0" cy="345534"/>
            </a:xfrm>
            <a:prstGeom prst="straightConnector1">
              <a:avLst/>
            </a:prstGeom>
            <a:noFill/>
            <a:ln w="76200" cap="flat" cmpd="sng">
              <a:solidFill>
                <a:srgbClr val="FFE599"/>
              </a:solidFill>
              <a:prstDash val="solid"/>
              <a:round/>
              <a:headEnd type="none" w="med" len="med"/>
              <a:tailEnd type="none" w="med" len="med"/>
            </a:ln>
          </p:spPr>
        </p:cxnSp>
        <p:cxnSp>
          <p:nvCxnSpPr>
            <p:cNvPr id="912" name="Google Shape;912;p86">
              <a:extLst>
                <a:ext uri="{FF2B5EF4-FFF2-40B4-BE49-F238E27FC236}">
                  <a16:creationId xmlns:a16="http://schemas.microsoft.com/office/drawing/2014/main" id="{7D527644-7EA6-B6B2-CC0D-D2DDE833C776}"/>
                </a:ext>
              </a:extLst>
            </p:cNvPr>
            <p:cNvCxnSpPr>
              <a:cxnSpLocks/>
            </p:cNvCxnSpPr>
            <p:nvPr/>
          </p:nvCxnSpPr>
          <p:spPr>
            <a:xfrm>
              <a:off x="2303344" y="5036335"/>
              <a:ext cx="0" cy="351675"/>
            </a:xfrm>
            <a:prstGeom prst="straightConnector1">
              <a:avLst/>
            </a:prstGeom>
            <a:noFill/>
            <a:ln w="76200" cap="flat" cmpd="sng">
              <a:solidFill>
                <a:srgbClr val="FFE599"/>
              </a:solidFill>
              <a:prstDash val="solid"/>
              <a:round/>
              <a:headEnd type="none" w="med" len="med"/>
              <a:tailEnd type="none" w="med" len="med"/>
            </a:ln>
          </p:spPr>
        </p:cxnSp>
        <p:cxnSp>
          <p:nvCxnSpPr>
            <p:cNvPr id="913" name="Google Shape;913;p86">
              <a:extLst>
                <a:ext uri="{FF2B5EF4-FFF2-40B4-BE49-F238E27FC236}">
                  <a16:creationId xmlns:a16="http://schemas.microsoft.com/office/drawing/2014/main" id="{E6D23B54-89F4-EB0F-80F0-0E438F1317AF}"/>
                </a:ext>
              </a:extLst>
            </p:cNvPr>
            <p:cNvCxnSpPr>
              <a:cxnSpLocks/>
            </p:cNvCxnSpPr>
            <p:nvPr/>
          </p:nvCxnSpPr>
          <p:spPr>
            <a:xfrm>
              <a:off x="2661742" y="5209197"/>
              <a:ext cx="0" cy="175879"/>
            </a:xfrm>
            <a:prstGeom prst="straightConnector1">
              <a:avLst/>
            </a:prstGeom>
            <a:noFill/>
            <a:ln w="76200" cap="flat" cmpd="sng">
              <a:solidFill>
                <a:srgbClr val="FFE599"/>
              </a:solidFill>
              <a:prstDash val="solid"/>
              <a:round/>
              <a:headEnd type="none" w="med" len="med"/>
              <a:tailEnd type="none" w="med" len="med"/>
            </a:ln>
          </p:spPr>
        </p:cxnSp>
      </p:grpSp>
      <p:cxnSp>
        <p:nvCxnSpPr>
          <p:cNvPr id="21" name="Connector: Elbow 20">
            <a:extLst>
              <a:ext uri="{FF2B5EF4-FFF2-40B4-BE49-F238E27FC236}">
                <a16:creationId xmlns:a16="http://schemas.microsoft.com/office/drawing/2014/main" id="{48D0E317-81EB-3A6E-0357-E757FBC3A87F}"/>
              </a:ext>
            </a:extLst>
          </p:cNvPr>
          <p:cNvCxnSpPr>
            <a:cxnSpLocks/>
            <a:endCxn id="41" idx="2"/>
          </p:cNvCxnSpPr>
          <p:nvPr/>
        </p:nvCxnSpPr>
        <p:spPr>
          <a:xfrm rot="16200000" flipV="1">
            <a:off x="9511269" y="4025060"/>
            <a:ext cx="696521" cy="55085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5" name="Google Shape;875;p86">
            <a:extLst>
              <a:ext uri="{FF2B5EF4-FFF2-40B4-BE49-F238E27FC236}">
                <a16:creationId xmlns:a16="http://schemas.microsoft.com/office/drawing/2014/main" id="{5DA99A27-2C7A-4DF0-CD46-126B2120BFA6}"/>
              </a:ext>
            </a:extLst>
          </p:cNvPr>
          <p:cNvSpPr/>
          <p:nvPr/>
        </p:nvSpPr>
        <p:spPr>
          <a:xfrm>
            <a:off x="10621299" y="3622739"/>
            <a:ext cx="1551501" cy="79531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Rectifier Circuit</a:t>
            </a:r>
            <a:endParaRPr sz="2400" dirty="0"/>
          </a:p>
        </p:txBody>
      </p:sp>
      <p:sp>
        <p:nvSpPr>
          <p:cNvPr id="41" name="Google Shape;1132;p97">
            <a:extLst>
              <a:ext uri="{FF2B5EF4-FFF2-40B4-BE49-F238E27FC236}">
                <a16:creationId xmlns:a16="http://schemas.microsoft.com/office/drawing/2014/main" id="{8C6B0C36-7A05-D6B1-2AF9-3B1573C04FD6}"/>
              </a:ext>
            </a:extLst>
          </p:cNvPr>
          <p:cNvSpPr/>
          <p:nvPr/>
        </p:nvSpPr>
        <p:spPr>
          <a:xfrm rot="-5400000">
            <a:off x="8758704" y="3685424"/>
            <a:ext cx="1117200" cy="53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FSA</a:t>
            </a:r>
            <a:endParaRPr sz="2400" dirty="0"/>
          </a:p>
        </p:txBody>
      </p:sp>
      <p:sp>
        <p:nvSpPr>
          <p:cNvPr id="42" name="Google Shape;1134;p97">
            <a:extLst>
              <a:ext uri="{FF2B5EF4-FFF2-40B4-BE49-F238E27FC236}">
                <a16:creationId xmlns:a16="http://schemas.microsoft.com/office/drawing/2014/main" id="{AD41C28A-CFA2-CCC2-88BE-BB6F408C0147}"/>
              </a:ext>
            </a:extLst>
          </p:cNvPr>
          <p:cNvSpPr/>
          <p:nvPr/>
        </p:nvSpPr>
        <p:spPr>
          <a:xfrm rot="-3601300">
            <a:off x="8321059" y="2913153"/>
            <a:ext cx="231352" cy="1412869"/>
          </a:xfrm>
          <a:prstGeom prst="ellipse">
            <a:avLst/>
          </a:prstGeom>
          <a:solidFill>
            <a:srgbClr val="FFE59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 name="Google Shape;1135;p97">
            <a:extLst>
              <a:ext uri="{FF2B5EF4-FFF2-40B4-BE49-F238E27FC236}">
                <a16:creationId xmlns:a16="http://schemas.microsoft.com/office/drawing/2014/main" id="{834BEED7-36D8-0B9F-D1B7-869D39F61A3D}"/>
              </a:ext>
            </a:extLst>
          </p:cNvPr>
          <p:cNvSpPr/>
          <p:nvPr/>
        </p:nvSpPr>
        <p:spPr>
          <a:xfrm rot="-4521746">
            <a:off x="8246382" y="3060595"/>
            <a:ext cx="231101" cy="1412621"/>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4" name="Google Shape;1136;p97">
            <a:extLst>
              <a:ext uri="{FF2B5EF4-FFF2-40B4-BE49-F238E27FC236}">
                <a16:creationId xmlns:a16="http://schemas.microsoft.com/office/drawing/2014/main" id="{78AC98FE-92F1-35EE-CD64-D911547A5F1D}"/>
              </a:ext>
            </a:extLst>
          </p:cNvPr>
          <p:cNvSpPr/>
          <p:nvPr/>
        </p:nvSpPr>
        <p:spPr>
          <a:xfrm rot="-5400000">
            <a:off x="8212111" y="3250996"/>
            <a:ext cx="231200" cy="141280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 name="Google Shape;1137;p97">
            <a:extLst>
              <a:ext uri="{FF2B5EF4-FFF2-40B4-BE49-F238E27FC236}">
                <a16:creationId xmlns:a16="http://schemas.microsoft.com/office/drawing/2014/main" id="{971603B2-00BB-C043-5838-B5FBA69F3FD6}"/>
              </a:ext>
            </a:extLst>
          </p:cNvPr>
          <p:cNvSpPr/>
          <p:nvPr/>
        </p:nvSpPr>
        <p:spPr>
          <a:xfrm rot="-6246499">
            <a:off x="8244237" y="3467447"/>
            <a:ext cx="231379" cy="1412723"/>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 name="Google Shape;1138;p97">
            <a:extLst>
              <a:ext uri="{FF2B5EF4-FFF2-40B4-BE49-F238E27FC236}">
                <a16:creationId xmlns:a16="http://schemas.microsoft.com/office/drawing/2014/main" id="{DBD1552F-4B6C-3EAB-F9B0-7302A2A48EC1}"/>
              </a:ext>
            </a:extLst>
          </p:cNvPr>
          <p:cNvSpPr/>
          <p:nvPr/>
        </p:nvSpPr>
        <p:spPr>
          <a:xfrm rot="-7238472">
            <a:off x="8320986" y="3642568"/>
            <a:ext cx="231527" cy="1412484"/>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7" name="Google Shape;1147;p97">
            <a:extLst>
              <a:ext uri="{FF2B5EF4-FFF2-40B4-BE49-F238E27FC236}">
                <a16:creationId xmlns:a16="http://schemas.microsoft.com/office/drawing/2014/main" id="{333AC4C0-76F6-E989-D048-2A8117CE3472}"/>
              </a:ext>
            </a:extLst>
          </p:cNvPr>
          <p:cNvSpPr txBox="1"/>
          <p:nvPr/>
        </p:nvSpPr>
        <p:spPr>
          <a:xfrm>
            <a:off x="7503315" y="2651140"/>
            <a:ext cx="533600" cy="1231066"/>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1</a:t>
            </a:r>
            <a:endParaRPr lang="en-US" sz="2800" dirty="0"/>
          </a:p>
          <a:p>
            <a:endParaRPr lang="en-US" sz="2800" dirty="0"/>
          </a:p>
        </p:txBody>
      </p:sp>
      <p:sp>
        <p:nvSpPr>
          <p:cNvPr id="48" name="Google Shape;1148;p97">
            <a:extLst>
              <a:ext uri="{FF2B5EF4-FFF2-40B4-BE49-F238E27FC236}">
                <a16:creationId xmlns:a16="http://schemas.microsoft.com/office/drawing/2014/main" id="{6BF7A529-AF94-9B07-6A81-C5216ECB6D74}"/>
              </a:ext>
            </a:extLst>
          </p:cNvPr>
          <p:cNvSpPr txBox="1"/>
          <p:nvPr/>
        </p:nvSpPr>
        <p:spPr>
          <a:xfrm>
            <a:off x="7235178" y="3028910"/>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2</a:t>
            </a:r>
            <a:endParaRPr lang="en-US" sz="2800" dirty="0"/>
          </a:p>
        </p:txBody>
      </p:sp>
      <p:sp>
        <p:nvSpPr>
          <p:cNvPr id="49" name="Google Shape;1148;p97">
            <a:extLst>
              <a:ext uri="{FF2B5EF4-FFF2-40B4-BE49-F238E27FC236}">
                <a16:creationId xmlns:a16="http://schemas.microsoft.com/office/drawing/2014/main" id="{ED8B7450-6EA5-CF1C-F7F1-FAEE838F164C}"/>
              </a:ext>
            </a:extLst>
          </p:cNvPr>
          <p:cNvSpPr txBox="1"/>
          <p:nvPr/>
        </p:nvSpPr>
        <p:spPr>
          <a:xfrm>
            <a:off x="7242387" y="3899527"/>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4</a:t>
            </a:r>
            <a:endParaRPr lang="en-US" sz="2800" dirty="0"/>
          </a:p>
        </p:txBody>
      </p:sp>
      <p:sp>
        <p:nvSpPr>
          <p:cNvPr id="50" name="Google Shape;1148;p97">
            <a:extLst>
              <a:ext uri="{FF2B5EF4-FFF2-40B4-BE49-F238E27FC236}">
                <a16:creationId xmlns:a16="http://schemas.microsoft.com/office/drawing/2014/main" id="{7EA8E7CC-D456-4386-B4A9-544EF3CC7404}"/>
              </a:ext>
            </a:extLst>
          </p:cNvPr>
          <p:cNvSpPr txBox="1"/>
          <p:nvPr/>
        </p:nvSpPr>
        <p:spPr>
          <a:xfrm>
            <a:off x="7477157" y="4348810"/>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5</a:t>
            </a:r>
            <a:endParaRPr lang="en-US" sz="2800" dirty="0"/>
          </a:p>
        </p:txBody>
      </p:sp>
      <p:sp>
        <p:nvSpPr>
          <p:cNvPr id="51" name="Google Shape;1148;p97">
            <a:extLst>
              <a:ext uri="{FF2B5EF4-FFF2-40B4-BE49-F238E27FC236}">
                <a16:creationId xmlns:a16="http://schemas.microsoft.com/office/drawing/2014/main" id="{EF388DE1-6260-337D-DE05-A522FF510BD0}"/>
              </a:ext>
            </a:extLst>
          </p:cNvPr>
          <p:cNvSpPr txBox="1"/>
          <p:nvPr/>
        </p:nvSpPr>
        <p:spPr>
          <a:xfrm>
            <a:off x="7132879" y="3436221"/>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3</a:t>
            </a:r>
            <a:endParaRPr lang="en-US" sz="2800" dirty="0"/>
          </a:p>
        </p:txBody>
      </p:sp>
      <mc:AlternateContent xmlns:mc="http://schemas.openxmlformats.org/markup-compatibility/2006" xmlns:a14="http://schemas.microsoft.com/office/drawing/2010/main">
        <mc:Choice Requires="a14">
          <p:sp>
            <p:nvSpPr>
              <p:cNvPr id="920" name="Google Shape;1148;p97">
                <a:extLst>
                  <a:ext uri="{FF2B5EF4-FFF2-40B4-BE49-F238E27FC236}">
                    <a16:creationId xmlns:a16="http://schemas.microsoft.com/office/drawing/2014/main" id="{CB237E9C-9844-76C0-C7B0-A9D24E8EFDD6}"/>
                  </a:ext>
                </a:extLst>
              </p:cNvPr>
              <p:cNvSpPr txBox="1"/>
              <p:nvPr/>
            </p:nvSpPr>
            <p:spPr>
              <a:xfrm>
                <a:off x="5549599" y="1906659"/>
                <a:ext cx="681437" cy="677068"/>
              </a:xfrm>
              <a:prstGeom prst="rect">
                <a:avLst/>
              </a:prstGeom>
              <a:noFill/>
              <a:ln>
                <a:noFill/>
              </a:ln>
            </p:spPr>
            <p:txBody>
              <a:bodyPr spcFirstLastPara="1" wrap="square" lIns="121900" tIns="121900" rIns="121900" bIns="121900" anchor="t" anchorCtr="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𝜃</m:t>
                          </m:r>
                        </m:e>
                        <m:sub>
                          <m:r>
                            <a:rPr lang="en-US" sz="2800" b="0" i="1" smtClean="0">
                              <a:latin typeface="Cambria Math" panose="02040503050406030204" pitchFamily="18" charset="0"/>
                            </a:rPr>
                            <m:t>1</m:t>
                          </m:r>
                        </m:sub>
                      </m:sSub>
                    </m:oMath>
                  </m:oMathPara>
                </a14:m>
                <a:endParaRPr lang="en-US" sz="2800" dirty="0"/>
              </a:p>
            </p:txBody>
          </p:sp>
        </mc:Choice>
        <mc:Fallback xmlns="">
          <p:sp>
            <p:nvSpPr>
              <p:cNvPr id="920" name="Google Shape;1148;p97">
                <a:extLst>
                  <a:ext uri="{FF2B5EF4-FFF2-40B4-BE49-F238E27FC236}">
                    <a16:creationId xmlns:a16="http://schemas.microsoft.com/office/drawing/2014/main" id="{CB237E9C-9844-76C0-C7B0-A9D24E8EFDD6}"/>
                  </a:ext>
                </a:extLst>
              </p:cNvPr>
              <p:cNvSpPr txBox="1">
                <a:spLocks noRot="1" noChangeAspect="1" noMove="1" noResize="1" noEditPoints="1" noAdjustHandles="1" noChangeArrowheads="1" noChangeShapeType="1" noTextEdit="1"/>
              </p:cNvSpPr>
              <p:nvPr/>
            </p:nvSpPr>
            <p:spPr>
              <a:xfrm>
                <a:off x="5549599" y="1906659"/>
                <a:ext cx="681437" cy="677068"/>
              </a:xfrm>
              <a:prstGeom prst="rect">
                <a:avLst/>
              </a:prstGeom>
              <a:blipFill>
                <a:blip r:embed="rId3"/>
                <a:stretch>
                  <a:fillRect r="-26786"/>
                </a:stretch>
              </a:blipFill>
              <a:ln>
                <a:noFill/>
              </a:ln>
            </p:spPr>
            <p:txBody>
              <a:bodyPr/>
              <a:lstStyle/>
              <a:p>
                <a:r>
                  <a:rPr lang="en-US">
                    <a:noFill/>
                  </a:rPr>
                  <a:t> </a:t>
                </a:r>
              </a:p>
            </p:txBody>
          </p:sp>
        </mc:Fallback>
      </mc:AlternateContent>
      <p:grpSp>
        <p:nvGrpSpPr>
          <p:cNvPr id="2" name="Group 1">
            <a:extLst>
              <a:ext uri="{FF2B5EF4-FFF2-40B4-BE49-F238E27FC236}">
                <a16:creationId xmlns:a16="http://schemas.microsoft.com/office/drawing/2014/main" id="{8FDFAABA-1C52-FE27-ACB6-2432A828D165}"/>
              </a:ext>
            </a:extLst>
          </p:cNvPr>
          <p:cNvGrpSpPr/>
          <p:nvPr/>
        </p:nvGrpSpPr>
        <p:grpSpPr>
          <a:xfrm>
            <a:off x="147126" y="1991378"/>
            <a:ext cx="446733" cy="3405484"/>
            <a:chOff x="147126" y="1991378"/>
            <a:chExt cx="446733" cy="3405484"/>
          </a:xfrm>
        </p:grpSpPr>
        <p:cxnSp>
          <p:nvCxnSpPr>
            <p:cNvPr id="931" name="Google Shape;899;p86">
              <a:extLst>
                <a:ext uri="{FF2B5EF4-FFF2-40B4-BE49-F238E27FC236}">
                  <a16:creationId xmlns:a16="http://schemas.microsoft.com/office/drawing/2014/main" id="{4E02A3C1-9874-7B3D-1104-C6AE1B5FEEE4}"/>
                </a:ext>
              </a:extLst>
            </p:cNvPr>
            <p:cNvCxnSpPr>
              <a:cxnSpLocks/>
            </p:cNvCxnSpPr>
            <p:nvPr/>
          </p:nvCxnSpPr>
          <p:spPr>
            <a:xfrm flipV="1">
              <a:off x="593859" y="2677380"/>
              <a:ext cx="0" cy="2686355"/>
            </a:xfrm>
            <a:prstGeom prst="straightConnector1">
              <a:avLst/>
            </a:prstGeom>
            <a:noFill/>
            <a:ln w="28575" cap="flat" cmpd="sng">
              <a:solidFill>
                <a:schemeClr val="dk2"/>
              </a:solidFill>
              <a:prstDash val="solid"/>
              <a:round/>
              <a:headEnd type="none" w="med" len="med"/>
              <a:tailEnd type="triangle" w="med" len="med"/>
            </a:ln>
          </p:spPr>
        </p:cxnSp>
        <p:sp>
          <p:nvSpPr>
            <p:cNvPr id="933" name="TextBox 932">
              <a:extLst>
                <a:ext uri="{FF2B5EF4-FFF2-40B4-BE49-F238E27FC236}">
                  <a16:creationId xmlns:a16="http://schemas.microsoft.com/office/drawing/2014/main" id="{2BC2E49C-9571-7A42-8F13-FF17017473EB}"/>
                </a:ext>
              </a:extLst>
            </p:cNvPr>
            <p:cNvSpPr txBox="1"/>
            <p:nvPr/>
          </p:nvSpPr>
          <p:spPr>
            <a:xfrm rot="16200000">
              <a:off x="-1355561" y="3494065"/>
              <a:ext cx="3405484" cy="400110"/>
            </a:xfrm>
            <a:prstGeom prst="rect">
              <a:avLst/>
            </a:prstGeom>
            <a:noFill/>
          </p:spPr>
          <p:txBody>
            <a:bodyPr wrap="none" rtlCol="0">
              <a:spAutoFit/>
            </a:bodyPr>
            <a:lstStyle/>
            <a:p>
              <a:r>
                <a:rPr lang="en-US" sz="2000" dirty="0"/>
                <a:t>Signal Strength of 1</a:t>
              </a:r>
              <a:r>
                <a:rPr lang="en-US" sz="2000" baseline="30000" dirty="0"/>
                <a:t>st</a:t>
              </a:r>
              <a:r>
                <a:rPr lang="en-US" sz="2000" dirty="0"/>
                <a:t> Harmonic</a:t>
              </a:r>
            </a:p>
          </p:txBody>
        </p:sp>
      </p:grpSp>
      <p:cxnSp>
        <p:nvCxnSpPr>
          <p:cNvPr id="914" name="Google Shape;914;p86">
            <a:extLst>
              <a:ext uri="{FF2B5EF4-FFF2-40B4-BE49-F238E27FC236}">
                <a16:creationId xmlns:a16="http://schemas.microsoft.com/office/drawing/2014/main" id="{D9D28CCD-3373-83A3-4637-93A7CBA0C542}"/>
              </a:ext>
            </a:extLst>
          </p:cNvPr>
          <p:cNvCxnSpPr/>
          <p:nvPr/>
        </p:nvCxnSpPr>
        <p:spPr>
          <a:xfrm>
            <a:off x="4572203" y="2372722"/>
            <a:ext cx="0" cy="2526400"/>
          </a:xfrm>
          <a:prstGeom prst="straightConnector1">
            <a:avLst/>
          </a:prstGeom>
          <a:noFill/>
          <a:ln w="19050" cap="flat" cmpd="sng">
            <a:solidFill>
              <a:schemeClr val="dk2"/>
            </a:solidFill>
            <a:prstDash val="dash"/>
            <a:round/>
            <a:headEnd type="none" w="med" len="med"/>
            <a:tailEnd type="none" w="med" len="med"/>
          </a:ln>
        </p:spPr>
      </p:cxnSp>
      <p:grpSp>
        <p:nvGrpSpPr>
          <p:cNvPr id="17" name="Group 16">
            <a:extLst>
              <a:ext uri="{FF2B5EF4-FFF2-40B4-BE49-F238E27FC236}">
                <a16:creationId xmlns:a16="http://schemas.microsoft.com/office/drawing/2014/main" id="{F7AB289A-DC65-0CA4-C5A2-52A2FBD78B86}"/>
              </a:ext>
            </a:extLst>
          </p:cNvPr>
          <p:cNvGrpSpPr/>
          <p:nvPr/>
        </p:nvGrpSpPr>
        <p:grpSpPr>
          <a:xfrm>
            <a:off x="8451195" y="4559097"/>
            <a:ext cx="1962623" cy="1167729"/>
            <a:chOff x="8451195" y="4559097"/>
            <a:chExt cx="1962623" cy="1167729"/>
          </a:xfrm>
        </p:grpSpPr>
        <p:cxnSp>
          <p:nvCxnSpPr>
            <p:cNvPr id="14" name="Google Shape;884;p86">
              <a:extLst>
                <a:ext uri="{FF2B5EF4-FFF2-40B4-BE49-F238E27FC236}">
                  <a16:creationId xmlns:a16="http://schemas.microsoft.com/office/drawing/2014/main" id="{C62624C2-3816-DDB0-79EE-65F3B28FB641}"/>
                </a:ext>
              </a:extLst>
            </p:cNvPr>
            <p:cNvCxnSpPr>
              <a:cxnSpLocks/>
            </p:cNvCxnSpPr>
            <p:nvPr/>
          </p:nvCxnSpPr>
          <p:spPr>
            <a:xfrm>
              <a:off x="10132283" y="4645708"/>
              <a:ext cx="281535" cy="334840"/>
            </a:xfrm>
            <a:prstGeom prst="straightConnector1">
              <a:avLst/>
            </a:prstGeom>
            <a:noFill/>
            <a:ln w="19050" cap="flat" cmpd="sng">
              <a:solidFill>
                <a:schemeClr val="dk2"/>
              </a:solidFill>
              <a:prstDash val="solid"/>
              <a:round/>
              <a:headEnd type="none" w="med" len="med"/>
              <a:tailEnd type="none" w="med" len="med"/>
            </a:ln>
          </p:spPr>
        </p:cxnSp>
        <p:cxnSp>
          <p:nvCxnSpPr>
            <p:cNvPr id="885" name="Google Shape;885;p86">
              <a:extLst>
                <a:ext uri="{FF2B5EF4-FFF2-40B4-BE49-F238E27FC236}">
                  <a16:creationId xmlns:a16="http://schemas.microsoft.com/office/drawing/2014/main" id="{CDD0D9C4-5C9A-D88D-3E96-1D7DF699FDCF}"/>
                </a:ext>
              </a:extLst>
            </p:cNvPr>
            <p:cNvCxnSpPr>
              <a:cxnSpLocks/>
              <a:stCxn id="886" idx="4"/>
            </p:cNvCxnSpPr>
            <p:nvPr/>
          </p:nvCxnSpPr>
          <p:spPr>
            <a:xfrm>
              <a:off x="10126017" y="5121530"/>
              <a:ext cx="0" cy="379600"/>
            </a:xfrm>
            <a:prstGeom prst="straightConnector1">
              <a:avLst/>
            </a:prstGeom>
            <a:noFill/>
            <a:ln w="19050" cap="flat" cmpd="sng">
              <a:solidFill>
                <a:schemeClr val="dk2"/>
              </a:solidFill>
              <a:prstDash val="solid"/>
              <a:round/>
              <a:headEnd type="none" w="med" len="med"/>
              <a:tailEnd type="none" w="med" len="med"/>
            </a:ln>
          </p:spPr>
        </p:cxnSp>
        <p:sp>
          <p:nvSpPr>
            <p:cNvPr id="887" name="Google Shape;887;p86">
              <a:extLst>
                <a:ext uri="{FF2B5EF4-FFF2-40B4-BE49-F238E27FC236}">
                  <a16:creationId xmlns:a16="http://schemas.microsoft.com/office/drawing/2014/main" id="{92199A52-ED1D-B34D-C5EB-570D1EF109D0}"/>
                </a:ext>
              </a:extLst>
            </p:cNvPr>
            <p:cNvSpPr/>
            <p:nvPr/>
          </p:nvSpPr>
          <p:spPr>
            <a:xfrm rot="10800000" flipH="1">
              <a:off x="9966860" y="5501230"/>
              <a:ext cx="318313" cy="225596"/>
            </a:xfrm>
            <a:prstGeom prst="triangle">
              <a:avLst>
                <a:gd name="adj"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8" name="Google Shape;888;p86">
              <a:extLst>
                <a:ext uri="{FF2B5EF4-FFF2-40B4-BE49-F238E27FC236}">
                  <a16:creationId xmlns:a16="http://schemas.microsoft.com/office/drawing/2014/main" id="{896F8A6B-131C-83E1-DAAD-B2303402338F}"/>
                </a:ext>
              </a:extLst>
            </p:cNvPr>
            <p:cNvSpPr/>
            <p:nvPr/>
          </p:nvSpPr>
          <p:spPr>
            <a:xfrm>
              <a:off x="10048817" y="4559097"/>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6" name="Google Shape;886;p86">
              <a:extLst>
                <a:ext uri="{FF2B5EF4-FFF2-40B4-BE49-F238E27FC236}">
                  <a16:creationId xmlns:a16="http://schemas.microsoft.com/office/drawing/2014/main" id="{DBEEFF94-C82A-510E-458D-9587CA1E4B77}"/>
                </a:ext>
              </a:extLst>
            </p:cNvPr>
            <p:cNvSpPr/>
            <p:nvPr/>
          </p:nvSpPr>
          <p:spPr>
            <a:xfrm>
              <a:off x="10048817" y="4967130"/>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 name="TextBox 2">
              <a:extLst>
                <a:ext uri="{FF2B5EF4-FFF2-40B4-BE49-F238E27FC236}">
                  <a16:creationId xmlns:a16="http://schemas.microsoft.com/office/drawing/2014/main" id="{56F15D71-F56D-4818-B09A-4D70466526D2}"/>
                </a:ext>
              </a:extLst>
            </p:cNvPr>
            <p:cNvSpPr txBox="1"/>
            <p:nvPr/>
          </p:nvSpPr>
          <p:spPr>
            <a:xfrm>
              <a:off x="8451195" y="4883058"/>
              <a:ext cx="1722379" cy="830997"/>
            </a:xfrm>
            <a:prstGeom prst="rect">
              <a:avLst/>
            </a:prstGeom>
            <a:noFill/>
          </p:spPr>
          <p:txBody>
            <a:bodyPr wrap="square" rtlCol="0">
              <a:spAutoFit/>
            </a:bodyPr>
            <a:lstStyle/>
            <a:p>
              <a:r>
                <a:rPr lang="en-US" sz="2400" dirty="0"/>
                <a:t>Backscatter Circuit</a:t>
              </a:r>
            </a:p>
          </p:txBody>
        </p:sp>
      </p:grpSp>
      <p:sp>
        <p:nvSpPr>
          <p:cNvPr id="4" name="TextBox 3">
            <a:extLst>
              <a:ext uri="{FF2B5EF4-FFF2-40B4-BE49-F238E27FC236}">
                <a16:creationId xmlns:a16="http://schemas.microsoft.com/office/drawing/2014/main" id="{82266B97-74AC-F22C-9CE2-C155AD886D71}"/>
              </a:ext>
            </a:extLst>
          </p:cNvPr>
          <p:cNvSpPr txBox="1"/>
          <p:nvPr/>
        </p:nvSpPr>
        <p:spPr>
          <a:xfrm>
            <a:off x="3828443" y="3947610"/>
            <a:ext cx="579005" cy="326710"/>
          </a:xfrm>
          <a:prstGeom prst="rect">
            <a:avLst/>
          </a:prstGeom>
          <a:noFill/>
        </p:spPr>
        <p:txBody>
          <a:bodyPr wrap="none" rtlCol="0">
            <a:spAutoFit/>
          </a:bodyPr>
          <a:lstStyle/>
          <a:p>
            <a:r>
              <a:rPr lang="en-US" sz="2800" dirty="0"/>
              <a:t>AP</a:t>
            </a:r>
          </a:p>
        </p:txBody>
      </p:sp>
      <p:sp>
        <p:nvSpPr>
          <p:cNvPr id="12" name="Title 1">
            <a:extLst>
              <a:ext uri="{FF2B5EF4-FFF2-40B4-BE49-F238E27FC236}">
                <a16:creationId xmlns:a16="http://schemas.microsoft.com/office/drawing/2014/main" id="{D5D63C94-8009-225E-B95F-A36BC09F3E18}"/>
              </a:ext>
            </a:extLst>
          </p:cNvPr>
          <p:cNvSpPr txBox="1">
            <a:spLocks/>
          </p:cNvSpPr>
          <p:nvPr/>
        </p:nvSpPr>
        <p:spPr>
          <a:xfrm>
            <a:off x="531421" y="377628"/>
            <a:ext cx="11360800" cy="763600"/>
          </a:xfrm>
          <a:prstGeom prst="rect">
            <a:avLst/>
          </a:prstGeom>
        </p:spPr>
        <p:txBody>
          <a:bodyPr spcFirstLastPara="1" vert="horz" wrap="square" lIns="91425" tIns="91425" rIns="91425" bIns="91425" rtlCol="0" anchor="t" anchorCtr="0">
            <a:normAutofit fontScale="97500" lnSpcReduction="100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Beam Alignment Protocol</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5EEE31D-7B1F-3400-61D4-11633EB15358}"/>
                  </a:ext>
                </a:extLst>
              </p:cNvPr>
              <p:cNvSpPr txBox="1"/>
              <p:nvPr/>
            </p:nvSpPr>
            <p:spPr>
              <a:xfrm>
                <a:off x="9648305" y="4533455"/>
                <a:ext cx="35567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𝑠</m:t>
                          </m:r>
                        </m:sub>
                      </m:sSub>
                    </m:oMath>
                  </m:oMathPara>
                </a14:m>
                <a:endParaRPr lang="en-US" sz="2800" dirty="0"/>
              </a:p>
            </p:txBody>
          </p:sp>
        </mc:Choice>
        <mc:Fallback xmlns="">
          <p:sp>
            <p:nvSpPr>
              <p:cNvPr id="6" name="TextBox 5">
                <a:extLst>
                  <a:ext uri="{FF2B5EF4-FFF2-40B4-BE49-F238E27FC236}">
                    <a16:creationId xmlns:a16="http://schemas.microsoft.com/office/drawing/2014/main" id="{D5EEE31D-7B1F-3400-61D4-11633EB15358}"/>
                  </a:ext>
                </a:extLst>
              </p:cNvPr>
              <p:cNvSpPr txBox="1">
                <a:spLocks noRot="1" noChangeAspect="1" noMove="1" noResize="1" noEditPoints="1" noAdjustHandles="1" noChangeArrowheads="1" noChangeShapeType="1" noTextEdit="1"/>
              </p:cNvSpPr>
              <p:nvPr/>
            </p:nvSpPr>
            <p:spPr>
              <a:xfrm>
                <a:off x="9648305" y="4533455"/>
                <a:ext cx="355675" cy="430887"/>
              </a:xfrm>
              <a:prstGeom prst="rect">
                <a:avLst/>
              </a:prstGeom>
              <a:blipFill>
                <a:blip r:embed="rId4"/>
                <a:stretch>
                  <a:fillRect/>
                </a:stretch>
              </a:blipFill>
            </p:spPr>
            <p:txBody>
              <a:bodyPr/>
              <a:lstStyle/>
              <a:p>
                <a:r>
                  <a:rPr lang="en-US">
                    <a:noFill/>
                  </a:rPr>
                  <a:t> </a:t>
                </a:r>
              </a:p>
            </p:txBody>
          </p:sp>
        </mc:Fallback>
      </mc:AlternateContent>
      <p:cxnSp>
        <p:nvCxnSpPr>
          <p:cNvPr id="20" name="Connector: Elbow 19">
            <a:extLst>
              <a:ext uri="{FF2B5EF4-FFF2-40B4-BE49-F238E27FC236}">
                <a16:creationId xmlns:a16="http://schemas.microsoft.com/office/drawing/2014/main" id="{E907B481-5D09-950F-2D8C-56ADFC3FBCC9}"/>
              </a:ext>
            </a:extLst>
          </p:cNvPr>
          <p:cNvCxnSpPr>
            <a:endCxn id="875" idx="2"/>
          </p:cNvCxnSpPr>
          <p:nvPr/>
        </p:nvCxnSpPr>
        <p:spPr>
          <a:xfrm flipV="1">
            <a:off x="10532046" y="4418050"/>
            <a:ext cx="865004" cy="227658"/>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Google Shape;888;p86">
            <a:extLst>
              <a:ext uri="{FF2B5EF4-FFF2-40B4-BE49-F238E27FC236}">
                <a16:creationId xmlns:a16="http://schemas.microsoft.com/office/drawing/2014/main" id="{39AEDA39-5852-95AF-3622-A342841B82EC}"/>
              </a:ext>
            </a:extLst>
          </p:cNvPr>
          <p:cNvSpPr/>
          <p:nvPr/>
        </p:nvSpPr>
        <p:spPr>
          <a:xfrm>
            <a:off x="10420084" y="4559097"/>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 name="Google Shape;894;p86">
            <a:extLst>
              <a:ext uri="{FF2B5EF4-FFF2-40B4-BE49-F238E27FC236}">
                <a16:creationId xmlns:a16="http://schemas.microsoft.com/office/drawing/2014/main" id="{C83E5B98-21C0-1872-159E-2D8102D85479}"/>
              </a:ext>
            </a:extLst>
          </p:cNvPr>
          <p:cNvSpPr/>
          <p:nvPr/>
        </p:nvSpPr>
        <p:spPr>
          <a:xfrm rot="6363970">
            <a:off x="9922485" y="4406721"/>
            <a:ext cx="506170" cy="492450"/>
          </a:xfrm>
          <a:prstGeom prst="arc">
            <a:avLst>
              <a:gd name="adj1" fmla="val 16468312"/>
              <a:gd name="adj2" fmla="val 21298246"/>
            </a:avLst>
          </a:prstGeom>
          <a:noFill/>
          <a:ln w="28575" cap="flat" cmpd="sng">
            <a:solidFill>
              <a:srgbClr val="000000"/>
            </a:solidFill>
            <a:prstDash val="dash"/>
            <a:round/>
            <a:headEnd type="none" w="med" len="med"/>
            <a:tailEnd type="triangle" w="med" len="med"/>
          </a:ln>
        </p:spPr>
        <p:txBody>
          <a:bodyPr spcFirstLastPara="1" wrap="square" lIns="121900" tIns="121900" rIns="121900" bIns="121900" anchor="ctr" anchorCtr="0">
            <a:noAutofit/>
          </a:bodyPr>
          <a:lstStyle/>
          <a:p>
            <a:endParaRPr sz="2400"/>
          </a:p>
        </p:txBody>
      </p:sp>
      <p:grpSp>
        <p:nvGrpSpPr>
          <p:cNvPr id="5" name="Group 4">
            <a:extLst>
              <a:ext uri="{FF2B5EF4-FFF2-40B4-BE49-F238E27FC236}">
                <a16:creationId xmlns:a16="http://schemas.microsoft.com/office/drawing/2014/main" id="{53730CDE-4A0E-AAF1-E623-8C44CE8AA7BF}"/>
              </a:ext>
            </a:extLst>
          </p:cNvPr>
          <p:cNvGrpSpPr/>
          <p:nvPr/>
        </p:nvGrpSpPr>
        <p:grpSpPr>
          <a:xfrm>
            <a:off x="584601" y="5027509"/>
            <a:ext cx="4431673" cy="707886"/>
            <a:chOff x="584601" y="5027509"/>
            <a:chExt cx="4431673" cy="707886"/>
          </a:xfrm>
        </p:grpSpPr>
        <p:cxnSp>
          <p:nvCxnSpPr>
            <p:cNvPr id="898" name="Google Shape;898;p86">
              <a:extLst>
                <a:ext uri="{FF2B5EF4-FFF2-40B4-BE49-F238E27FC236}">
                  <a16:creationId xmlns:a16="http://schemas.microsoft.com/office/drawing/2014/main" id="{E71706F3-046F-5A48-8665-FD27B26AC37E}"/>
                </a:ext>
              </a:extLst>
            </p:cNvPr>
            <p:cNvCxnSpPr>
              <a:cxnSpLocks/>
            </p:cNvCxnSpPr>
            <p:nvPr/>
          </p:nvCxnSpPr>
          <p:spPr>
            <a:xfrm>
              <a:off x="584601" y="5363735"/>
              <a:ext cx="3507669" cy="0"/>
            </a:xfrm>
            <a:prstGeom prst="straightConnector1">
              <a:avLst/>
            </a:prstGeom>
            <a:noFill/>
            <a:ln w="28575" cap="flat" cmpd="sng">
              <a:solidFill>
                <a:schemeClr val="dk2"/>
              </a:solidFill>
              <a:prstDash val="solid"/>
              <a:round/>
              <a:headEnd type="none" w="med" len="med"/>
              <a:tailEnd type="triangle" w="med" len="med"/>
            </a:ln>
          </p:spPr>
        </p:cxnSp>
        <p:sp>
          <p:nvSpPr>
            <p:cNvPr id="935" name="TextBox 934">
              <a:extLst>
                <a:ext uri="{FF2B5EF4-FFF2-40B4-BE49-F238E27FC236}">
                  <a16:creationId xmlns:a16="http://schemas.microsoft.com/office/drawing/2014/main" id="{0B4B9187-5295-F6FA-67B5-8BD64E9CA8E3}"/>
                </a:ext>
              </a:extLst>
            </p:cNvPr>
            <p:cNvSpPr txBox="1"/>
            <p:nvPr/>
          </p:nvSpPr>
          <p:spPr>
            <a:xfrm>
              <a:off x="3898852" y="5027509"/>
              <a:ext cx="1117422" cy="707886"/>
            </a:xfrm>
            <a:prstGeom prst="rect">
              <a:avLst/>
            </a:prstGeom>
            <a:noFill/>
          </p:spPr>
          <p:txBody>
            <a:bodyPr wrap="none" rtlCol="0">
              <a:spAutoFit/>
            </a:bodyPr>
            <a:lstStyle/>
            <a:p>
              <a:r>
                <a:rPr lang="en-US" sz="2000" dirty="0"/>
                <a:t>Beam </a:t>
              </a:r>
            </a:p>
            <a:p>
              <a:r>
                <a:rPr lang="en-US" sz="2000" dirty="0"/>
                <a:t>direction</a:t>
              </a:r>
            </a:p>
          </p:txBody>
        </p:sp>
        <p:grpSp>
          <p:nvGrpSpPr>
            <p:cNvPr id="56" name="Group 55">
              <a:extLst>
                <a:ext uri="{FF2B5EF4-FFF2-40B4-BE49-F238E27FC236}">
                  <a16:creationId xmlns:a16="http://schemas.microsoft.com/office/drawing/2014/main" id="{43DA3755-FC9C-37EA-944F-DC81110BD422}"/>
                </a:ext>
              </a:extLst>
            </p:cNvPr>
            <p:cNvGrpSpPr/>
            <p:nvPr/>
          </p:nvGrpSpPr>
          <p:grpSpPr>
            <a:xfrm>
              <a:off x="895947" y="5385920"/>
              <a:ext cx="2964472" cy="287941"/>
              <a:chOff x="863057" y="5385920"/>
              <a:chExt cx="2964472" cy="287941"/>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8797506-D9E6-1B18-75EC-A78CDC758730}"/>
                      </a:ext>
                    </a:extLst>
                  </p:cNvPr>
                  <p:cNvSpPr txBox="1"/>
                  <p:nvPr/>
                </p:nvSpPr>
                <p:spPr>
                  <a:xfrm>
                    <a:off x="863057" y="5386393"/>
                    <a:ext cx="2766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0" smtClean="0">
                                  <a:latin typeface="Cambria Math" panose="02040503050406030204" pitchFamily="18" charset="0"/>
                                </a:rPr>
                                <m:t>1</m:t>
                              </m:r>
                            </m:sub>
                          </m:sSub>
                        </m:oMath>
                      </m:oMathPara>
                    </a14:m>
                    <a:endParaRPr lang="en-US" dirty="0"/>
                  </a:p>
                </p:txBody>
              </p:sp>
            </mc:Choice>
            <mc:Fallback xmlns="">
              <p:sp>
                <p:nvSpPr>
                  <p:cNvPr id="33" name="TextBox 32">
                    <a:extLst>
                      <a:ext uri="{FF2B5EF4-FFF2-40B4-BE49-F238E27FC236}">
                        <a16:creationId xmlns:a16="http://schemas.microsoft.com/office/drawing/2014/main" id="{B8797506-D9E6-1B18-75EC-A78CDC758730}"/>
                      </a:ext>
                    </a:extLst>
                  </p:cNvPr>
                  <p:cNvSpPr txBox="1">
                    <a:spLocks noRot="1" noChangeAspect="1" noMove="1" noResize="1" noEditPoints="1" noAdjustHandles="1" noChangeArrowheads="1" noChangeShapeType="1" noTextEdit="1"/>
                  </p:cNvSpPr>
                  <p:nvPr/>
                </p:nvSpPr>
                <p:spPr>
                  <a:xfrm>
                    <a:off x="863057" y="5386393"/>
                    <a:ext cx="276614" cy="276999"/>
                  </a:xfrm>
                  <a:prstGeom prst="rect">
                    <a:avLst/>
                  </a:prstGeom>
                  <a:blipFill>
                    <a:blip r:embed="rId5"/>
                    <a:stretch>
                      <a:fillRect l="-22222" r="-6667"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691EDC9A-3548-7EC9-A838-C8F4FFF4BB6C}"/>
                      </a:ext>
                    </a:extLst>
                  </p:cNvPr>
                  <p:cNvSpPr txBox="1"/>
                  <p:nvPr/>
                </p:nvSpPr>
                <p:spPr>
                  <a:xfrm>
                    <a:off x="1510054" y="5396862"/>
                    <a:ext cx="2819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2</m:t>
                              </m:r>
                            </m:sub>
                          </m:sSub>
                        </m:oMath>
                      </m:oMathPara>
                    </a14:m>
                    <a:endParaRPr lang="en-US" dirty="0"/>
                  </a:p>
                </p:txBody>
              </p:sp>
            </mc:Choice>
            <mc:Fallback xmlns="">
              <p:sp>
                <p:nvSpPr>
                  <p:cNvPr id="34" name="TextBox 33">
                    <a:extLst>
                      <a:ext uri="{FF2B5EF4-FFF2-40B4-BE49-F238E27FC236}">
                        <a16:creationId xmlns:a16="http://schemas.microsoft.com/office/drawing/2014/main" id="{691EDC9A-3548-7EC9-A838-C8F4FFF4BB6C}"/>
                      </a:ext>
                    </a:extLst>
                  </p:cNvPr>
                  <p:cNvSpPr txBox="1">
                    <a:spLocks noRot="1" noChangeAspect="1" noMove="1" noResize="1" noEditPoints="1" noAdjustHandles="1" noChangeArrowheads="1" noChangeShapeType="1" noTextEdit="1"/>
                  </p:cNvSpPr>
                  <p:nvPr/>
                </p:nvSpPr>
                <p:spPr>
                  <a:xfrm>
                    <a:off x="1510054" y="5396862"/>
                    <a:ext cx="281937" cy="276999"/>
                  </a:xfrm>
                  <a:prstGeom prst="rect">
                    <a:avLst/>
                  </a:prstGeom>
                  <a:blipFill>
                    <a:blip r:embed="rId6"/>
                    <a:stretch>
                      <a:fillRect l="-19565" r="-8696"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72BC8B3-0CA0-7237-B175-C284CCB19CCA}"/>
                      </a:ext>
                    </a:extLst>
                  </p:cNvPr>
                  <p:cNvSpPr txBox="1"/>
                  <p:nvPr/>
                </p:nvSpPr>
                <p:spPr>
                  <a:xfrm>
                    <a:off x="2150556" y="5386392"/>
                    <a:ext cx="2819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3</m:t>
                              </m:r>
                            </m:sub>
                          </m:sSub>
                        </m:oMath>
                      </m:oMathPara>
                    </a14:m>
                    <a:endParaRPr lang="en-US" dirty="0"/>
                  </a:p>
                </p:txBody>
              </p:sp>
            </mc:Choice>
            <mc:Fallback xmlns="">
              <p:sp>
                <p:nvSpPr>
                  <p:cNvPr id="36" name="TextBox 35">
                    <a:extLst>
                      <a:ext uri="{FF2B5EF4-FFF2-40B4-BE49-F238E27FC236}">
                        <a16:creationId xmlns:a16="http://schemas.microsoft.com/office/drawing/2014/main" id="{F72BC8B3-0CA0-7237-B175-C284CCB19CCA}"/>
                      </a:ext>
                    </a:extLst>
                  </p:cNvPr>
                  <p:cNvSpPr txBox="1">
                    <a:spLocks noRot="1" noChangeAspect="1" noMove="1" noResize="1" noEditPoints="1" noAdjustHandles="1" noChangeArrowheads="1" noChangeShapeType="1" noTextEdit="1"/>
                  </p:cNvSpPr>
                  <p:nvPr/>
                </p:nvSpPr>
                <p:spPr>
                  <a:xfrm>
                    <a:off x="2150556" y="5386392"/>
                    <a:ext cx="281936" cy="276999"/>
                  </a:xfrm>
                  <a:prstGeom prst="rect">
                    <a:avLst/>
                  </a:prstGeom>
                  <a:blipFill>
                    <a:blip r:embed="rId7"/>
                    <a:stretch>
                      <a:fillRect l="-19565" r="-8696"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DB016B3-09C0-E16C-346A-4E6B83D5D508}"/>
                      </a:ext>
                    </a:extLst>
                  </p:cNvPr>
                  <p:cNvSpPr txBox="1"/>
                  <p:nvPr/>
                </p:nvSpPr>
                <p:spPr>
                  <a:xfrm>
                    <a:off x="2843388" y="5385921"/>
                    <a:ext cx="2765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4</m:t>
                              </m:r>
                            </m:sub>
                          </m:sSub>
                        </m:oMath>
                      </m:oMathPara>
                    </a14:m>
                    <a:endParaRPr lang="en-US" dirty="0"/>
                  </a:p>
                </p:txBody>
              </p:sp>
            </mc:Choice>
            <mc:Fallback xmlns="">
              <p:sp>
                <p:nvSpPr>
                  <p:cNvPr id="37" name="TextBox 36">
                    <a:extLst>
                      <a:ext uri="{FF2B5EF4-FFF2-40B4-BE49-F238E27FC236}">
                        <a16:creationId xmlns:a16="http://schemas.microsoft.com/office/drawing/2014/main" id="{2DB016B3-09C0-E16C-346A-4E6B83D5D508}"/>
                      </a:ext>
                    </a:extLst>
                  </p:cNvPr>
                  <p:cNvSpPr txBox="1">
                    <a:spLocks noRot="1" noChangeAspect="1" noMove="1" noResize="1" noEditPoints="1" noAdjustHandles="1" noChangeArrowheads="1" noChangeShapeType="1" noTextEdit="1"/>
                  </p:cNvSpPr>
                  <p:nvPr/>
                </p:nvSpPr>
                <p:spPr>
                  <a:xfrm>
                    <a:off x="2843388" y="5385921"/>
                    <a:ext cx="276550" cy="276999"/>
                  </a:xfrm>
                  <a:prstGeom prst="rect">
                    <a:avLst/>
                  </a:prstGeom>
                  <a:blipFill>
                    <a:blip r:embed="rId8"/>
                    <a:stretch>
                      <a:fillRect l="-22222" r="-6667"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9647FE7-8924-81D5-AC6E-F6955932308A}"/>
                      </a:ext>
                    </a:extLst>
                  </p:cNvPr>
                  <p:cNvSpPr txBox="1"/>
                  <p:nvPr/>
                </p:nvSpPr>
                <p:spPr>
                  <a:xfrm>
                    <a:off x="3545593" y="5385920"/>
                    <a:ext cx="2819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5</m:t>
                              </m:r>
                            </m:sub>
                          </m:sSub>
                        </m:oMath>
                      </m:oMathPara>
                    </a14:m>
                    <a:endParaRPr lang="en-US" dirty="0"/>
                  </a:p>
                </p:txBody>
              </p:sp>
            </mc:Choice>
            <mc:Fallback xmlns="">
              <p:sp>
                <p:nvSpPr>
                  <p:cNvPr id="38" name="TextBox 37">
                    <a:extLst>
                      <a:ext uri="{FF2B5EF4-FFF2-40B4-BE49-F238E27FC236}">
                        <a16:creationId xmlns:a16="http://schemas.microsoft.com/office/drawing/2014/main" id="{79647FE7-8924-81D5-AC6E-F6955932308A}"/>
                      </a:ext>
                    </a:extLst>
                  </p:cNvPr>
                  <p:cNvSpPr txBox="1">
                    <a:spLocks noRot="1" noChangeAspect="1" noMove="1" noResize="1" noEditPoints="1" noAdjustHandles="1" noChangeArrowheads="1" noChangeShapeType="1" noTextEdit="1"/>
                  </p:cNvSpPr>
                  <p:nvPr/>
                </p:nvSpPr>
                <p:spPr>
                  <a:xfrm>
                    <a:off x="3545593" y="5385920"/>
                    <a:ext cx="281936" cy="276999"/>
                  </a:xfrm>
                  <a:prstGeom prst="rect">
                    <a:avLst/>
                  </a:prstGeom>
                  <a:blipFill>
                    <a:blip r:embed="rId9"/>
                    <a:stretch>
                      <a:fillRect l="-19565" r="-8696" b="-17778"/>
                    </a:stretch>
                  </a:blipFill>
                </p:spPr>
                <p:txBody>
                  <a:bodyPr/>
                  <a:lstStyle/>
                  <a:p>
                    <a:r>
                      <a:rPr lang="en-US">
                        <a:noFill/>
                      </a:rPr>
                      <a:t> </a:t>
                    </a:r>
                  </a:p>
                </p:txBody>
              </p:sp>
            </mc:Fallback>
          </mc:AlternateContent>
        </p:grpSp>
      </p:grpSp>
      <p:pic>
        <p:nvPicPr>
          <p:cNvPr id="39" name="Picture 2" descr="WiFi signal - Free technology icons">
            <a:extLst>
              <a:ext uri="{FF2B5EF4-FFF2-40B4-BE49-F238E27FC236}">
                <a16:creationId xmlns:a16="http://schemas.microsoft.com/office/drawing/2014/main" id="{82F4FFC0-7F16-5006-2936-63FA1CD6F85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87165" y="3119778"/>
            <a:ext cx="846985" cy="84698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96" name="Google Shape;1148;p97">
                <a:extLst>
                  <a:ext uri="{FF2B5EF4-FFF2-40B4-BE49-F238E27FC236}">
                    <a16:creationId xmlns:a16="http://schemas.microsoft.com/office/drawing/2014/main" id="{1A64B5D7-B30A-33A8-11B6-A7914BF89207}"/>
                  </a:ext>
                </a:extLst>
              </p:cNvPr>
              <p:cNvSpPr txBox="1"/>
              <p:nvPr/>
            </p:nvSpPr>
            <p:spPr>
              <a:xfrm>
                <a:off x="6091870" y="2460301"/>
                <a:ext cx="681437" cy="677068"/>
              </a:xfrm>
              <a:prstGeom prst="rect">
                <a:avLst/>
              </a:prstGeom>
              <a:noFill/>
              <a:ln>
                <a:noFill/>
              </a:ln>
            </p:spPr>
            <p:txBody>
              <a:bodyPr spcFirstLastPara="1" wrap="square" lIns="121900" tIns="121900" rIns="121900" bIns="121900" anchor="t" anchorCtr="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𝜃</m:t>
                          </m:r>
                        </m:e>
                        <m:sub>
                          <m:r>
                            <a:rPr lang="en-US" sz="2800" b="0" i="1" smtClean="0">
                              <a:latin typeface="Cambria Math" panose="02040503050406030204" pitchFamily="18" charset="0"/>
                            </a:rPr>
                            <m:t>2</m:t>
                          </m:r>
                        </m:sub>
                      </m:sSub>
                    </m:oMath>
                  </m:oMathPara>
                </a14:m>
                <a:endParaRPr lang="en-US" sz="2800" dirty="0"/>
              </a:p>
            </p:txBody>
          </p:sp>
        </mc:Choice>
        <mc:Fallback xmlns="">
          <p:sp>
            <p:nvSpPr>
              <p:cNvPr id="896" name="Google Shape;1148;p97">
                <a:extLst>
                  <a:ext uri="{FF2B5EF4-FFF2-40B4-BE49-F238E27FC236}">
                    <a16:creationId xmlns:a16="http://schemas.microsoft.com/office/drawing/2014/main" id="{1A64B5D7-B30A-33A8-11B6-A7914BF89207}"/>
                  </a:ext>
                </a:extLst>
              </p:cNvPr>
              <p:cNvSpPr txBox="1">
                <a:spLocks noRot="1" noChangeAspect="1" noMove="1" noResize="1" noEditPoints="1" noAdjustHandles="1" noChangeArrowheads="1" noChangeShapeType="1" noTextEdit="1"/>
              </p:cNvSpPr>
              <p:nvPr/>
            </p:nvSpPr>
            <p:spPr>
              <a:xfrm>
                <a:off x="6091870" y="2460301"/>
                <a:ext cx="681437" cy="677068"/>
              </a:xfrm>
              <a:prstGeom prst="rect">
                <a:avLst/>
              </a:prstGeom>
              <a:blipFill>
                <a:blip r:embed="rId11"/>
                <a:stretch>
                  <a:fillRect r="-267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2" name="Google Shape;1148;p97">
                <a:extLst>
                  <a:ext uri="{FF2B5EF4-FFF2-40B4-BE49-F238E27FC236}">
                    <a16:creationId xmlns:a16="http://schemas.microsoft.com/office/drawing/2014/main" id="{25D8A203-C3C9-693D-50C6-CA94AAC9857D}"/>
                  </a:ext>
                </a:extLst>
              </p:cNvPr>
              <p:cNvSpPr txBox="1"/>
              <p:nvPr/>
            </p:nvSpPr>
            <p:spPr>
              <a:xfrm>
                <a:off x="6168346" y="2999340"/>
                <a:ext cx="681437" cy="677068"/>
              </a:xfrm>
              <a:prstGeom prst="rect">
                <a:avLst/>
              </a:prstGeom>
              <a:noFill/>
              <a:ln>
                <a:noFill/>
              </a:ln>
            </p:spPr>
            <p:txBody>
              <a:bodyPr spcFirstLastPara="1" wrap="square" lIns="121900" tIns="121900" rIns="121900" bIns="121900" anchor="t" anchorCtr="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𝜃</m:t>
                          </m:r>
                        </m:e>
                        <m:sub>
                          <m:r>
                            <a:rPr lang="en-US" sz="2800" b="0" i="1" smtClean="0">
                              <a:latin typeface="Cambria Math" panose="02040503050406030204" pitchFamily="18" charset="0"/>
                            </a:rPr>
                            <m:t>3</m:t>
                          </m:r>
                        </m:sub>
                      </m:sSub>
                    </m:oMath>
                  </m:oMathPara>
                </a14:m>
                <a:endParaRPr lang="en-US" sz="2800" dirty="0"/>
              </a:p>
            </p:txBody>
          </p:sp>
        </mc:Choice>
        <mc:Fallback xmlns="">
          <p:sp>
            <p:nvSpPr>
              <p:cNvPr id="902" name="Google Shape;1148;p97">
                <a:extLst>
                  <a:ext uri="{FF2B5EF4-FFF2-40B4-BE49-F238E27FC236}">
                    <a16:creationId xmlns:a16="http://schemas.microsoft.com/office/drawing/2014/main" id="{25D8A203-C3C9-693D-50C6-CA94AAC9857D}"/>
                  </a:ext>
                </a:extLst>
              </p:cNvPr>
              <p:cNvSpPr txBox="1">
                <a:spLocks noRot="1" noChangeAspect="1" noMove="1" noResize="1" noEditPoints="1" noAdjustHandles="1" noChangeArrowheads="1" noChangeShapeType="1" noTextEdit="1"/>
              </p:cNvSpPr>
              <p:nvPr/>
            </p:nvSpPr>
            <p:spPr>
              <a:xfrm>
                <a:off x="6168346" y="2999340"/>
                <a:ext cx="681437" cy="677068"/>
              </a:xfrm>
              <a:prstGeom prst="rect">
                <a:avLst/>
              </a:prstGeom>
              <a:blipFill>
                <a:blip r:embed="rId12"/>
                <a:stretch>
                  <a:fillRect r="-267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7" name="Google Shape;1148;p97">
                <a:extLst>
                  <a:ext uri="{FF2B5EF4-FFF2-40B4-BE49-F238E27FC236}">
                    <a16:creationId xmlns:a16="http://schemas.microsoft.com/office/drawing/2014/main" id="{06B4EFA0-9B7E-F56B-C3B6-76DC2F888D05}"/>
                  </a:ext>
                </a:extLst>
              </p:cNvPr>
              <p:cNvSpPr txBox="1"/>
              <p:nvPr/>
            </p:nvSpPr>
            <p:spPr>
              <a:xfrm>
                <a:off x="5987955" y="3634055"/>
                <a:ext cx="681437" cy="677068"/>
              </a:xfrm>
              <a:prstGeom prst="rect">
                <a:avLst/>
              </a:prstGeom>
              <a:noFill/>
              <a:ln>
                <a:noFill/>
              </a:ln>
            </p:spPr>
            <p:txBody>
              <a:bodyPr spcFirstLastPara="1" wrap="square" lIns="121900" tIns="121900" rIns="121900" bIns="121900" anchor="t" anchorCtr="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𝜃</m:t>
                          </m:r>
                        </m:e>
                        <m:sub>
                          <m:r>
                            <a:rPr lang="en-US" sz="2800" b="0" i="1" smtClean="0">
                              <a:latin typeface="Cambria Math" panose="02040503050406030204" pitchFamily="18" charset="0"/>
                            </a:rPr>
                            <m:t>4</m:t>
                          </m:r>
                        </m:sub>
                      </m:sSub>
                    </m:oMath>
                  </m:oMathPara>
                </a14:m>
                <a:endParaRPr lang="en-US" sz="2800" dirty="0"/>
              </a:p>
            </p:txBody>
          </p:sp>
        </mc:Choice>
        <mc:Fallback xmlns="">
          <p:sp>
            <p:nvSpPr>
              <p:cNvPr id="907" name="Google Shape;1148;p97">
                <a:extLst>
                  <a:ext uri="{FF2B5EF4-FFF2-40B4-BE49-F238E27FC236}">
                    <a16:creationId xmlns:a16="http://schemas.microsoft.com/office/drawing/2014/main" id="{06B4EFA0-9B7E-F56B-C3B6-76DC2F888D05}"/>
                  </a:ext>
                </a:extLst>
              </p:cNvPr>
              <p:cNvSpPr txBox="1">
                <a:spLocks noRot="1" noChangeAspect="1" noMove="1" noResize="1" noEditPoints="1" noAdjustHandles="1" noChangeArrowheads="1" noChangeShapeType="1" noTextEdit="1"/>
              </p:cNvSpPr>
              <p:nvPr/>
            </p:nvSpPr>
            <p:spPr>
              <a:xfrm>
                <a:off x="5987955" y="3634055"/>
                <a:ext cx="681437" cy="677068"/>
              </a:xfrm>
              <a:prstGeom prst="rect">
                <a:avLst/>
              </a:prstGeom>
              <a:blipFill>
                <a:blip r:embed="rId13"/>
                <a:stretch>
                  <a:fillRect r="-2767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9" name="Google Shape;1148;p97">
                <a:extLst>
                  <a:ext uri="{FF2B5EF4-FFF2-40B4-BE49-F238E27FC236}">
                    <a16:creationId xmlns:a16="http://schemas.microsoft.com/office/drawing/2014/main" id="{F024839A-6460-F791-C3FF-1BA7A5DD4F2A}"/>
                  </a:ext>
                </a:extLst>
              </p:cNvPr>
              <p:cNvSpPr txBox="1"/>
              <p:nvPr/>
            </p:nvSpPr>
            <p:spPr>
              <a:xfrm>
                <a:off x="5745951" y="4086386"/>
                <a:ext cx="681437" cy="677068"/>
              </a:xfrm>
              <a:prstGeom prst="rect">
                <a:avLst/>
              </a:prstGeom>
              <a:noFill/>
              <a:ln>
                <a:noFill/>
              </a:ln>
            </p:spPr>
            <p:txBody>
              <a:bodyPr spcFirstLastPara="1" wrap="square" lIns="121900" tIns="121900" rIns="121900" bIns="121900" anchor="t" anchorCtr="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𝜃</m:t>
                          </m:r>
                        </m:e>
                        <m:sub>
                          <m:r>
                            <a:rPr lang="en-US" sz="2800" b="0" i="1" smtClean="0">
                              <a:latin typeface="Cambria Math" panose="02040503050406030204" pitchFamily="18" charset="0"/>
                            </a:rPr>
                            <m:t>5</m:t>
                          </m:r>
                        </m:sub>
                      </m:sSub>
                    </m:oMath>
                  </m:oMathPara>
                </a14:m>
                <a:endParaRPr lang="en-US" sz="2800" dirty="0"/>
              </a:p>
            </p:txBody>
          </p:sp>
        </mc:Choice>
        <mc:Fallback xmlns="">
          <p:sp>
            <p:nvSpPr>
              <p:cNvPr id="909" name="Google Shape;1148;p97">
                <a:extLst>
                  <a:ext uri="{FF2B5EF4-FFF2-40B4-BE49-F238E27FC236}">
                    <a16:creationId xmlns:a16="http://schemas.microsoft.com/office/drawing/2014/main" id="{F024839A-6460-F791-C3FF-1BA7A5DD4F2A}"/>
                  </a:ext>
                </a:extLst>
              </p:cNvPr>
              <p:cNvSpPr txBox="1">
                <a:spLocks noRot="1" noChangeAspect="1" noMove="1" noResize="1" noEditPoints="1" noAdjustHandles="1" noChangeArrowheads="1" noChangeShapeType="1" noTextEdit="1"/>
              </p:cNvSpPr>
              <p:nvPr/>
            </p:nvSpPr>
            <p:spPr>
              <a:xfrm>
                <a:off x="5745951" y="4086386"/>
                <a:ext cx="681437" cy="677068"/>
              </a:xfrm>
              <a:prstGeom prst="rect">
                <a:avLst/>
              </a:prstGeom>
              <a:blipFill>
                <a:blip r:embed="rId14"/>
                <a:stretch>
                  <a:fillRect r="-2792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71421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20"/>
                                        </p:tgtEl>
                                        <p:attrNameLst>
                                          <p:attrName>style.visibility</p:attrName>
                                        </p:attrNameLst>
                                      </p:cBhvr>
                                      <p:to>
                                        <p:strVal val="hidden"/>
                                      </p:to>
                                    </p:set>
                                  </p:childTnLst>
                                </p:cTn>
                              </p:par>
                              <p:par>
                                <p:cTn id="15" presetID="8" presetClass="emph" presetSubtype="0" fill="hold" nodeType="withEffect">
                                  <p:stCondLst>
                                    <p:cond delay="0"/>
                                  </p:stCondLst>
                                  <p:childTnLst>
                                    <p:animRot by="900000">
                                      <p:cBhvr>
                                        <p:cTn id="16" dur="500" fill="hold"/>
                                        <p:tgtEl>
                                          <p:spTgt spid="59"/>
                                        </p:tgtEl>
                                        <p:attrNameLst>
                                          <p:attrName>r</p:attrName>
                                        </p:attrNameLst>
                                      </p:cBhvr>
                                    </p:animRo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89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896"/>
                                        </p:tgtEl>
                                        <p:attrNameLst>
                                          <p:attrName>style.visibility</p:attrName>
                                        </p:attrNameLst>
                                      </p:cBhvr>
                                      <p:to>
                                        <p:strVal val="hidden"/>
                                      </p:to>
                                    </p:set>
                                  </p:childTnLst>
                                </p:cTn>
                              </p:par>
                              <p:par>
                                <p:cTn id="24" presetID="8" presetClass="emph" presetSubtype="0" fill="hold" nodeType="withEffect">
                                  <p:stCondLst>
                                    <p:cond delay="0"/>
                                  </p:stCondLst>
                                  <p:childTnLst>
                                    <p:animRot by="900000">
                                      <p:cBhvr>
                                        <p:cTn id="25" dur="500" fill="hold"/>
                                        <p:tgtEl>
                                          <p:spTgt spid="59"/>
                                        </p:tgtEl>
                                        <p:attrNameLst>
                                          <p:attrName>r</p:attrName>
                                        </p:attrNameLst>
                                      </p:cBhvr>
                                    </p:animRo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90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902"/>
                                        </p:tgtEl>
                                        <p:attrNameLst>
                                          <p:attrName>style.visibility</p:attrName>
                                        </p:attrNameLst>
                                      </p:cBhvr>
                                      <p:to>
                                        <p:strVal val="hidden"/>
                                      </p:to>
                                    </p:set>
                                  </p:childTnLst>
                                </p:cTn>
                              </p:par>
                              <p:par>
                                <p:cTn id="33" presetID="8" presetClass="emph" presetSubtype="0" fill="hold" nodeType="withEffect">
                                  <p:stCondLst>
                                    <p:cond delay="0"/>
                                  </p:stCondLst>
                                  <p:childTnLst>
                                    <p:animRot by="900000">
                                      <p:cBhvr>
                                        <p:cTn id="34" dur="500" fill="hold"/>
                                        <p:tgtEl>
                                          <p:spTgt spid="59"/>
                                        </p:tgtEl>
                                        <p:attrNameLst>
                                          <p:attrName>r</p:attrName>
                                        </p:attrNameLst>
                                      </p:cBhvr>
                                    </p:animRo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90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907"/>
                                        </p:tgtEl>
                                        <p:attrNameLst>
                                          <p:attrName>style.visibility</p:attrName>
                                        </p:attrNameLst>
                                      </p:cBhvr>
                                      <p:to>
                                        <p:strVal val="hidden"/>
                                      </p:to>
                                    </p:set>
                                  </p:childTnLst>
                                </p:cTn>
                              </p:par>
                              <p:par>
                                <p:cTn id="42" presetID="8" presetClass="emph" presetSubtype="0" fill="hold" nodeType="withEffect">
                                  <p:stCondLst>
                                    <p:cond delay="0"/>
                                  </p:stCondLst>
                                  <p:childTnLst>
                                    <p:animRot by="900000">
                                      <p:cBhvr>
                                        <p:cTn id="43" dur="500" fill="hold"/>
                                        <p:tgtEl>
                                          <p:spTgt spid="59"/>
                                        </p:tgtEl>
                                        <p:attrNameLst>
                                          <p:attrName>r</p:attrName>
                                        </p:attrNameLst>
                                      </p:cBhvr>
                                    </p:animRo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90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59"/>
                                        </p:tgtEl>
                                      </p:cBhvr>
                                    </p:animEffect>
                                    <p:set>
                                      <p:cBhvr>
                                        <p:cTn id="51" dur="1" fill="hold">
                                          <p:stCondLst>
                                            <p:cond delay="499"/>
                                          </p:stCondLst>
                                        </p:cTn>
                                        <p:tgtEl>
                                          <p:spTgt spid="59"/>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909"/>
                                        </p:tgtEl>
                                      </p:cBhvr>
                                    </p:animEffect>
                                    <p:set>
                                      <p:cBhvr>
                                        <p:cTn id="54" dur="1" fill="hold">
                                          <p:stCondLst>
                                            <p:cond delay="499"/>
                                          </p:stCondLst>
                                        </p:cTn>
                                        <p:tgtEl>
                                          <p:spTgt spid="90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down)">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left)">
                                      <p:cBhvr>
                                        <p:cTn id="64" dur="500"/>
                                        <p:tgtEl>
                                          <p:spTgt spid="5"/>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0" presetClass="entr" presetSubtype="0" fill="hold" nodeType="withEffect">
                                  <p:stCondLst>
                                    <p:cond delay="0"/>
                                  </p:stCondLst>
                                  <p:childTnLst>
                                    <p:set>
                                      <p:cBhvr>
                                        <p:cTn id="70" dur="1" fill="hold">
                                          <p:stCondLst>
                                            <p:cond delay="0"/>
                                          </p:stCondLst>
                                        </p:cTn>
                                        <p:tgtEl>
                                          <p:spTgt spid="947"/>
                                        </p:tgtEl>
                                        <p:attrNameLst>
                                          <p:attrName>style.visibility</p:attrName>
                                        </p:attrNameLst>
                                      </p:cBhvr>
                                      <p:to>
                                        <p:strVal val="visible"/>
                                      </p:to>
                                    </p:set>
                                    <p:animEffect transition="in" filter="fade">
                                      <p:cBhvr>
                                        <p:cTn id="71" dur="500"/>
                                        <p:tgtEl>
                                          <p:spTgt spid="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 grpId="0"/>
      <p:bldP spid="920" grpId="1"/>
      <p:bldP spid="896" grpId="0"/>
      <p:bldP spid="896" grpId="1"/>
      <p:bldP spid="902" grpId="0"/>
      <p:bldP spid="902" grpId="1"/>
      <p:bldP spid="907" grpId="0"/>
      <p:bldP spid="907" grpId="1"/>
      <p:bldP spid="909" grpId="0"/>
      <p:bldP spid="90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0">
          <a:extLst>
            <a:ext uri="{FF2B5EF4-FFF2-40B4-BE49-F238E27FC236}">
              <a16:creationId xmlns:a16="http://schemas.microsoft.com/office/drawing/2014/main" id="{7774CC5D-4C8C-8475-0A61-07CA38E6D1BB}"/>
            </a:ext>
          </a:extLst>
        </p:cNvPr>
        <p:cNvGrpSpPr/>
        <p:nvPr/>
      </p:nvGrpSpPr>
      <p:grpSpPr>
        <a:xfrm>
          <a:off x="0" y="0"/>
          <a:ext cx="0" cy="0"/>
          <a:chOff x="0" y="0"/>
          <a:chExt cx="0" cy="0"/>
        </a:xfrm>
      </p:grpSpPr>
      <p:grpSp>
        <p:nvGrpSpPr>
          <p:cNvPr id="40" name="Group 39">
            <a:extLst>
              <a:ext uri="{FF2B5EF4-FFF2-40B4-BE49-F238E27FC236}">
                <a16:creationId xmlns:a16="http://schemas.microsoft.com/office/drawing/2014/main" id="{4C82BEFF-E593-D333-CA4F-BF95CF10D9A5}"/>
              </a:ext>
            </a:extLst>
          </p:cNvPr>
          <p:cNvGrpSpPr/>
          <p:nvPr/>
        </p:nvGrpSpPr>
        <p:grpSpPr>
          <a:xfrm>
            <a:off x="2669878" y="1562514"/>
            <a:ext cx="3884532" cy="3884532"/>
            <a:chOff x="2669878" y="1562514"/>
            <a:chExt cx="3884532" cy="3884532"/>
          </a:xfrm>
        </p:grpSpPr>
        <p:sp>
          <p:nvSpPr>
            <p:cNvPr id="16" name="Oval 15">
              <a:extLst>
                <a:ext uri="{FF2B5EF4-FFF2-40B4-BE49-F238E27FC236}">
                  <a16:creationId xmlns:a16="http://schemas.microsoft.com/office/drawing/2014/main" id="{8C78AC92-0BEF-24C3-29A4-AF8F85F86856}"/>
                </a:ext>
              </a:extLst>
            </p:cNvPr>
            <p:cNvSpPr/>
            <p:nvPr/>
          </p:nvSpPr>
          <p:spPr>
            <a:xfrm>
              <a:off x="2669878" y="1562514"/>
              <a:ext cx="3884532" cy="388453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9" name="Group 918">
              <a:extLst>
                <a:ext uri="{FF2B5EF4-FFF2-40B4-BE49-F238E27FC236}">
                  <a16:creationId xmlns:a16="http://schemas.microsoft.com/office/drawing/2014/main" id="{8A5AA179-F665-98D8-EC32-42617487B6B5}"/>
                </a:ext>
              </a:extLst>
            </p:cNvPr>
            <p:cNvGrpSpPr/>
            <p:nvPr/>
          </p:nvGrpSpPr>
          <p:grpSpPr>
            <a:xfrm>
              <a:off x="3002079" y="2960458"/>
              <a:ext cx="3260862" cy="1107562"/>
              <a:chOff x="3276663" y="2772598"/>
              <a:chExt cx="3260862" cy="1107562"/>
            </a:xfrm>
            <a:solidFill>
              <a:srgbClr val="F4CCCC"/>
            </a:solidFill>
          </p:grpSpPr>
          <p:sp>
            <p:nvSpPr>
              <p:cNvPr id="921" name="Google Shape;881;p86">
                <a:extLst>
                  <a:ext uri="{FF2B5EF4-FFF2-40B4-BE49-F238E27FC236}">
                    <a16:creationId xmlns:a16="http://schemas.microsoft.com/office/drawing/2014/main" id="{14D3EF3D-EFA2-40AB-4702-6D178C0AE7D0}"/>
                  </a:ext>
                </a:extLst>
              </p:cNvPr>
              <p:cNvSpPr/>
              <p:nvPr/>
            </p:nvSpPr>
            <p:spPr>
              <a:xfrm rot="14599033">
                <a:off x="5512982" y="2080582"/>
                <a:ext cx="332527" cy="1716559"/>
              </a:xfrm>
              <a:prstGeom prst="ellipse">
                <a:avLst/>
              </a:prstGeom>
              <a:grp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922" name="Google Shape;881;p86">
                <a:extLst>
                  <a:ext uri="{FF2B5EF4-FFF2-40B4-BE49-F238E27FC236}">
                    <a16:creationId xmlns:a16="http://schemas.microsoft.com/office/drawing/2014/main" id="{A11B5293-C3FF-2B5E-1527-3F0276F86E92}"/>
                  </a:ext>
                </a:extLst>
              </p:cNvPr>
              <p:cNvSpPr/>
              <p:nvPr/>
            </p:nvSpPr>
            <p:spPr>
              <a:xfrm rot="14599033" flipH="1" flipV="1">
                <a:off x="3968679" y="2855617"/>
                <a:ext cx="332527" cy="1716559"/>
              </a:xfrm>
              <a:prstGeom prst="ellipse">
                <a:avLst/>
              </a:prstGeom>
              <a:noFill/>
              <a:ln w="19050" cap="flat" cmpd="sng">
                <a:no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gr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BA692694-706C-CAE3-7456-428B681860CA}"/>
                    </a:ext>
                  </a:extLst>
                </p:cNvPr>
                <p:cNvSpPr txBox="1"/>
                <p:nvPr/>
              </p:nvSpPr>
              <p:spPr>
                <a:xfrm>
                  <a:off x="5680011" y="2253894"/>
                  <a:ext cx="597239"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2</m:t>
                            </m:r>
                          </m:sub>
                        </m:sSub>
                      </m:oMath>
                    </m:oMathPara>
                  </a14:m>
                  <a:endParaRPr lang="en-US" sz="2800" dirty="0"/>
                </a:p>
              </p:txBody>
            </p:sp>
          </mc:Choice>
          <mc:Fallback xmlns="">
            <p:sp>
              <p:nvSpPr>
                <p:cNvPr id="62" name="TextBox 61">
                  <a:extLst>
                    <a:ext uri="{FF2B5EF4-FFF2-40B4-BE49-F238E27FC236}">
                      <a16:creationId xmlns:a16="http://schemas.microsoft.com/office/drawing/2014/main" id="{BA692694-706C-CAE3-7456-428B681860CA}"/>
                    </a:ext>
                  </a:extLst>
                </p:cNvPr>
                <p:cNvSpPr txBox="1">
                  <a:spLocks noRot="1" noChangeAspect="1" noMove="1" noResize="1" noEditPoints="1" noAdjustHandles="1" noChangeArrowheads="1" noChangeShapeType="1" noTextEdit="1"/>
                </p:cNvSpPr>
                <p:nvPr/>
              </p:nvSpPr>
              <p:spPr>
                <a:xfrm>
                  <a:off x="5680011" y="2253894"/>
                  <a:ext cx="597239" cy="430887"/>
                </a:xfrm>
                <a:prstGeom prst="rect">
                  <a:avLst/>
                </a:prstGeom>
                <a:blipFill>
                  <a:blip r:embed="rId3"/>
                  <a:stretch>
                    <a:fillRect/>
                  </a:stretch>
                </a:blipFill>
              </p:spPr>
              <p:txBody>
                <a:bodyPr/>
                <a:lstStyle/>
                <a:p>
                  <a:r>
                    <a:rPr lang="en-US">
                      <a:noFill/>
                    </a:rPr>
                    <a:t> </a:t>
                  </a:r>
                </a:p>
              </p:txBody>
            </p:sp>
          </mc:Fallback>
        </mc:AlternateContent>
      </p:grpSp>
      <p:grpSp>
        <p:nvGrpSpPr>
          <p:cNvPr id="25" name="Group 24">
            <a:extLst>
              <a:ext uri="{FF2B5EF4-FFF2-40B4-BE49-F238E27FC236}">
                <a16:creationId xmlns:a16="http://schemas.microsoft.com/office/drawing/2014/main" id="{9E84783B-62B9-D73C-798B-35430754A104}"/>
              </a:ext>
            </a:extLst>
          </p:cNvPr>
          <p:cNvGrpSpPr/>
          <p:nvPr/>
        </p:nvGrpSpPr>
        <p:grpSpPr>
          <a:xfrm>
            <a:off x="862633" y="2288057"/>
            <a:ext cx="962079" cy="677068"/>
            <a:chOff x="862633" y="2288057"/>
            <a:chExt cx="962079" cy="677068"/>
          </a:xfrm>
        </p:grpSpPr>
        <p:cxnSp>
          <p:nvCxnSpPr>
            <p:cNvPr id="901" name="Straight Connector 900">
              <a:extLst>
                <a:ext uri="{FF2B5EF4-FFF2-40B4-BE49-F238E27FC236}">
                  <a16:creationId xmlns:a16="http://schemas.microsoft.com/office/drawing/2014/main" id="{81204846-3755-86DD-D8CF-2DE8F1F43E6C}"/>
                </a:ext>
              </a:extLst>
            </p:cNvPr>
            <p:cNvCxnSpPr/>
            <p:nvPr/>
          </p:nvCxnSpPr>
          <p:spPr>
            <a:xfrm>
              <a:off x="862633" y="2680602"/>
              <a:ext cx="425143" cy="0"/>
            </a:xfrm>
            <a:prstGeom prst="line">
              <a:avLst/>
            </a:prstGeom>
            <a:ln w="76200">
              <a:solidFill>
                <a:srgbClr val="F4CCCC"/>
              </a:solidFill>
            </a:ln>
          </p:spPr>
          <p:style>
            <a:lnRef idx="1">
              <a:schemeClr val="accent1"/>
            </a:lnRef>
            <a:fillRef idx="0">
              <a:schemeClr val="accent1"/>
            </a:fillRef>
            <a:effectRef idx="0">
              <a:schemeClr val="accent1"/>
            </a:effectRef>
            <a:fontRef idx="minor">
              <a:schemeClr val="tx1"/>
            </a:fontRef>
          </p:style>
        </p:cxnSp>
        <p:sp>
          <p:nvSpPr>
            <p:cNvPr id="915" name="Google Shape;1148;p97">
              <a:extLst>
                <a:ext uri="{FF2B5EF4-FFF2-40B4-BE49-F238E27FC236}">
                  <a16:creationId xmlns:a16="http://schemas.microsoft.com/office/drawing/2014/main" id="{55EA8EE9-1BCF-9B0B-EBA2-8BD06B750B82}"/>
                </a:ext>
              </a:extLst>
            </p:cNvPr>
            <p:cNvSpPr txBox="1"/>
            <p:nvPr/>
          </p:nvSpPr>
          <p:spPr>
            <a:xfrm>
              <a:off x="1291112" y="2288057"/>
              <a:ext cx="533600" cy="677068"/>
            </a:xfrm>
            <a:prstGeom prst="rect">
              <a:avLst/>
            </a:prstGeom>
            <a:noFill/>
            <a:ln>
              <a:noFill/>
            </a:ln>
          </p:spPr>
          <p:txBody>
            <a:bodyPr spcFirstLastPara="1" wrap="square" lIns="121900" tIns="121900" rIns="121900" bIns="121900" anchor="t" anchorCtr="0">
              <a:spAutoFit/>
            </a:bodyPr>
            <a:lstStyle/>
            <a:p>
              <a:r>
                <a:rPr lang="en-US" sz="2000" i="1" dirty="0">
                  <a:solidFill>
                    <a:schemeClr val="dk1"/>
                  </a:solidFill>
                  <a:latin typeface="Times New Roman"/>
                  <a:ea typeface="Times New Roman"/>
                  <a:cs typeface="Times New Roman"/>
                  <a:sym typeface="Times New Roman"/>
                </a:rPr>
                <a:t>f</a:t>
              </a:r>
              <a:r>
                <a:rPr lang="en-US" sz="2800" i="1" baseline="-25000" dirty="0">
                  <a:solidFill>
                    <a:schemeClr val="dk1"/>
                  </a:solidFill>
                  <a:latin typeface="Times New Roman"/>
                  <a:ea typeface="Times New Roman"/>
                  <a:cs typeface="Times New Roman"/>
                  <a:sym typeface="Times New Roman"/>
                </a:rPr>
                <a:t>2</a:t>
              </a:r>
              <a:endParaRPr lang="en-US" sz="2000" dirty="0"/>
            </a:p>
          </p:txBody>
        </p:sp>
      </p:grpSp>
      <p:grpSp>
        <p:nvGrpSpPr>
          <p:cNvPr id="947" name="Group 946">
            <a:extLst>
              <a:ext uri="{FF2B5EF4-FFF2-40B4-BE49-F238E27FC236}">
                <a16:creationId xmlns:a16="http://schemas.microsoft.com/office/drawing/2014/main" id="{EE4D758C-508F-0DC5-8644-044ED1BDC901}"/>
              </a:ext>
            </a:extLst>
          </p:cNvPr>
          <p:cNvGrpSpPr/>
          <p:nvPr/>
        </p:nvGrpSpPr>
        <p:grpSpPr>
          <a:xfrm>
            <a:off x="862631" y="1991378"/>
            <a:ext cx="994395" cy="984845"/>
            <a:chOff x="862631" y="1991378"/>
            <a:chExt cx="994395" cy="984845"/>
          </a:xfrm>
        </p:grpSpPr>
        <p:cxnSp>
          <p:nvCxnSpPr>
            <p:cNvPr id="900" name="Straight Connector 899">
              <a:extLst>
                <a:ext uri="{FF2B5EF4-FFF2-40B4-BE49-F238E27FC236}">
                  <a16:creationId xmlns:a16="http://schemas.microsoft.com/office/drawing/2014/main" id="{F8AEE918-51FE-70D9-D653-2E86954DF873}"/>
                </a:ext>
              </a:extLst>
            </p:cNvPr>
            <p:cNvCxnSpPr/>
            <p:nvPr/>
          </p:nvCxnSpPr>
          <p:spPr>
            <a:xfrm>
              <a:off x="862631" y="2385726"/>
              <a:ext cx="425143" cy="0"/>
            </a:xfrm>
            <a:prstGeom prst="line">
              <a:avLst/>
            </a:prstGeom>
            <a:ln w="76200">
              <a:solidFill>
                <a:srgbClr val="FFE599"/>
              </a:solidFill>
            </a:ln>
          </p:spPr>
          <p:style>
            <a:lnRef idx="1">
              <a:schemeClr val="accent1"/>
            </a:lnRef>
            <a:fillRef idx="0">
              <a:schemeClr val="accent1"/>
            </a:fillRef>
            <a:effectRef idx="0">
              <a:schemeClr val="accent1"/>
            </a:effectRef>
            <a:fontRef idx="minor">
              <a:schemeClr val="tx1"/>
            </a:fontRef>
          </p:style>
        </p:cxnSp>
        <p:sp>
          <p:nvSpPr>
            <p:cNvPr id="911" name="Google Shape;1147;p97">
              <a:extLst>
                <a:ext uri="{FF2B5EF4-FFF2-40B4-BE49-F238E27FC236}">
                  <a16:creationId xmlns:a16="http://schemas.microsoft.com/office/drawing/2014/main" id="{FF8BBC95-F4FB-6A83-0EFB-6A480FB4B84C}"/>
                </a:ext>
              </a:extLst>
            </p:cNvPr>
            <p:cNvSpPr txBox="1"/>
            <p:nvPr/>
          </p:nvSpPr>
          <p:spPr>
            <a:xfrm>
              <a:off x="1323426" y="1991378"/>
              <a:ext cx="533600" cy="984845"/>
            </a:xfrm>
            <a:prstGeom prst="rect">
              <a:avLst/>
            </a:prstGeom>
            <a:noFill/>
            <a:ln>
              <a:noFill/>
            </a:ln>
          </p:spPr>
          <p:txBody>
            <a:bodyPr spcFirstLastPara="1" wrap="square" lIns="121900" tIns="121900" rIns="121900" bIns="121900" anchor="t" anchorCtr="0">
              <a:spAutoFit/>
            </a:bodyPr>
            <a:lstStyle/>
            <a:p>
              <a:r>
                <a:rPr lang="en-US" sz="2000" i="1" dirty="0">
                  <a:solidFill>
                    <a:schemeClr val="dk1"/>
                  </a:solidFill>
                  <a:latin typeface="Times New Roman"/>
                  <a:ea typeface="Times New Roman"/>
                  <a:cs typeface="Times New Roman"/>
                  <a:sym typeface="Times New Roman"/>
                </a:rPr>
                <a:t>f</a:t>
              </a:r>
              <a:r>
                <a:rPr lang="en-US" sz="2800" i="1" baseline="-25000" dirty="0">
                  <a:solidFill>
                    <a:schemeClr val="dk1"/>
                  </a:solidFill>
                  <a:latin typeface="Times New Roman"/>
                  <a:ea typeface="Times New Roman"/>
                  <a:cs typeface="Times New Roman"/>
                  <a:sym typeface="Times New Roman"/>
                </a:rPr>
                <a:t>1</a:t>
              </a:r>
              <a:endParaRPr lang="en-US" sz="2000" dirty="0"/>
            </a:p>
            <a:p>
              <a:endParaRPr lang="en-US" sz="2000" dirty="0"/>
            </a:p>
          </p:txBody>
        </p:sp>
      </p:grpSp>
      <p:grpSp>
        <p:nvGrpSpPr>
          <p:cNvPr id="2" name="Group 1">
            <a:extLst>
              <a:ext uri="{FF2B5EF4-FFF2-40B4-BE49-F238E27FC236}">
                <a16:creationId xmlns:a16="http://schemas.microsoft.com/office/drawing/2014/main" id="{8378EB42-4B52-19A8-7845-36972A759EEC}"/>
              </a:ext>
            </a:extLst>
          </p:cNvPr>
          <p:cNvGrpSpPr/>
          <p:nvPr/>
        </p:nvGrpSpPr>
        <p:grpSpPr>
          <a:xfrm>
            <a:off x="953128" y="3817495"/>
            <a:ext cx="2698375" cy="1563751"/>
            <a:chOff x="1254238" y="4677267"/>
            <a:chExt cx="1407503" cy="704602"/>
          </a:xfrm>
        </p:grpSpPr>
        <p:cxnSp>
          <p:nvCxnSpPr>
            <p:cNvPr id="5" name="Google Shape;904;p86">
              <a:extLst>
                <a:ext uri="{FF2B5EF4-FFF2-40B4-BE49-F238E27FC236}">
                  <a16:creationId xmlns:a16="http://schemas.microsoft.com/office/drawing/2014/main" id="{29C019AD-47C7-AC42-DDD9-B54BCCF6AEFF}"/>
                </a:ext>
              </a:extLst>
            </p:cNvPr>
            <p:cNvCxnSpPr>
              <a:cxnSpLocks/>
            </p:cNvCxnSpPr>
            <p:nvPr/>
          </p:nvCxnSpPr>
          <p:spPr>
            <a:xfrm>
              <a:off x="1601722" y="4964868"/>
              <a:ext cx="0" cy="407914"/>
            </a:xfrm>
            <a:prstGeom prst="straightConnector1">
              <a:avLst/>
            </a:prstGeom>
            <a:noFill/>
            <a:ln w="76200" cap="flat" cmpd="sng">
              <a:solidFill>
                <a:srgbClr val="F4CCCC"/>
              </a:solidFill>
              <a:prstDash val="solid"/>
              <a:round/>
              <a:headEnd type="none" w="med" len="med"/>
              <a:tailEnd type="none" w="med" len="med"/>
            </a:ln>
          </p:spPr>
        </p:cxnSp>
        <p:cxnSp>
          <p:nvCxnSpPr>
            <p:cNvPr id="7" name="Google Shape;905;p86">
              <a:extLst>
                <a:ext uri="{FF2B5EF4-FFF2-40B4-BE49-F238E27FC236}">
                  <a16:creationId xmlns:a16="http://schemas.microsoft.com/office/drawing/2014/main" id="{FDB64C06-9279-8DE4-881D-F79BF959A565}"/>
                </a:ext>
              </a:extLst>
            </p:cNvPr>
            <p:cNvCxnSpPr>
              <a:cxnSpLocks/>
            </p:cNvCxnSpPr>
            <p:nvPr/>
          </p:nvCxnSpPr>
          <p:spPr>
            <a:xfrm>
              <a:off x="1959223" y="4677267"/>
              <a:ext cx="0" cy="691402"/>
            </a:xfrm>
            <a:prstGeom prst="straightConnector1">
              <a:avLst/>
            </a:prstGeom>
            <a:noFill/>
            <a:ln w="76200" cap="flat" cmpd="sng">
              <a:solidFill>
                <a:srgbClr val="F4CCCC"/>
              </a:solidFill>
              <a:prstDash val="solid"/>
              <a:round/>
              <a:headEnd type="none" w="med" len="med"/>
              <a:tailEnd type="none" w="med" len="med"/>
            </a:ln>
          </p:spPr>
        </p:cxnSp>
        <p:cxnSp>
          <p:nvCxnSpPr>
            <p:cNvPr id="8" name="Google Shape;906;p86">
              <a:extLst>
                <a:ext uri="{FF2B5EF4-FFF2-40B4-BE49-F238E27FC236}">
                  <a16:creationId xmlns:a16="http://schemas.microsoft.com/office/drawing/2014/main" id="{9491F2D0-0598-28FD-F0DE-8150E6441782}"/>
                </a:ext>
              </a:extLst>
            </p:cNvPr>
            <p:cNvCxnSpPr>
              <a:cxnSpLocks/>
            </p:cNvCxnSpPr>
            <p:nvPr/>
          </p:nvCxnSpPr>
          <p:spPr>
            <a:xfrm>
              <a:off x="1254238" y="5036335"/>
              <a:ext cx="0" cy="345534"/>
            </a:xfrm>
            <a:prstGeom prst="straightConnector1">
              <a:avLst/>
            </a:prstGeom>
            <a:noFill/>
            <a:ln w="76200" cap="flat" cmpd="sng">
              <a:solidFill>
                <a:srgbClr val="F4CCCC"/>
              </a:solidFill>
              <a:prstDash val="solid"/>
              <a:round/>
              <a:headEnd type="none" w="med" len="med"/>
              <a:tailEnd type="none" w="med" len="med"/>
            </a:ln>
          </p:spPr>
        </p:cxnSp>
        <p:cxnSp>
          <p:nvCxnSpPr>
            <p:cNvPr id="9" name="Google Shape;912;p86">
              <a:extLst>
                <a:ext uri="{FF2B5EF4-FFF2-40B4-BE49-F238E27FC236}">
                  <a16:creationId xmlns:a16="http://schemas.microsoft.com/office/drawing/2014/main" id="{4806D13F-9EC9-8B91-76A8-C09E33AFBEC0}"/>
                </a:ext>
              </a:extLst>
            </p:cNvPr>
            <p:cNvCxnSpPr>
              <a:cxnSpLocks/>
            </p:cNvCxnSpPr>
            <p:nvPr/>
          </p:nvCxnSpPr>
          <p:spPr>
            <a:xfrm>
              <a:off x="2303967" y="5016994"/>
              <a:ext cx="0" cy="351675"/>
            </a:xfrm>
            <a:prstGeom prst="straightConnector1">
              <a:avLst/>
            </a:prstGeom>
            <a:noFill/>
            <a:ln w="76200" cap="flat" cmpd="sng">
              <a:solidFill>
                <a:srgbClr val="F4CCCC"/>
              </a:solidFill>
              <a:prstDash val="solid"/>
              <a:round/>
              <a:headEnd type="none" w="med" len="med"/>
              <a:tailEnd type="none" w="med" len="med"/>
            </a:ln>
          </p:spPr>
        </p:cxnSp>
        <p:cxnSp>
          <p:nvCxnSpPr>
            <p:cNvPr id="10" name="Google Shape;913;p86">
              <a:extLst>
                <a:ext uri="{FF2B5EF4-FFF2-40B4-BE49-F238E27FC236}">
                  <a16:creationId xmlns:a16="http://schemas.microsoft.com/office/drawing/2014/main" id="{3B70EBCD-A48F-6BF8-BC81-A12AEE33CB8D}"/>
                </a:ext>
              </a:extLst>
            </p:cNvPr>
            <p:cNvCxnSpPr>
              <a:cxnSpLocks/>
            </p:cNvCxnSpPr>
            <p:nvPr/>
          </p:nvCxnSpPr>
          <p:spPr>
            <a:xfrm>
              <a:off x="2661741" y="5187913"/>
              <a:ext cx="0" cy="175879"/>
            </a:xfrm>
            <a:prstGeom prst="straightConnector1">
              <a:avLst/>
            </a:prstGeom>
            <a:noFill/>
            <a:ln w="76200" cap="flat" cmpd="sng">
              <a:solidFill>
                <a:srgbClr val="F4CCCC"/>
              </a:solidFill>
              <a:prstDash val="solid"/>
              <a:round/>
              <a:headEnd type="none" w="med" len="med"/>
              <a:tailEnd type="none" w="med" len="med"/>
            </a:ln>
          </p:spPr>
        </p:cxnSp>
      </p:grpSp>
      <p:grpSp>
        <p:nvGrpSpPr>
          <p:cNvPr id="32" name="Group 31">
            <a:extLst>
              <a:ext uri="{FF2B5EF4-FFF2-40B4-BE49-F238E27FC236}">
                <a16:creationId xmlns:a16="http://schemas.microsoft.com/office/drawing/2014/main" id="{6D519DDB-91A4-06F4-2F9A-1BDE1053C26A}"/>
              </a:ext>
            </a:extLst>
          </p:cNvPr>
          <p:cNvGrpSpPr/>
          <p:nvPr/>
        </p:nvGrpSpPr>
        <p:grpSpPr>
          <a:xfrm>
            <a:off x="868672" y="4060407"/>
            <a:ext cx="2698376" cy="1325511"/>
            <a:chOff x="1254238" y="4704745"/>
            <a:chExt cx="1407504" cy="691402"/>
          </a:xfrm>
        </p:grpSpPr>
        <p:cxnSp>
          <p:nvCxnSpPr>
            <p:cNvPr id="904" name="Google Shape;904;p86">
              <a:extLst>
                <a:ext uri="{FF2B5EF4-FFF2-40B4-BE49-F238E27FC236}">
                  <a16:creationId xmlns:a16="http://schemas.microsoft.com/office/drawing/2014/main" id="{63EDC650-909F-DABA-6904-FD11211A6701}"/>
                </a:ext>
              </a:extLst>
            </p:cNvPr>
            <p:cNvCxnSpPr>
              <a:cxnSpLocks/>
            </p:cNvCxnSpPr>
            <p:nvPr/>
          </p:nvCxnSpPr>
          <p:spPr>
            <a:xfrm>
              <a:off x="1601722" y="4964868"/>
              <a:ext cx="0" cy="407914"/>
            </a:xfrm>
            <a:prstGeom prst="straightConnector1">
              <a:avLst/>
            </a:prstGeom>
            <a:noFill/>
            <a:ln w="76200" cap="flat" cmpd="sng">
              <a:solidFill>
                <a:srgbClr val="FFE599"/>
              </a:solidFill>
              <a:prstDash val="solid"/>
              <a:round/>
              <a:headEnd type="none" w="med" len="med"/>
              <a:tailEnd type="none" w="med" len="med"/>
            </a:ln>
          </p:spPr>
        </p:cxnSp>
        <p:cxnSp>
          <p:nvCxnSpPr>
            <p:cNvPr id="905" name="Google Shape;905;p86">
              <a:extLst>
                <a:ext uri="{FF2B5EF4-FFF2-40B4-BE49-F238E27FC236}">
                  <a16:creationId xmlns:a16="http://schemas.microsoft.com/office/drawing/2014/main" id="{EF739F28-EF5D-A22B-B4AA-497EBDB41341}"/>
                </a:ext>
              </a:extLst>
            </p:cNvPr>
            <p:cNvCxnSpPr>
              <a:cxnSpLocks/>
            </p:cNvCxnSpPr>
            <p:nvPr/>
          </p:nvCxnSpPr>
          <p:spPr>
            <a:xfrm>
              <a:off x="1956509" y="4704745"/>
              <a:ext cx="0" cy="691402"/>
            </a:xfrm>
            <a:prstGeom prst="straightConnector1">
              <a:avLst/>
            </a:prstGeom>
            <a:noFill/>
            <a:ln w="76200" cap="flat" cmpd="sng">
              <a:solidFill>
                <a:srgbClr val="FFE599"/>
              </a:solidFill>
              <a:prstDash val="solid"/>
              <a:round/>
              <a:headEnd type="none" w="med" len="med"/>
              <a:tailEnd type="none" w="med" len="med"/>
            </a:ln>
          </p:spPr>
        </p:cxnSp>
        <p:cxnSp>
          <p:nvCxnSpPr>
            <p:cNvPr id="906" name="Google Shape;906;p86">
              <a:extLst>
                <a:ext uri="{FF2B5EF4-FFF2-40B4-BE49-F238E27FC236}">
                  <a16:creationId xmlns:a16="http://schemas.microsoft.com/office/drawing/2014/main" id="{8F15BD1D-1BD8-F358-45F4-EE003D51E84B}"/>
                </a:ext>
              </a:extLst>
            </p:cNvPr>
            <p:cNvCxnSpPr>
              <a:cxnSpLocks/>
            </p:cNvCxnSpPr>
            <p:nvPr/>
          </p:nvCxnSpPr>
          <p:spPr>
            <a:xfrm>
              <a:off x="1254238" y="5036335"/>
              <a:ext cx="0" cy="345534"/>
            </a:xfrm>
            <a:prstGeom prst="straightConnector1">
              <a:avLst/>
            </a:prstGeom>
            <a:noFill/>
            <a:ln w="76200" cap="flat" cmpd="sng">
              <a:solidFill>
                <a:srgbClr val="FFE599"/>
              </a:solidFill>
              <a:prstDash val="solid"/>
              <a:round/>
              <a:headEnd type="none" w="med" len="med"/>
              <a:tailEnd type="none" w="med" len="med"/>
            </a:ln>
          </p:spPr>
        </p:cxnSp>
        <p:cxnSp>
          <p:nvCxnSpPr>
            <p:cNvPr id="912" name="Google Shape;912;p86">
              <a:extLst>
                <a:ext uri="{FF2B5EF4-FFF2-40B4-BE49-F238E27FC236}">
                  <a16:creationId xmlns:a16="http://schemas.microsoft.com/office/drawing/2014/main" id="{1CEE5F6D-1C44-9FFE-0511-4730E0A84CD6}"/>
                </a:ext>
              </a:extLst>
            </p:cNvPr>
            <p:cNvCxnSpPr>
              <a:cxnSpLocks/>
            </p:cNvCxnSpPr>
            <p:nvPr/>
          </p:nvCxnSpPr>
          <p:spPr>
            <a:xfrm>
              <a:off x="2303344" y="5036335"/>
              <a:ext cx="0" cy="351675"/>
            </a:xfrm>
            <a:prstGeom prst="straightConnector1">
              <a:avLst/>
            </a:prstGeom>
            <a:noFill/>
            <a:ln w="76200" cap="flat" cmpd="sng">
              <a:solidFill>
                <a:srgbClr val="FFE599"/>
              </a:solidFill>
              <a:prstDash val="solid"/>
              <a:round/>
              <a:headEnd type="none" w="med" len="med"/>
              <a:tailEnd type="none" w="med" len="med"/>
            </a:ln>
          </p:spPr>
        </p:cxnSp>
        <p:cxnSp>
          <p:nvCxnSpPr>
            <p:cNvPr id="913" name="Google Shape;913;p86">
              <a:extLst>
                <a:ext uri="{FF2B5EF4-FFF2-40B4-BE49-F238E27FC236}">
                  <a16:creationId xmlns:a16="http://schemas.microsoft.com/office/drawing/2014/main" id="{F3C1B248-90FD-1A53-DDA8-F13A11B237DA}"/>
                </a:ext>
              </a:extLst>
            </p:cNvPr>
            <p:cNvCxnSpPr>
              <a:cxnSpLocks/>
            </p:cNvCxnSpPr>
            <p:nvPr/>
          </p:nvCxnSpPr>
          <p:spPr>
            <a:xfrm>
              <a:off x="2661742" y="5209197"/>
              <a:ext cx="0" cy="175879"/>
            </a:xfrm>
            <a:prstGeom prst="straightConnector1">
              <a:avLst/>
            </a:prstGeom>
            <a:noFill/>
            <a:ln w="76200" cap="flat" cmpd="sng">
              <a:solidFill>
                <a:srgbClr val="FFE599"/>
              </a:solidFill>
              <a:prstDash val="solid"/>
              <a:round/>
              <a:headEnd type="none" w="med" len="med"/>
              <a:tailEnd type="none" w="med" len="med"/>
            </a:ln>
          </p:spPr>
        </p:cxnSp>
      </p:grpSp>
      <p:cxnSp>
        <p:nvCxnSpPr>
          <p:cNvPr id="21" name="Connector: Elbow 20">
            <a:extLst>
              <a:ext uri="{FF2B5EF4-FFF2-40B4-BE49-F238E27FC236}">
                <a16:creationId xmlns:a16="http://schemas.microsoft.com/office/drawing/2014/main" id="{4321F109-54AB-4FCC-022C-322D8F262592}"/>
              </a:ext>
            </a:extLst>
          </p:cNvPr>
          <p:cNvCxnSpPr>
            <a:cxnSpLocks/>
            <a:endCxn id="41" idx="2"/>
          </p:cNvCxnSpPr>
          <p:nvPr/>
        </p:nvCxnSpPr>
        <p:spPr>
          <a:xfrm rot="16200000" flipV="1">
            <a:off x="9511269" y="4025060"/>
            <a:ext cx="696521" cy="55085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5" name="Google Shape;875;p86">
            <a:extLst>
              <a:ext uri="{FF2B5EF4-FFF2-40B4-BE49-F238E27FC236}">
                <a16:creationId xmlns:a16="http://schemas.microsoft.com/office/drawing/2014/main" id="{CE71C9E1-F75A-B061-FD8C-548BC68A6A4A}"/>
              </a:ext>
            </a:extLst>
          </p:cNvPr>
          <p:cNvSpPr/>
          <p:nvPr/>
        </p:nvSpPr>
        <p:spPr>
          <a:xfrm>
            <a:off x="10621299" y="3622739"/>
            <a:ext cx="1551501" cy="79531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Rectifier Circuit</a:t>
            </a:r>
            <a:endParaRPr sz="2400" dirty="0"/>
          </a:p>
        </p:txBody>
      </p:sp>
      <p:cxnSp>
        <p:nvCxnSpPr>
          <p:cNvPr id="898" name="Google Shape;898;p86">
            <a:extLst>
              <a:ext uri="{FF2B5EF4-FFF2-40B4-BE49-F238E27FC236}">
                <a16:creationId xmlns:a16="http://schemas.microsoft.com/office/drawing/2014/main" id="{3FAB2A09-B332-EB54-9FBC-C7C09A44645D}"/>
              </a:ext>
            </a:extLst>
          </p:cNvPr>
          <p:cNvCxnSpPr>
            <a:cxnSpLocks/>
          </p:cNvCxnSpPr>
          <p:nvPr/>
        </p:nvCxnSpPr>
        <p:spPr>
          <a:xfrm>
            <a:off x="584601" y="5363735"/>
            <a:ext cx="3507669" cy="0"/>
          </a:xfrm>
          <a:prstGeom prst="straightConnector1">
            <a:avLst/>
          </a:prstGeom>
          <a:noFill/>
          <a:ln w="28575" cap="flat" cmpd="sng">
            <a:solidFill>
              <a:schemeClr val="dk2"/>
            </a:solidFill>
            <a:prstDash val="solid"/>
            <a:round/>
            <a:headEnd type="none" w="med" len="med"/>
            <a:tailEnd type="triangle" w="med" len="med"/>
          </a:ln>
        </p:spPr>
      </p:cxnSp>
      <p:sp>
        <p:nvSpPr>
          <p:cNvPr id="41" name="Google Shape;1132;p97">
            <a:extLst>
              <a:ext uri="{FF2B5EF4-FFF2-40B4-BE49-F238E27FC236}">
                <a16:creationId xmlns:a16="http://schemas.microsoft.com/office/drawing/2014/main" id="{53526EC7-9B0A-13CA-7DD1-FF19962FC320}"/>
              </a:ext>
            </a:extLst>
          </p:cNvPr>
          <p:cNvSpPr/>
          <p:nvPr/>
        </p:nvSpPr>
        <p:spPr>
          <a:xfrm rot="-5400000">
            <a:off x="8758704" y="3685424"/>
            <a:ext cx="1117200" cy="53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FSA</a:t>
            </a:r>
            <a:endParaRPr sz="2400" dirty="0"/>
          </a:p>
        </p:txBody>
      </p:sp>
      <p:sp>
        <p:nvSpPr>
          <p:cNvPr id="42" name="Google Shape;1134;p97">
            <a:extLst>
              <a:ext uri="{FF2B5EF4-FFF2-40B4-BE49-F238E27FC236}">
                <a16:creationId xmlns:a16="http://schemas.microsoft.com/office/drawing/2014/main" id="{B164363D-83A4-88EA-7D7B-8B294D76FBED}"/>
              </a:ext>
            </a:extLst>
          </p:cNvPr>
          <p:cNvSpPr/>
          <p:nvPr/>
        </p:nvSpPr>
        <p:spPr>
          <a:xfrm rot="-3601300">
            <a:off x="8321059" y="2913153"/>
            <a:ext cx="231352" cy="1412869"/>
          </a:xfrm>
          <a:prstGeom prst="ellipse">
            <a:avLst/>
          </a:prstGeom>
          <a:solidFill>
            <a:srgbClr val="FFE59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 name="Google Shape;1135;p97">
            <a:extLst>
              <a:ext uri="{FF2B5EF4-FFF2-40B4-BE49-F238E27FC236}">
                <a16:creationId xmlns:a16="http://schemas.microsoft.com/office/drawing/2014/main" id="{DB30ED7C-F7D6-488A-547D-AEE2D8FED5CB}"/>
              </a:ext>
            </a:extLst>
          </p:cNvPr>
          <p:cNvSpPr/>
          <p:nvPr/>
        </p:nvSpPr>
        <p:spPr>
          <a:xfrm rot="-4521746">
            <a:off x="8246382" y="3060595"/>
            <a:ext cx="231101" cy="1412621"/>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4" name="Google Shape;1136;p97">
            <a:extLst>
              <a:ext uri="{FF2B5EF4-FFF2-40B4-BE49-F238E27FC236}">
                <a16:creationId xmlns:a16="http://schemas.microsoft.com/office/drawing/2014/main" id="{446EFD13-EAC8-ABF8-9227-F514FC1EBCFD}"/>
              </a:ext>
            </a:extLst>
          </p:cNvPr>
          <p:cNvSpPr/>
          <p:nvPr/>
        </p:nvSpPr>
        <p:spPr>
          <a:xfrm rot="-5400000">
            <a:off x="8212111" y="3250996"/>
            <a:ext cx="231200" cy="141280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 name="Google Shape;1137;p97">
            <a:extLst>
              <a:ext uri="{FF2B5EF4-FFF2-40B4-BE49-F238E27FC236}">
                <a16:creationId xmlns:a16="http://schemas.microsoft.com/office/drawing/2014/main" id="{2A75B138-7FF9-DCBD-E277-8B7D697C8099}"/>
              </a:ext>
            </a:extLst>
          </p:cNvPr>
          <p:cNvSpPr/>
          <p:nvPr/>
        </p:nvSpPr>
        <p:spPr>
          <a:xfrm rot="-6246499">
            <a:off x="8244237" y="3467447"/>
            <a:ext cx="231379" cy="1412723"/>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 name="Google Shape;1138;p97">
            <a:extLst>
              <a:ext uri="{FF2B5EF4-FFF2-40B4-BE49-F238E27FC236}">
                <a16:creationId xmlns:a16="http://schemas.microsoft.com/office/drawing/2014/main" id="{9B4084A2-7671-6F7E-134E-4EB036CBC388}"/>
              </a:ext>
            </a:extLst>
          </p:cNvPr>
          <p:cNvSpPr/>
          <p:nvPr/>
        </p:nvSpPr>
        <p:spPr>
          <a:xfrm rot="-7238472">
            <a:off x="8320986" y="3642568"/>
            <a:ext cx="231527" cy="1412484"/>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7" name="Google Shape;1147;p97">
            <a:extLst>
              <a:ext uri="{FF2B5EF4-FFF2-40B4-BE49-F238E27FC236}">
                <a16:creationId xmlns:a16="http://schemas.microsoft.com/office/drawing/2014/main" id="{83181D9C-B521-D943-75A0-7F330E6CB4B5}"/>
              </a:ext>
            </a:extLst>
          </p:cNvPr>
          <p:cNvSpPr txBox="1"/>
          <p:nvPr/>
        </p:nvSpPr>
        <p:spPr>
          <a:xfrm>
            <a:off x="7503315" y="2651140"/>
            <a:ext cx="533600" cy="1231066"/>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1</a:t>
            </a:r>
            <a:endParaRPr lang="en-US" sz="2800" dirty="0"/>
          </a:p>
          <a:p>
            <a:endParaRPr lang="en-US" sz="2800" dirty="0"/>
          </a:p>
        </p:txBody>
      </p:sp>
      <p:sp>
        <p:nvSpPr>
          <p:cNvPr id="48" name="Google Shape;1148;p97">
            <a:extLst>
              <a:ext uri="{FF2B5EF4-FFF2-40B4-BE49-F238E27FC236}">
                <a16:creationId xmlns:a16="http://schemas.microsoft.com/office/drawing/2014/main" id="{4F18A208-9563-CBBF-9D9F-F589B186E621}"/>
              </a:ext>
            </a:extLst>
          </p:cNvPr>
          <p:cNvSpPr txBox="1"/>
          <p:nvPr/>
        </p:nvSpPr>
        <p:spPr>
          <a:xfrm>
            <a:off x="7235178" y="3028910"/>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2</a:t>
            </a:r>
            <a:endParaRPr lang="en-US" sz="2800" dirty="0"/>
          </a:p>
        </p:txBody>
      </p:sp>
      <p:sp>
        <p:nvSpPr>
          <p:cNvPr id="49" name="Google Shape;1148;p97">
            <a:extLst>
              <a:ext uri="{FF2B5EF4-FFF2-40B4-BE49-F238E27FC236}">
                <a16:creationId xmlns:a16="http://schemas.microsoft.com/office/drawing/2014/main" id="{8D0CDA3A-E310-8A78-7B77-D802F144A846}"/>
              </a:ext>
            </a:extLst>
          </p:cNvPr>
          <p:cNvSpPr txBox="1"/>
          <p:nvPr/>
        </p:nvSpPr>
        <p:spPr>
          <a:xfrm>
            <a:off x="7242387" y="3899527"/>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4</a:t>
            </a:r>
            <a:endParaRPr lang="en-US" sz="2800" dirty="0"/>
          </a:p>
        </p:txBody>
      </p:sp>
      <p:sp>
        <p:nvSpPr>
          <p:cNvPr id="50" name="Google Shape;1148;p97">
            <a:extLst>
              <a:ext uri="{FF2B5EF4-FFF2-40B4-BE49-F238E27FC236}">
                <a16:creationId xmlns:a16="http://schemas.microsoft.com/office/drawing/2014/main" id="{E1E259F6-40B2-7341-7A30-15E3F0CF2019}"/>
              </a:ext>
            </a:extLst>
          </p:cNvPr>
          <p:cNvSpPr txBox="1"/>
          <p:nvPr/>
        </p:nvSpPr>
        <p:spPr>
          <a:xfrm>
            <a:off x="7477157" y="4348810"/>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5</a:t>
            </a:r>
            <a:endParaRPr lang="en-US" sz="2800" dirty="0"/>
          </a:p>
        </p:txBody>
      </p:sp>
      <p:sp>
        <p:nvSpPr>
          <p:cNvPr id="51" name="Google Shape;1148;p97">
            <a:extLst>
              <a:ext uri="{FF2B5EF4-FFF2-40B4-BE49-F238E27FC236}">
                <a16:creationId xmlns:a16="http://schemas.microsoft.com/office/drawing/2014/main" id="{6EA15437-4F2E-5244-95C9-B62A3D936C85}"/>
              </a:ext>
            </a:extLst>
          </p:cNvPr>
          <p:cNvSpPr txBox="1"/>
          <p:nvPr/>
        </p:nvSpPr>
        <p:spPr>
          <a:xfrm>
            <a:off x="7132879" y="3436221"/>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3</a:t>
            </a:r>
            <a:endParaRPr lang="en-US" sz="2800" dirty="0"/>
          </a:p>
        </p:txBody>
      </p:sp>
      <p:cxnSp>
        <p:nvCxnSpPr>
          <p:cNvPr id="931" name="Google Shape;899;p86">
            <a:extLst>
              <a:ext uri="{FF2B5EF4-FFF2-40B4-BE49-F238E27FC236}">
                <a16:creationId xmlns:a16="http://schemas.microsoft.com/office/drawing/2014/main" id="{08CDE27A-22C5-C2F9-EFF6-B24576499D04}"/>
              </a:ext>
            </a:extLst>
          </p:cNvPr>
          <p:cNvCxnSpPr>
            <a:cxnSpLocks/>
          </p:cNvCxnSpPr>
          <p:nvPr/>
        </p:nvCxnSpPr>
        <p:spPr>
          <a:xfrm flipV="1">
            <a:off x="593859" y="2677380"/>
            <a:ext cx="0" cy="2686355"/>
          </a:xfrm>
          <a:prstGeom prst="straightConnector1">
            <a:avLst/>
          </a:prstGeom>
          <a:noFill/>
          <a:ln w="28575" cap="flat" cmpd="sng">
            <a:solidFill>
              <a:schemeClr val="dk2"/>
            </a:solidFill>
            <a:prstDash val="solid"/>
            <a:round/>
            <a:headEnd type="none" w="med" len="med"/>
            <a:tailEnd type="triangle" w="med" len="med"/>
          </a:ln>
        </p:spPr>
      </p:cxnSp>
      <p:sp>
        <p:nvSpPr>
          <p:cNvPr id="933" name="TextBox 932">
            <a:extLst>
              <a:ext uri="{FF2B5EF4-FFF2-40B4-BE49-F238E27FC236}">
                <a16:creationId xmlns:a16="http://schemas.microsoft.com/office/drawing/2014/main" id="{6FF4ABD5-3319-0E6C-5E42-B249E5B11687}"/>
              </a:ext>
            </a:extLst>
          </p:cNvPr>
          <p:cNvSpPr txBox="1"/>
          <p:nvPr/>
        </p:nvSpPr>
        <p:spPr>
          <a:xfrm rot="16200000">
            <a:off x="-1355561" y="3494065"/>
            <a:ext cx="3405484" cy="400110"/>
          </a:xfrm>
          <a:prstGeom prst="rect">
            <a:avLst/>
          </a:prstGeom>
          <a:noFill/>
        </p:spPr>
        <p:txBody>
          <a:bodyPr wrap="none" rtlCol="0">
            <a:spAutoFit/>
          </a:bodyPr>
          <a:lstStyle/>
          <a:p>
            <a:r>
              <a:rPr lang="en-US" sz="2000" dirty="0"/>
              <a:t>Signal Strength of 1</a:t>
            </a:r>
            <a:r>
              <a:rPr lang="en-US" sz="2000" baseline="30000" dirty="0"/>
              <a:t>st</a:t>
            </a:r>
            <a:r>
              <a:rPr lang="en-US" sz="2000" dirty="0"/>
              <a:t> Harmonic</a:t>
            </a:r>
          </a:p>
        </p:txBody>
      </p:sp>
      <p:sp>
        <p:nvSpPr>
          <p:cNvPr id="935" name="TextBox 934">
            <a:extLst>
              <a:ext uri="{FF2B5EF4-FFF2-40B4-BE49-F238E27FC236}">
                <a16:creationId xmlns:a16="http://schemas.microsoft.com/office/drawing/2014/main" id="{59FC67D0-D9AD-92D7-0C5F-3EA2314579C9}"/>
              </a:ext>
            </a:extLst>
          </p:cNvPr>
          <p:cNvSpPr txBox="1"/>
          <p:nvPr/>
        </p:nvSpPr>
        <p:spPr>
          <a:xfrm>
            <a:off x="3898852" y="5027509"/>
            <a:ext cx="1117422" cy="707886"/>
          </a:xfrm>
          <a:prstGeom prst="rect">
            <a:avLst/>
          </a:prstGeom>
          <a:noFill/>
        </p:spPr>
        <p:txBody>
          <a:bodyPr wrap="none" rtlCol="0">
            <a:spAutoFit/>
          </a:bodyPr>
          <a:lstStyle/>
          <a:p>
            <a:r>
              <a:rPr lang="en-US" sz="2000" dirty="0"/>
              <a:t>Beam </a:t>
            </a:r>
          </a:p>
          <a:p>
            <a:r>
              <a:rPr lang="en-US" sz="2000" dirty="0"/>
              <a:t>direction</a:t>
            </a:r>
          </a:p>
        </p:txBody>
      </p:sp>
      <p:cxnSp>
        <p:nvCxnSpPr>
          <p:cNvPr id="914" name="Google Shape;914;p86">
            <a:extLst>
              <a:ext uri="{FF2B5EF4-FFF2-40B4-BE49-F238E27FC236}">
                <a16:creationId xmlns:a16="http://schemas.microsoft.com/office/drawing/2014/main" id="{A75BFC35-71C1-7350-4BB1-616AE5CEFA4B}"/>
              </a:ext>
            </a:extLst>
          </p:cNvPr>
          <p:cNvCxnSpPr/>
          <p:nvPr/>
        </p:nvCxnSpPr>
        <p:spPr>
          <a:xfrm>
            <a:off x="4572203" y="2372722"/>
            <a:ext cx="0" cy="2526400"/>
          </a:xfrm>
          <a:prstGeom prst="straightConnector1">
            <a:avLst/>
          </a:prstGeom>
          <a:noFill/>
          <a:ln w="19050" cap="flat" cmpd="sng">
            <a:solidFill>
              <a:schemeClr val="dk2"/>
            </a:solidFill>
            <a:prstDash val="dash"/>
            <a:round/>
            <a:headEnd type="none" w="med" len="med"/>
            <a:tailEnd type="none" w="med" len="med"/>
          </a:ln>
        </p:spPr>
      </p:cxnSp>
      <p:grpSp>
        <p:nvGrpSpPr>
          <p:cNvPr id="17" name="Group 16">
            <a:extLst>
              <a:ext uri="{FF2B5EF4-FFF2-40B4-BE49-F238E27FC236}">
                <a16:creationId xmlns:a16="http://schemas.microsoft.com/office/drawing/2014/main" id="{648235CB-39F2-3D1A-2720-A95E9633C621}"/>
              </a:ext>
            </a:extLst>
          </p:cNvPr>
          <p:cNvGrpSpPr/>
          <p:nvPr/>
        </p:nvGrpSpPr>
        <p:grpSpPr>
          <a:xfrm>
            <a:off x="8451195" y="4559097"/>
            <a:ext cx="1962623" cy="1167729"/>
            <a:chOff x="8451195" y="4559097"/>
            <a:chExt cx="1962623" cy="1167729"/>
          </a:xfrm>
        </p:grpSpPr>
        <p:cxnSp>
          <p:nvCxnSpPr>
            <p:cNvPr id="14" name="Google Shape;884;p86">
              <a:extLst>
                <a:ext uri="{FF2B5EF4-FFF2-40B4-BE49-F238E27FC236}">
                  <a16:creationId xmlns:a16="http://schemas.microsoft.com/office/drawing/2014/main" id="{EF6A30F5-41A4-2C65-FEBE-FB4C14140ED5}"/>
                </a:ext>
              </a:extLst>
            </p:cNvPr>
            <p:cNvCxnSpPr>
              <a:cxnSpLocks/>
            </p:cNvCxnSpPr>
            <p:nvPr/>
          </p:nvCxnSpPr>
          <p:spPr>
            <a:xfrm>
              <a:off x="10132283" y="4645708"/>
              <a:ext cx="281535" cy="334840"/>
            </a:xfrm>
            <a:prstGeom prst="straightConnector1">
              <a:avLst/>
            </a:prstGeom>
            <a:noFill/>
            <a:ln w="19050" cap="flat" cmpd="sng">
              <a:solidFill>
                <a:schemeClr val="dk2"/>
              </a:solidFill>
              <a:prstDash val="solid"/>
              <a:round/>
              <a:headEnd type="none" w="med" len="med"/>
              <a:tailEnd type="none" w="med" len="med"/>
            </a:ln>
          </p:spPr>
        </p:cxnSp>
        <p:cxnSp>
          <p:nvCxnSpPr>
            <p:cNvPr id="885" name="Google Shape;885;p86">
              <a:extLst>
                <a:ext uri="{FF2B5EF4-FFF2-40B4-BE49-F238E27FC236}">
                  <a16:creationId xmlns:a16="http://schemas.microsoft.com/office/drawing/2014/main" id="{CFB07ED5-01C6-133A-7080-558B8E85868B}"/>
                </a:ext>
              </a:extLst>
            </p:cNvPr>
            <p:cNvCxnSpPr>
              <a:cxnSpLocks/>
              <a:stCxn id="886" idx="4"/>
            </p:cNvCxnSpPr>
            <p:nvPr/>
          </p:nvCxnSpPr>
          <p:spPr>
            <a:xfrm>
              <a:off x="10126017" y="5121530"/>
              <a:ext cx="0" cy="379600"/>
            </a:xfrm>
            <a:prstGeom prst="straightConnector1">
              <a:avLst/>
            </a:prstGeom>
            <a:noFill/>
            <a:ln w="19050" cap="flat" cmpd="sng">
              <a:solidFill>
                <a:schemeClr val="dk2"/>
              </a:solidFill>
              <a:prstDash val="solid"/>
              <a:round/>
              <a:headEnd type="none" w="med" len="med"/>
              <a:tailEnd type="none" w="med" len="med"/>
            </a:ln>
          </p:spPr>
        </p:cxnSp>
        <p:sp>
          <p:nvSpPr>
            <p:cNvPr id="887" name="Google Shape;887;p86">
              <a:extLst>
                <a:ext uri="{FF2B5EF4-FFF2-40B4-BE49-F238E27FC236}">
                  <a16:creationId xmlns:a16="http://schemas.microsoft.com/office/drawing/2014/main" id="{1B3DB2A7-C439-4206-3D71-BA305281FF1E}"/>
                </a:ext>
              </a:extLst>
            </p:cNvPr>
            <p:cNvSpPr/>
            <p:nvPr/>
          </p:nvSpPr>
          <p:spPr>
            <a:xfrm rot="10800000" flipH="1">
              <a:off x="9966860" y="5501230"/>
              <a:ext cx="318313" cy="225596"/>
            </a:xfrm>
            <a:prstGeom prst="triangle">
              <a:avLst>
                <a:gd name="adj"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8" name="Google Shape;888;p86">
              <a:extLst>
                <a:ext uri="{FF2B5EF4-FFF2-40B4-BE49-F238E27FC236}">
                  <a16:creationId xmlns:a16="http://schemas.microsoft.com/office/drawing/2014/main" id="{BEBE309C-8E6A-414D-D3CC-6A8795CC4CEC}"/>
                </a:ext>
              </a:extLst>
            </p:cNvPr>
            <p:cNvSpPr/>
            <p:nvPr/>
          </p:nvSpPr>
          <p:spPr>
            <a:xfrm>
              <a:off x="10048817" y="4559097"/>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6" name="Google Shape;886;p86">
              <a:extLst>
                <a:ext uri="{FF2B5EF4-FFF2-40B4-BE49-F238E27FC236}">
                  <a16:creationId xmlns:a16="http://schemas.microsoft.com/office/drawing/2014/main" id="{37B8E671-0A49-ACBF-D977-4D90B9CB634F}"/>
                </a:ext>
              </a:extLst>
            </p:cNvPr>
            <p:cNvSpPr/>
            <p:nvPr/>
          </p:nvSpPr>
          <p:spPr>
            <a:xfrm>
              <a:off x="10048817" y="4967130"/>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 name="TextBox 2">
              <a:extLst>
                <a:ext uri="{FF2B5EF4-FFF2-40B4-BE49-F238E27FC236}">
                  <a16:creationId xmlns:a16="http://schemas.microsoft.com/office/drawing/2014/main" id="{E269752D-8EE4-EF84-D7A3-293C80B39F7B}"/>
                </a:ext>
              </a:extLst>
            </p:cNvPr>
            <p:cNvSpPr txBox="1"/>
            <p:nvPr/>
          </p:nvSpPr>
          <p:spPr>
            <a:xfrm>
              <a:off x="8451195" y="4883058"/>
              <a:ext cx="1722379" cy="830997"/>
            </a:xfrm>
            <a:prstGeom prst="rect">
              <a:avLst/>
            </a:prstGeom>
            <a:noFill/>
          </p:spPr>
          <p:txBody>
            <a:bodyPr wrap="square" rtlCol="0">
              <a:spAutoFit/>
            </a:bodyPr>
            <a:lstStyle/>
            <a:p>
              <a:r>
                <a:rPr lang="en-US" sz="2400" dirty="0"/>
                <a:t>Backscatter Circuit</a:t>
              </a:r>
            </a:p>
          </p:txBody>
        </p:sp>
      </p:grpSp>
      <p:sp>
        <p:nvSpPr>
          <p:cNvPr id="4" name="TextBox 3">
            <a:extLst>
              <a:ext uri="{FF2B5EF4-FFF2-40B4-BE49-F238E27FC236}">
                <a16:creationId xmlns:a16="http://schemas.microsoft.com/office/drawing/2014/main" id="{78DD6C0C-19C7-2C81-280F-002EC5C9B488}"/>
              </a:ext>
            </a:extLst>
          </p:cNvPr>
          <p:cNvSpPr txBox="1"/>
          <p:nvPr/>
        </p:nvSpPr>
        <p:spPr>
          <a:xfrm>
            <a:off x="3828443" y="3947610"/>
            <a:ext cx="579005" cy="326710"/>
          </a:xfrm>
          <a:prstGeom prst="rect">
            <a:avLst/>
          </a:prstGeom>
          <a:noFill/>
        </p:spPr>
        <p:txBody>
          <a:bodyPr wrap="none" rtlCol="0">
            <a:spAutoFit/>
          </a:bodyPr>
          <a:lstStyle/>
          <a:p>
            <a:r>
              <a:rPr lang="en-US" sz="2800" dirty="0"/>
              <a:t>AP</a:t>
            </a:r>
          </a:p>
        </p:txBody>
      </p:sp>
      <p:sp>
        <p:nvSpPr>
          <p:cNvPr id="12" name="Title 1">
            <a:extLst>
              <a:ext uri="{FF2B5EF4-FFF2-40B4-BE49-F238E27FC236}">
                <a16:creationId xmlns:a16="http://schemas.microsoft.com/office/drawing/2014/main" id="{3E7E206D-7A00-1C3F-6443-2EFB383A9992}"/>
              </a:ext>
            </a:extLst>
          </p:cNvPr>
          <p:cNvSpPr txBox="1">
            <a:spLocks/>
          </p:cNvSpPr>
          <p:nvPr/>
        </p:nvSpPr>
        <p:spPr>
          <a:xfrm>
            <a:off x="531421" y="377628"/>
            <a:ext cx="11360800" cy="763600"/>
          </a:xfrm>
          <a:prstGeom prst="rect">
            <a:avLst/>
          </a:prstGeom>
        </p:spPr>
        <p:txBody>
          <a:bodyPr spcFirstLastPara="1" vert="horz" wrap="square" lIns="91425" tIns="91425" rIns="91425" bIns="91425" rtlCol="0" anchor="t" anchorCtr="0">
            <a:normAutofit fontScale="97500" lnSpcReduction="100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Beam Alignment Protocol</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E2F5034-3B56-3E91-D0C3-F7D489A3C223}"/>
                  </a:ext>
                </a:extLst>
              </p:cNvPr>
              <p:cNvSpPr txBox="1"/>
              <p:nvPr/>
            </p:nvSpPr>
            <p:spPr>
              <a:xfrm>
                <a:off x="9648305" y="4533455"/>
                <a:ext cx="35567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𝑠</m:t>
                          </m:r>
                        </m:sub>
                      </m:sSub>
                    </m:oMath>
                  </m:oMathPara>
                </a14:m>
                <a:endParaRPr lang="en-US" sz="2800" dirty="0"/>
              </a:p>
            </p:txBody>
          </p:sp>
        </mc:Choice>
        <mc:Fallback xmlns="">
          <p:sp>
            <p:nvSpPr>
              <p:cNvPr id="6" name="TextBox 5">
                <a:extLst>
                  <a:ext uri="{FF2B5EF4-FFF2-40B4-BE49-F238E27FC236}">
                    <a16:creationId xmlns:a16="http://schemas.microsoft.com/office/drawing/2014/main" id="{0E2F5034-3B56-3E91-D0C3-F7D489A3C223}"/>
                  </a:ext>
                </a:extLst>
              </p:cNvPr>
              <p:cNvSpPr txBox="1">
                <a:spLocks noRot="1" noChangeAspect="1" noMove="1" noResize="1" noEditPoints="1" noAdjustHandles="1" noChangeArrowheads="1" noChangeShapeType="1" noTextEdit="1"/>
              </p:cNvSpPr>
              <p:nvPr/>
            </p:nvSpPr>
            <p:spPr>
              <a:xfrm>
                <a:off x="9648305" y="4533455"/>
                <a:ext cx="355675" cy="430887"/>
              </a:xfrm>
              <a:prstGeom prst="rect">
                <a:avLst/>
              </a:prstGeom>
              <a:blipFill>
                <a:blip r:embed="rId4"/>
                <a:stretch>
                  <a:fillRect/>
                </a:stretch>
              </a:blipFill>
            </p:spPr>
            <p:txBody>
              <a:bodyPr/>
              <a:lstStyle/>
              <a:p>
                <a:r>
                  <a:rPr lang="en-US">
                    <a:noFill/>
                  </a:rPr>
                  <a:t> </a:t>
                </a:r>
              </a:p>
            </p:txBody>
          </p:sp>
        </mc:Fallback>
      </mc:AlternateContent>
      <p:cxnSp>
        <p:nvCxnSpPr>
          <p:cNvPr id="20" name="Connector: Elbow 19">
            <a:extLst>
              <a:ext uri="{FF2B5EF4-FFF2-40B4-BE49-F238E27FC236}">
                <a16:creationId xmlns:a16="http://schemas.microsoft.com/office/drawing/2014/main" id="{41646EE0-A9E1-C0A8-8197-FAC6FC6DD278}"/>
              </a:ext>
            </a:extLst>
          </p:cNvPr>
          <p:cNvCxnSpPr>
            <a:endCxn id="875" idx="2"/>
          </p:cNvCxnSpPr>
          <p:nvPr/>
        </p:nvCxnSpPr>
        <p:spPr>
          <a:xfrm flipV="1">
            <a:off x="10532046" y="4418050"/>
            <a:ext cx="865004" cy="227658"/>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Google Shape;888;p86">
            <a:extLst>
              <a:ext uri="{FF2B5EF4-FFF2-40B4-BE49-F238E27FC236}">
                <a16:creationId xmlns:a16="http://schemas.microsoft.com/office/drawing/2014/main" id="{3EC3A9F5-ED49-2A79-07FE-B4D168FF7105}"/>
              </a:ext>
            </a:extLst>
          </p:cNvPr>
          <p:cNvSpPr/>
          <p:nvPr/>
        </p:nvSpPr>
        <p:spPr>
          <a:xfrm>
            <a:off x="10420084" y="4559097"/>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 name="Google Shape;894;p86">
            <a:extLst>
              <a:ext uri="{FF2B5EF4-FFF2-40B4-BE49-F238E27FC236}">
                <a16:creationId xmlns:a16="http://schemas.microsoft.com/office/drawing/2014/main" id="{C06DE583-C472-2B82-0558-B03D2B9C8726}"/>
              </a:ext>
            </a:extLst>
          </p:cNvPr>
          <p:cNvSpPr/>
          <p:nvPr/>
        </p:nvSpPr>
        <p:spPr>
          <a:xfrm rot="6363970">
            <a:off x="9922485" y="4406721"/>
            <a:ext cx="506170" cy="492450"/>
          </a:xfrm>
          <a:prstGeom prst="arc">
            <a:avLst>
              <a:gd name="adj1" fmla="val 16468312"/>
              <a:gd name="adj2" fmla="val 21298246"/>
            </a:avLst>
          </a:prstGeom>
          <a:noFill/>
          <a:ln w="28575" cap="flat" cmpd="sng">
            <a:solidFill>
              <a:srgbClr val="000000"/>
            </a:solidFill>
            <a:prstDash val="dash"/>
            <a:round/>
            <a:headEnd type="none" w="med" len="med"/>
            <a:tailEnd type="triangle" w="med" len="med"/>
          </a:ln>
        </p:spPr>
        <p:txBody>
          <a:bodyPr spcFirstLastPara="1" wrap="square" lIns="121900" tIns="121900" rIns="121900" bIns="121900" anchor="ctr" anchorCtr="0">
            <a:noAutofit/>
          </a:bodyPr>
          <a:lstStyle/>
          <a:p>
            <a:endParaRPr sz="2400"/>
          </a:p>
        </p:txBody>
      </p:sp>
      <p:grpSp>
        <p:nvGrpSpPr>
          <p:cNvPr id="56" name="Group 55">
            <a:extLst>
              <a:ext uri="{FF2B5EF4-FFF2-40B4-BE49-F238E27FC236}">
                <a16:creationId xmlns:a16="http://schemas.microsoft.com/office/drawing/2014/main" id="{F3B755CF-6696-5544-BF50-90770169EEA6}"/>
              </a:ext>
            </a:extLst>
          </p:cNvPr>
          <p:cNvGrpSpPr/>
          <p:nvPr/>
        </p:nvGrpSpPr>
        <p:grpSpPr>
          <a:xfrm>
            <a:off x="895947" y="5385920"/>
            <a:ext cx="2964472" cy="287941"/>
            <a:chOff x="863057" y="5385920"/>
            <a:chExt cx="2964472" cy="287941"/>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1F82446-2195-1B1A-28E3-1420D597851C}"/>
                    </a:ext>
                  </a:extLst>
                </p:cNvPr>
                <p:cNvSpPr txBox="1"/>
                <p:nvPr/>
              </p:nvSpPr>
              <p:spPr>
                <a:xfrm>
                  <a:off x="863057" y="5386393"/>
                  <a:ext cx="2766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0" smtClean="0">
                                <a:latin typeface="Cambria Math" panose="02040503050406030204" pitchFamily="18" charset="0"/>
                              </a:rPr>
                              <m:t>1</m:t>
                            </m:r>
                          </m:sub>
                        </m:sSub>
                      </m:oMath>
                    </m:oMathPara>
                  </a14:m>
                  <a:endParaRPr lang="en-US" dirty="0"/>
                </a:p>
              </p:txBody>
            </p:sp>
          </mc:Choice>
          <mc:Fallback xmlns="">
            <p:sp>
              <p:nvSpPr>
                <p:cNvPr id="33" name="TextBox 32">
                  <a:extLst>
                    <a:ext uri="{FF2B5EF4-FFF2-40B4-BE49-F238E27FC236}">
                      <a16:creationId xmlns:a16="http://schemas.microsoft.com/office/drawing/2014/main" id="{11F82446-2195-1B1A-28E3-1420D597851C}"/>
                    </a:ext>
                  </a:extLst>
                </p:cNvPr>
                <p:cNvSpPr txBox="1">
                  <a:spLocks noRot="1" noChangeAspect="1" noMove="1" noResize="1" noEditPoints="1" noAdjustHandles="1" noChangeArrowheads="1" noChangeShapeType="1" noTextEdit="1"/>
                </p:cNvSpPr>
                <p:nvPr/>
              </p:nvSpPr>
              <p:spPr>
                <a:xfrm>
                  <a:off x="863057" y="5386393"/>
                  <a:ext cx="276614" cy="276999"/>
                </a:xfrm>
                <a:prstGeom prst="rect">
                  <a:avLst/>
                </a:prstGeom>
                <a:blipFill>
                  <a:blip r:embed="rId5"/>
                  <a:stretch>
                    <a:fillRect l="-22222" r="-6667"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3458E32-2215-9A27-9BE2-B18CA8FAF4A7}"/>
                    </a:ext>
                  </a:extLst>
                </p:cNvPr>
                <p:cNvSpPr txBox="1"/>
                <p:nvPr/>
              </p:nvSpPr>
              <p:spPr>
                <a:xfrm>
                  <a:off x="1510054" y="5396862"/>
                  <a:ext cx="2819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2</m:t>
                            </m:r>
                          </m:sub>
                        </m:sSub>
                      </m:oMath>
                    </m:oMathPara>
                  </a14:m>
                  <a:endParaRPr lang="en-US" dirty="0"/>
                </a:p>
              </p:txBody>
            </p:sp>
          </mc:Choice>
          <mc:Fallback xmlns="">
            <p:sp>
              <p:nvSpPr>
                <p:cNvPr id="34" name="TextBox 33">
                  <a:extLst>
                    <a:ext uri="{FF2B5EF4-FFF2-40B4-BE49-F238E27FC236}">
                      <a16:creationId xmlns:a16="http://schemas.microsoft.com/office/drawing/2014/main" id="{F3458E32-2215-9A27-9BE2-B18CA8FAF4A7}"/>
                    </a:ext>
                  </a:extLst>
                </p:cNvPr>
                <p:cNvSpPr txBox="1">
                  <a:spLocks noRot="1" noChangeAspect="1" noMove="1" noResize="1" noEditPoints="1" noAdjustHandles="1" noChangeArrowheads="1" noChangeShapeType="1" noTextEdit="1"/>
                </p:cNvSpPr>
                <p:nvPr/>
              </p:nvSpPr>
              <p:spPr>
                <a:xfrm>
                  <a:off x="1510054" y="5396862"/>
                  <a:ext cx="281937" cy="276999"/>
                </a:xfrm>
                <a:prstGeom prst="rect">
                  <a:avLst/>
                </a:prstGeom>
                <a:blipFill>
                  <a:blip r:embed="rId6"/>
                  <a:stretch>
                    <a:fillRect l="-19565" r="-8696"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90C51048-5787-9AC4-BDC5-58B20F9C3EC5}"/>
                    </a:ext>
                  </a:extLst>
                </p:cNvPr>
                <p:cNvSpPr txBox="1"/>
                <p:nvPr/>
              </p:nvSpPr>
              <p:spPr>
                <a:xfrm>
                  <a:off x="2150556" y="5386392"/>
                  <a:ext cx="2819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3</m:t>
                            </m:r>
                          </m:sub>
                        </m:sSub>
                      </m:oMath>
                    </m:oMathPara>
                  </a14:m>
                  <a:endParaRPr lang="en-US" dirty="0"/>
                </a:p>
              </p:txBody>
            </p:sp>
          </mc:Choice>
          <mc:Fallback xmlns="">
            <p:sp>
              <p:nvSpPr>
                <p:cNvPr id="36" name="TextBox 35">
                  <a:extLst>
                    <a:ext uri="{FF2B5EF4-FFF2-40B4-BE49-F238E27FC236}">
                      <a16:creationId xmlns:a16="http://schemas.microsoft.com/office/drawing/2014/main" id="{90C51048-5787-9AC4-BDC5-58B20F9C3EC5}"/>
                    </a:ext>
                  </a:extLst>
                </p:cNvPr>
                <p:cNvSpPr txBox="1">
                  <a:spLocks noRot="1" noChangeAspect="1" noMove="1" noResize="1" noEditPoints="1" noAdjustHandles="1" noChangeArrowheads="1" noChangeShapeType="1" noTextEdit="1"/>
                </p:cNvSpPr>
                <p:nvPr/>
              </p:nvSpPr>
              <p:spPr>
                <a:xfrm>
                  <a:off x="2150556" y="5386392"/>
                  <a:ext cx="281936" cy="276999"/>
                </a:xfrm>
                <a:prstGeom prst="rect">
                  <a:avLst/>
                </a:prstGeom>
                <a:blipFill>
                  <a:blip r:embed="rId7"/>
                  <a:stretch>
                    <a:fillRect l="-19565" r="-8696"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382B936-15D2-E2DB-7448-F17A7A8AFE95}"/>
                    </a:ext>
                  </a:extLst>
                </p:cNvPr>
                <p:cNvSpPr txBox="1"/>
                <p:nvPr/>
              </p:nvSpPr>
              <p:spPr>
                <a:xfrm>
                  <a:off x="2843388" y="5385921"/>
                  <a:ext cx="2765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4</m:t>
                            </m:r>
                          </m:sub>
                        </m:sSub>
                      </m:oMath>
                    </m:oMathPara>
                  </a14:m>
                  <a:endParaRPr lang="en-US" dirty="0"/>
                </a:p>
              </p:txBody>
            </p:sp>
          </mc:Choice>
          <mc:Fallback xmlns="">
            <p:sp>
              <p:nvSpPr>
                <p:cNvPr id="37" name="TextBox 36">
                  <a:extLst>
                    <a:ext uri="{FF2B5EF4-FFF2-40B4-BE49-F238E27FC236}">
                      <a16:creationId xmlns:a16="http://schemas.microsoft.com/office/drawing/2014/main" id="{2382B936-15D2-E2DB-7448-F17A7A8AFE95}"/>
                    </a:ext>
                  </a:extLst>
                </p:cNvPr>
                <p:cNvSpPr txBox="1">
                  <a:spLocks noRot="1" noChangeAspect="1" noMove="1" noResize="1" noEditPoints="1" noAdjustHandles="1" noChangeArrowheads="1" noChangeShapeType="1" noTextEdit="1"/>
                </p:cNvSpPr>
                <p:nvPr/>
              </p:nvSpPr>
              <p:spPr>
                <a:xfrm>
                  <a:off x="2843388" y="5385921"/>
                  <a:ext cx="276550" cy="276999"/>
                </a:xfrm>
                <a:prstGeom prst="rect">
                  <a:avLst/>
                </a:prstGeom>
                <a:blipFill>
                  <a:blip r:embed="rId8"/>
                  <a:stretch>
                    <a:fillRect l="-22222" r="-6667"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1DFA8748-1456-4C65-89D2-0A9EF9DC063C}"/>
                    </a:ext>
                  </a:extLst>
                </p:cNvPr>
                <p:cNvSpPr txBox="1"/>
                <p:nvPr/>
              </p:nvSpPr>
              <p:spPr>
                <a:xfrm>
                  <a:off x="3545593" y="5385920"/>
                  <a:ext cx="2819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5</m:t>
                            </m:r>
                          </m:sub>
                        </m:sSub>
                      </m:oMath>
                    </m:oMathPara>
                  </a14:m>
                  <a:endParaRPr lang="en-US" dirty="0"/>
                </a:p>
              </p:txBody>
            </p:sp>
          </mc:Choice>
          <mc:Fallback xmlns="">
            <p:sp>
              <p:nvSpPr>
                <p:cNvPr id="38" name="TextBox 37">
                  <a:extLst>
                    <a:ext uri="{FF2B5EF4-FFF2-40B4-BE49-F238E27FC236}">
                      <a16:creationId xmlns:a16="http://schemas.microsoft.com/office/drawing/2014/main" id="{1DFA8748-1456-4C65-89D2-0A9EF9DC063C}"/>
                    </a:ext>
                  </a:extLst>
                </p:cNvPr>
                <p:cNvSpPr txBox="1">
                  <a:spLocks noRot="1" noChangeAspect="1" noMove="1" noResize="1" noEditPoints="1" noAdjustHandles="1" noChangeArrowheads="1" noChangeShapeType="1" noTextEdit="1"/>
                </p:cNvSpPr>
                <p:nvPr/>
              </p:nvSpPr>
              <p:spPr>
                <a:xfrm>
                  <a:off x="3545593" y="5385920"/>
                  <a:ext cx="281936" cy="276999"/>
                </a:xfrm>
                <a:prstGeom prst="rect">
                  <a:avLst/>
                </a:prstGeom>
                <a:blipFill>
                  <a:blip r:embed="rId9"/>
                  <a:stretch>
                    <a:fillRect l="-19565" r="-8696" b="-17778"/>
                  </a:stretch>
                </a:blipFill>
              </p:spPr>
              <p:txBody>
                <a:bodyPr/>
                <a:lstStyle/>
                <a:p>
                  <a:r>
                    <a:rPr lang="en-US">
                      <a:noFill/>
                    </a:rPr>
                    <a:t> </a:t>
                  </a:r>
                </a:p>
              </p:txBody>
            </p:sp>
          </mc:Fallback>
        </mc:AlternateContent>
      </p:grpSp>
      <p:pic>
        <p:nvPicPr>
          <p:cNvPr id="15" name="Picture 2" descr="WiFi signal - Free technology icons">
            <a:extLst>
              <a:ext uri="{FF2B5EF4-FFF2-40B4-BE49-F238E27FC236}">
                <a16:creationId xmlns:a16="http://schemas.microsoft.com/office/drawing/2014/main" id="{71DCEB62-44A2-D3A9-E584-906FE91F3DF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87165" y="3119778"/>
            <a:ext cx="846985" cy="84698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AADBF45A-96C7-D50C-852F-159581BFF747}"/>
              </a:ext>
            </a:extLst>
          </p:cNvPr>
          <p:cNvCxnSpPr>
            <a:stCxn id="16" idx="1"/>
            <a:endCxn id="16" idx="5"/>
          </p:cNvCxnSpPr>
          <p:nvPr/>
        </p:nvCxnSpPr>
        <p:spPr>
          <a:xfrm>
            <a:off x="3238755" y="2131391"/>
            <a:ext cx="2746778" cy="274677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FA81C0-74F9-F86C-41CE-E9E807E293C3}"/>
              </a:ext>
            </a:extLst>
          </p:cNvPr>
          <p:cNvCxnSpPr>
            <a:cxnSpLocks/>
            <a:stCxn id="16" idx="7"/>
            <a:endCxn id="16" idx="3"/>
          </p:cNvCxnSpPr>
          <p:nvPr/>
        </p:nvCxnSpPr>
        <p:spPr>
          <a:xfrm flipH="1">
            <a:off x="3238755" y="2131391"/>
            <a:ext cx="2746778" cy="2746778"/>
          </a:xfrm>
          <a:prstGeom prst="line">
            <a:avLst/>
          </a:prstGeom>
          <a:ln>
            <a:no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64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3600000">
                                      <p:cBhvr>
                                        <p:cTn id="6" dur="1000" fill="hold"/>
                                        <p:tgtEl>
                                          <p:spTgt spid="4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40"/>
                                        </p:tgtEl>
                                      </p:cBhvr>
                                    </p:animEffect>
                                    <p:set>
                                      <p:cBhvr>
                                        <p:cTn id="19"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0">
          <a:extLst>
            <a:ext uri="{FF2B5EF4-FFF2-40B4-BE49-F238E27FC236}">
              <a16:creationId xmlns:a16="http://schemas.microsoft.com/office/drawing/2014/main" id="{E5AABCF7-045B-4879-198D-846170B1ACAF}"/>
            </a:ext>
          </a:extLst>
        </p:cNvPr>
        <p:cNvGrpSpPr/>
        <p:nvPr/>
      </p:nvGrpSpPr>
      <p:grpSpPr>
        <a:xfrm>
          <a:off x="0" y="0"/>
          <a:ext cx="0" cy="0"/>
          <a:chOff x="0" y="0"/>
          <a:chExt cx="0" cy="0"/>
        </a:xfrm>
      </p:grpSpPr>
      <p:grpSp>
        <p:nvGrpSpPr>
          <p:cNvPr id="39" name="Group 38">
            <a:extLst>
              <a:ext uri="{FF2B5EF4-FFF2-40B4-BE49-F238E27FC236}">
                <a16:creationId xmlns:a16="http://schemas.microsoft.com/office/drawing/2014/main" id="{D8A78CC0-805C-2534-0B27-C89904015BA4}"/>
              </a:ext>
            </a:extLst>
          </p:cNvPr>
          <p:cNvGrpSpPr/>
          <p:nvPr/>
        </p:nvGrpSpPr>
        <p:grpSpPr>
          <a:xfrm>
            <a:off x="2669878" y="1562514"/>
            <a:ext cx="3884532" cy="3884532"/>
            <a:chOff x="2669878" y="1562514"/>
            <a:chExt cx="3884532" cy="3884532"/>
          </a:xfrm>
        </p:grpSpPr>
        <p:sp>
          <p:nvSpPr>
            <p:cNvPr id="950" name="Oval 949">
              <a:extLst>
                <a:ext uri="{FF2B5EF4-FFF2-40B4-BE49-F238E27FC236}">
                  <a16:creationId xmlns:a16="http://schemas.microsoft.com/office/drawing/2014/main" id="{B1096DC9-D30A-23D9-42B6-97242C255589}"/>
                </a:ext>
              </a:extLst>
            </p:cNvPr>
            <p:cNvSpPr/>
            <p:nvPr/>
          </p:nvSpPr>
          <p:spPr>
            <a:xfrm>
              <a:off x="2669878" y="1562514"/>
              <a:ext cx="3884532" cy="388453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1" name="Group 950">
              <a:extLst>
                <a:ext uri="{FF2B5EF4-FFF2-40B4-BE49-F238E27FC236}">
                  <a16:creationId xmlns:a16="http://schemas.microsoft.com/office/drawing/2014/main" id="{BF0D272C-379D-9022-95EA-2C38B6724E45}"/>
                </a:ext>
              </a:extLst>
            </p:cNvPr>
            <p:cNvGrpSpPr/>
            <p:nvPr/>
          </p:nvGrpSpPr>
          <p:grpSpPr>
            <a:xfrm>
              <a:off x="3002079" y="2960458"/>
              <a:ext cx="3260862" cy="1107562"/>
              <a:chOff x="3276663" y="2772598"/>
              <a:chExt cx="3260862" cy="1107562"/>
            </a:xfrm>
            <a:solidFill>
              <a:srgbClr val="F4CCCC"/>
            </a:solidFill>
          </p:grpSpPr>
          <p:sp>
            <p:nvSpPr>
              <p:cNvPr id="953" name="Google Shape;881;p86">
                <a:extLst>
                  <a:ext uri="{FF2B5EF4-FFF2-40B4-BE49-F238E27FC236}">
                    <a16:creationId xmlns:a16="http://schemas.microsoft.com/office/drawing/2014/main" id="{B77A555E-A6E4-3135-B939-CE1157AB88BE}"/>
                  </a:ext>
                </a:extLst>
              </p:cNvPr>
              <p:cNvSpPr/>
              <p:nvPr/>
            </p:nvSpPr>
            <p:spPr>
              <a:xfrm rot="14599033">
                <a:off x="5512982" y="2080582"/>
                <a:ext cx="332527" cy="1716559"/>
              </a:xfrm>
              <a:prstGeom prst="ellipse">
                <a:avLst/>
              </a:prstGeom>
              <a:solidFill>
                <a:srgbClr val="B6D7A8"/>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954" name="Google Shape;881;p86">
                <a:extLst>
                  <a:ext uri="{FF2B5EF4-FFF2-40B4-BE49-F238E27FC236}">
                    <a16:creationId xmlns:a16="http://schemas.microsoft.com/office/drawing/2014/main" id="{EA4A4077-A8CA-63FD-7C9F-5D6CF9FDE0BF}"/>
                  </a:ext>
                </a:extLst>
              </p:cNvPr>
              <p:cNvSpPr/>
              <p:nvPr/>
            </p:nvSpPr>
            <p:spPr>
              <a:xfrm rot="14599033" flipH="1" flipV="1">
                <a:off x="3968679" y="2855617"/>
                <a:ext cx="332527" cy="1716559"/>
              </a:xfrm>
              <a:prstGeom prst="ellipse">
                <a:avLst/>
              </a:prstGeom>
              <a:noFill/>
              <a:ln w="19050" cap="flat" cmpd="sng">
                <a:no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grpSp>
        <mc:AlternateContent xmlns:mc="http://schemas.openxmlformats.org/markup-compatibility/2006" xmlns:a14="http://schemas.microsoft.com/office/drawing/2010/main">
          <mc:Choice Requires="a14">
            <p:sp>
              <p:nvSpPr>
                <p:cNvPr id="952" name="TextBox 951">
                  <a:extLst>
                    <a:ext uri="{FF2B5EF4-FFF2-40B4-BE49-F238E27FC236}">
                      <a16:creationId xmlns:a16="http://schemas.microsoft.com/office/drawing/2014/main" id="{3CC045EA-35D5-712D-C416-B7FF21700485}"/>
                    </a:ext>
                  </a:extLst>
                </p:cNvPr>
                <p:cNvSpPr txBox="1"/>
                <p:nvPr/>
              </p:nvSpPr>
              <p:spPr>
                <a:xfrm>
                  <a:off x="5680011" y="2253894"/>
                  <a:ext cx="597239"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3</m:t>
                            </m:r>
                          </m:sub>
                        </m:sSub>
                      </m:oMath>
                    </m:oMathPara>
                  </a14:m>
                  <a:endParaRPr lang="en-US" sz="2800" dirty="0"/>
                </a:p>
              </p:txBody>
            </p:sp>
          </mc:Choice>
          <mc:Fallback xmlns="">
            <p:sp>
              <p:nvSpPr>
                <p:cNvPr id="952" name="TextBox 951">
                  <a:extLst>
                    <a:ext uri="{FF2B5EF4-FFF2-40B4-BE49-F238E27FC236}">
                      <a16:creationId xmlns:a16="http://schemas.microsoft.com/office/drawing/2014/main" id="{3CC045EA-35D5-712D-C416-B7FF21700485}"/>
                    </a:ext>
                  </a:extLst>
                </p:cNvPr>
                <p:cNvSpPr txBox="1">
                  <a:spLocks noRot="1" noChangeAspect="1" noMove="1" noResize="1" noEditPoints="1" noAdjustHandles="1" noChangeArrowheads="1" noChangeShapeType="1" noTextEdit="1"/>
                </p:cNvSpPr>
                <p:nvPr/>
              </p:nvSpPr>
              <p:spPr>
                <a:xfrm>
                  <a:off x="5680011" y="2253894"/>
                  <a:ext cx="597239" cy="430887"/>
                </a:xfrm>
                <a:prstGeom prst="rect">
                  <a:avLst/>
                </a:prstGeom>
                <a:blipFill>
                  <a:blip r:embed="rId3"/>
                  <a:stretch>
                    <a:fillRect/>
                  </a:stretch>
                </a:blipFill>
              </p:spPr>
              <p:txBody>
                <a:bodyPr/>
                <a:lstStyle/>
                <a:p>
                  <a:r>
                    <a:rPr lang="en-US">
                      <a:noFill/>
                    </a:rPr>
                    <a:t> </a:t>
                  </a:r>
                </a:p>
              </p:txBody>
            </p:sp>
          </mc:Fallback>
        </mc:AlternateContent>
      </p:grpSp>
      <p:grpSp>
        <p:nvGrpSpPr>
          <p:cNvPr id="57" name="Group 56">
            <a:extLst>
              <a:ext uri="{FF2B5EF4-FFF2-40B4-BE49-F238E27FC236}">
                <a16:creationId xmlns:a16="http://schemas.microsoft.com/office/drawing/2014/main" id="{A700B70F-A973-DCE3-1D3C-919DF8A87611}"/>
              </a:ext>
            </a:extLst>
          </p:cNvPr>
          <p:cNvGrpSpPr/>
          <p:nvPr/>
        </p:nvGrpSpPr>
        <p:grpSpPr>
          <a:xfrm>
            <a:off x="862631" y="2578979"/>
            <a:ext cx="962834" cy="677068"/>
            <a:chOff x="862631" y="2578979"/>
            <a:chExt cx="962834" cy="677068"/>
          </a:xfrm>
        </p:grpSpPr>
        <p:cxnSp>
          <p:nvCxnSpPr>
            <p:cNvPr id="903" name="Straight Connector 902">
              <a:extLst>
                <a:ext uri="{FF2B5EF4-FFF2-40B4-BE49-F238E27FC236}">
                  <a16:creationId xmlns:a16="http://schemas.microsoft.com/office/drawing/2014/main" id="{50E1B5FA-16EF-9043-5461-2B515DADC71E}"/>
                </a:ext>
              </a:extLst>
            </p:cNvPr>
            <p:cNvCxnSpPr/>
            <p:nvPr/>
          </p:nvCxnSpPr>
          <p:spPr>
            <a:xfrm>
              <a:off x="862631" y="2977882"/>
              <a:ext cx="425143" cy="0"/>
            </a:xfrm>
            <a:prstGeom prst="line">
              <a:avLst/>
            </a:prstGeom>
            <a:ln w="76200">
              <a:solidFill>
                <a:srgbClr val="B6D7A8"/>
              </a:solidFill>
            </a:ln>
          </p:spPr>
          <p:style>
            <a:lnRef idx="1">
              <a:schemeClr val="accent1"/>
            </a:lnRef>
            <a:fillRef idx="0">
              <a:schemeClr val="accent1"/>
            </a:fillRef>
            <a:effectRef idx="0">
              <a:schemeClr val="accent1"/>
            </a:effectRef>
            <a:fontRef idx="minor">
              <a:schemeClr val="tx1"/>
            </a:fontRef>
          </p:style>
        </p:cxnSp>
        <p:sp>
          <p:nvSpPr>
            <p:cNvPr id="918" name="Google Shape;1148;p97">
              <a:extLst>
                <a:ext uri="{FF2B5EF4-FFF2-40B4-BE49-F238E27FC236}">
                  <a16:creationId xmlns:a16="http://schemas.microsoft.com/office/drawing/2014/main" id="{214A61E2-48D3-7AA4-2A22-FE6E8D612A3F}"/>
                </a:ext>
              </a:extLst>
            </p:cNvPr>
            <p:cNvSpPr txBox="1"/>
            <p:nvPr/>
          </p:nvSpPr>
          <p:spPr>
            <a:xfrm>
              <a:off x="1291865" y="2578979"/>
              <a:ext cx="533600" cy="677068"/>
            </a:xfrm>
            <a:prstGeom prst="rect">
              <a:avLst/>
            </a:prstGeom>
            <a:noFill/>
            <a:ln>
              <a:noFill/>
            </a:ln>
          </p:spPr>
          <p:txBody>
            <a:bodyPr spcFirstLastPara="1" wrap="square" lIns="121900" tIns="121900" rIns="121900" bIns="121900" anchor="t" anchorCtr="0">
              <a:spAutoFit/>
            </a:bodyPr>
            <a:lstStyle/>
            <a:p>
              <a:r>
                <a:rPr lang="en-US" sz="2000" i="1" dirty="0">
                  <a:solidFill>
                    <a:schemeClr val="dk1"/>
                  </a:solidFill>
                  <a:latin typeface="Times New Roman"/>
                  <a:ea typeface="Times New Roman"/>
                  <a:cs typeface="Times New Roman"/>
                  <a:sym typeface="Times New Roman"/>
                </a:rPr>
                <a:t>f</a:t>
              </a:r>
              <a:r>
                <a:rPr lang="en-US" sz="2800" i="1" baseline="-25000" dirty="0">
                  <a:solidFill>
                    <a:schemeClr val="dk1"/>
                  </a:solidFill>
                  <a:latin typeface="Times New Roman"/>
                  <a:ea typeface="Times New Roman"/>
                  <a:cs typeface="Times New Roman"/>
                  <a:sym typeface="Times New Roman"/>
                </a:rPr>
                <a:t>3</a:t>
              </a:r>
              <a:endParaRPr lang="en-US" sz="2000" dirty="0"/>
            </a:p>
          </p:txBody>
        </p:sp>
      </p:grpSp>
      <p:grpSp>
        <p:nvGrpSpPr>
          <p:cNvPr id="25" name="Group 24">
            <a:extLst>
              <a:ext uri="{FF2B5EF4-FFF2-40B4-BE49-F238E27FC236}">
                <a16:creationId xmlns:a16="http://schemas.microsoft.com/office/drawing/2014/main" id="{FBCCCF27-73C0-82AD-A3C3-34470FF4D6FB}"/>
              </a:ext>
            </a:extLst>
          </p:cNvPr>
          <p:cNvGrpSpPr/>
          <p:nvPr/>
        </p:nvGrpSpPr>
        <p:grpSpPr>
          <a:xfrm>
            <a:off x="862633" y="2288057"/>
            <a:ext cx="962079" cy="677068"/>
            <a:chOff x="862633" y="2288057"/>
            <a:chExt cx="962079" cy="677068"/>
          </a:xfrm>
        </p:grpSpPr>
        <p:cxnSp>
          <p:nvCxnSpPr>
            <p:cNvPr id="901" name="Straight Connector 900">
              <a:extLst>
                <a:ext uri="{FF2B5EF4-FFF2-40B4-BE49-F238E27FC236}">
                  <a16:creationId xmlns:a16="http://schemas.microsoft.com/office/drawing/2014/main" id="{4F017894-FD09-5778-3D86-FC7691B66B12}"/>
                </a:ext>
              </a:extLst>
            </p:cNvPr>
            <p:cNvCxnSpPr/>
            <p:nvPr/>
          </p:nvCxnSpPr>
          <p:spPr>
            <a:xfrm>
              <a:off x="862633" y="2680602"/>
              <a:ext cx="425143" cy="0"/>
            </a:xfrm>
            <a:prstGeom prst="line">
              <a:avLst/>
            </a:prstGeom>
            <a:ln w="76200">
              <a:solidFill>
                <a:srgbClr val="F4CCCC"/>
              </a:solidFill>
            </a:ln>
          </p:spPr>
          <p:style>
            <a:lnRef idx="1">
              <a:schemeClr val="accent1"/>
            </a:lnRef>
            <a:fillRef idx="0">
              <a:schemeClr val="accent1"/>
            </a:fillRef>
            <a:effectRef idx="0">
              <a:schemeClr val="accent1"/>
            </a:effectRef>
            <a:fontRef idx="minor">
              <a:schemeClr val="tx1"/>
            </a:fontRef>
          </p:style>
        </p:cxnSp>
        <p:sp>
          <p:nvSpPr>
            <p:cNvPr id="915" name="Google Shape;1148;p97">
              <a:extLst>
                <a:ext uri="{FF2B5EF4-FFF2-40B4-BE49-F238E27FC236}">
                  <a16:creationId xmlns:a16="http://schemas.microsoft.com/office/drawing/2014/main" id="{9A0AD396-7DEB-F738-4829-B152ED26B9F1}"/>
                </a:ext>
              </a:extLst>
            </p:cNvPr>
            <p:cNvSpPr txBox="1"/>
            <p:nvPr/>
          </p:nvSpPr>
          <p:spPr>
            <a:xfrm>
              <a:off x="1291112" y="2288057"/>
              <a:ext cx="533600" cy="677068"/>
            </a:xfrm>
            <a:prstGeom prst="rect">
              <a:avLst/>
            </a:prstGeom>
            <a:noFill/>
            <a:ln>
              <a:noFill/>
            </a:ln>
          </p:spPr>
          <p:txBody>
            <a:bodyPr spcFirstLastPara="1" wrap="square" lIns="121900" tIns="121900" rIns="121900" bIns="121900" anchor="t" anchorCtr="0">
              <a:spAutoFit/>
            </a:bodyPr>
            <a:lstStyle/>
            <a:p>
              <a:r>
                <a:rPr lang="en-US" sz="2000" i="1" dirty="0">
                  <a:solidFill>
                    <a:schemeClr val="dk1"/>
                  </a:solidFill>
                  <a:latin typeface="Times New Roman"/>
                  <a:ea typeface="Times New Roman"/>
                  <a:cs typeface="Times New Roman"/>
                  <a:sym typeface="Times New Roman"/>
                </a:rPr>
                <a:t>f</a:t>
              </a:r>
              <a:r>
                <a:rPr lang="en-US" sz="2800" i="1" baseline="-25000" dirty="0">
                  <a:solidFill>
                    <a:schemeClr val="dk1"/>
                  </a:solidFill>
                  <a:latin typeface="Times New Roman"/>
                  <a:ea typeface="Times New Roman"/>
                  <a:cs typeface="Times New Roman"/>
                  <a:sym typeface="Times New Roman"/>
                </a:rPr>
                <a:t>2</a:t>
              </a:r>
              <a:endParaRPr lang="en-US" sz="2000" dirty="0"/>
            </a:p>
          </p:txBody>
        </p:sp>
      </p:grpSp>
      <p:grpSp>
        <p:nvGrpSpPr>
          <p:cNvPr id="947" name="Group 946">
            <a:extLst>
              <a:ext uri="{FF2B5EF4-FFF2-40B4-BE49-F238E27FC236}">
                <a16:creationId xmlns:a16="http://schemas.microsoft.com/office/drawing/2014/main" id="{AC547478-AFEF-34EE-5AAC-6B97CEA63385}"/>
              </a:ext>
            </a:extLst>
          </p:cNvPr>
          <p:cNvGrpSpPr/>
          <p:nvPr/>
        </p:nvGrpSpPr>
        <p:grpSpPr>
          <a:xfrm>
            <a:off x="862631" y="1991378"/>
            <a:ext cx="994395" cy="984845"/>
            <a:chOff x="862631" y="1991378"/>
            <a:chExt cx="994395" cy="984845"/>
          </a:xfrm>
        </p:grpSpPr>
        <p:cxnSp>
          <p:nvCxnSpPr>
            <p:cNvPr id="900" name="Straight Connector 899">
              <a:extLst>
                <a:ext uri="{FF2B5EF4-FFF2-40B4-BE49-F238E27FC236}">
                  <a16:creationId xmlns:a16="http://schemas.microsoft.com/office/drawing/2014/main" id="{7C1C4D3B-05AE-BC43-3EEA-7CA12FC65CF9}"/>
                </a:ext>
              </a:extLst>
            </p:cNvPr>
            <p:cNvCxnSpPr/>
            <p:nvPr/>
          </p:nvCxnSpPr>
          <p:spPr>
            <a:xfrm>
              <a:off x="862631" y="2385726"/>
              <a:ext cx="425143" cy="0"/>
            </a:xfrm>
            <a:prstGeom prst="line">
              <a:avLst/>
            </a:prstGeom>
            <a:ln w="76200">
              <a:solidFill>
                <a:srgbClr val="FFE599"/>
              </a:solidFill>
            </a:ln>
          </p:spPr>
          <p:style>
            <a:lnRef idx="1">
              <a:schemeClr val="accent1"/>
            </a:lnRef>
            <a:fillRef idx="0">
              <a:schemeClr val="accent1"/>
            </a:fillRef>
            <a:effectRef idx="0">
              <a:schemeClr val="accent1"/>
            </a:effectRef>
            <a:fontRef idx="minor">
              <a:schemeClr val="tx1"/>
            </a:fontRef>
          </p:style>
        </p:cxnSp>
        <p:sp>
          <p:nvSpPr>
            <p:cNvPr id="911" name="Google Shape;1147;p97">
              <a:extLst>
                <a:ext uri="{FF2B5EF4-FFF2-40B4-BE49-F238E27FC236}">
                  <a16:creationId xmlns:a16="http://schemas.microsoft.com/office/drawing/2014/main" id="{82C7C0A8-732D-A8DA-C8C8-402363479D6C}"/>
                </a:ext>
              </a:extLst>
            </p:cNvPr>
            <p:cNvSpPr txBox="1"/>
            <p:nvPr/>
          </p:nvSpPr>
          <p:spPr>
            <a:xfrm>
              <a:off x="1323426" y="1991378"/>
              <a:ext cx="533600" cy="984845"/>
            </a:xfrm>
            <a:prstGeom prst="rect">
              <a:avLst/>
            </a:prstGeom>
            <a:noFill/>
            <a:ln>
              <a:noFill/>
            </a:ln>
          </p:spPr>
          <p:txBody>
            <a:bodyPr spcFirstLastPara="1" wrap="square" lIns="121900" tIns="121900" rIns="121900" bIns="121900" anchor="t" anchorCtr="0">
              <a:spAutoFit/>
            </a:bodyPr>
            <a:lstStyle/>
            <a:p>
              <a:r>
                <a:rPr lang="en-US" sz="2000" i="1" dirty="0">
                  <a:solidFill>
                    <a:schemeClr val="dk1"/>
                  </a:solidFill>
                  <a:latin typeface="Times New Roman"/>
                  <a:ea typeface="Times New Roman"/>
                  <a:cs typeface="Times New Roman"/>
                  <a:sym typeface="Times New Roman"/>
                </a:rPr>
                <a:t>f</a:t>
              </a:r>
              <a:r>
                <a:rPr lang="en-US" sz="2800" i="1" baseline="-25000" dirty="0">
                  <a:solidFill>
                    <a:schemeClr val="dk1"/>
                  </a:solidFill>
                  <a:latin typeface="Times New Roman"/>
                  <a:ea typeface="Times New Roman"/>
                  <a:cs typeface="Times New Roman"/>
                  <a:sym typeface="Times New Roman"/>
                </a:rPr>
                <a:t>1</a:t>
              </a:r>
              <a:endParaRPr lang="en-US" sz="2000" dirty="0"/>
            </a:p>
            <a:p>
              <a:endParaRPr lang="en-US" sz="2000" dirty="0"/>
            </a:p>
          </p:txBody>
        </p:sp>
      </p:grpSp>
      <p:grpSp>
        <p:nvGrpSpPr>
          <p:cNvPr id="11" name="Group 10">
            <a:extLst>
              <a:ext uri="{FF2B5EF4-FFF2-40B4-BE49-F238E27FC236}">
                <a16:creationId xmlns:a16="http://schemas.microsoft.com/office/drawing/2014/main" id="{9DE3DF17-0DA1-F6E3-80BB-B5586E2BC35A}"/>
              </a:ext>
            </a:extLst>
          </p:cNvPr>
          <p:cNvGrpSpPr/>
          <p:nvPr/>
        </p:nvGrpSpPr>
        <p:grpSpPr>
          <a:xfrm>
            <a:off x="1040207" y="3476614"/>
            <a:ext cx="2698375" cy="1896158"/>
            <a:chOff x="1254238" y="4677267"/>
            <a:chExt cx="1407503" cy="695515"/>
          </a:xfrm>
        </p:grpSpPr>
        <p:cxnSp>
          <p:nvCxnSpPr>
            <p:cNvPr id="15" name="Google Shape;904;p86">
              <a:extLst>
                <a:ext uri="{FF2B5EF4-FFF2-40B4-BE49-F238E27FC236}">
                  <a16:creationId xmlns:a16="http://schemas.microsoft.com/office/drawing/2014/main" id="{35F2C3F2-48F4-2D92-B361-0C1A623AFA99}"/>
                </a:ext>
              </a:extLst>
            </p:cNvPr>
            <p:cNvCxnSpPr>
              <a:cxnSpLocks/>
            </p:cNvCxnSpPr>
            <p:nvPr/>
          </p:nvCxnSpPr>
          <p:spPr>
            <a:xfrm>
              <a:off x="1601722" y="4964868"/>
              <a:ext cx="0" cy="407914"/>
            </a:xfrm>
            <a:prstGeom prst="straightConnector1">
              <a:avLst/>
            </a:prstGeom>
            <a:noFill/>
            <a:ln w="76200" cap="flat" cmpd="sng">
              <a:solidFill>
                <a:srgbClr val="B6D7A8"/>
              </a:solidFill>
              <a:prstDash val="solid"/>
              <a:round/>
              <a:headEnd type="none" w="med" len="med"/>
              <a:tailEnd type="none" w="med" len="med"/>
            </a:ln>
          </p:spPr>
        </p:cxnSp>
        <p:cxnSp>
          <p:nvCxnSpPr>
            <p:cNvPr id="16" name="Google Shape;905;p86">
              <a:extLst>
                <a:ext uri="{FF2B5EF4-FFF2-40B4-BE49-F238E27FC236}">
                  <a16:creationId xmlns:a16="http://schemas.microsoft.com/office/drawing/2014/main" id="{D53E3F9A-439A-AE51-15E5-C28EB4867200}"/>
                </a:ext>
              </a:extLst>
            </p:cNvPr>
            <p:cNvCxnSpPr>
              <a:cxnSpLocks/>
            </p:cNvCxnSpPr>
            <p:nvPr/>
          </p:nvCxnSpPr>
          <p:spPr>
            <a:xfrm>
              <a:off x="1959223" y="4677267"/>
              <a:ext cx="0" cy="691402"/>
            </a:xfrm>
            <a:prstGeom prst="straightConnector1">
              <a:avLst/>
            </a:prstGeom>
            <a:noFill/>
            <a:ln w="76200" cap="flat" cmpd="sng">
              <a:solidFill>
                <a:srgbClr val="B6D7A8"/>
              </a:solidFill>
              <a:prstDash val="solid"/>
              <a:round/>
              <a:headEnd type="none" w="med" len="med"/>
              <a:tailEnd type="none" w="med" len="med"/>
            </a:ln>
          </p:spPr>
        </p:cxnSp>
        <p:cxnSp>
          <p:nvCxnSpPr>
            <p:cNvPr id="18" name="Google Shape;906;p86">
              <a:extLst>
                <a:ext uri="{FF2B5EF4-FFF2-40B4-BE49-F238E27FC236}">
                  <a16:creationId xmlns:a16="http://schemas.microsoft.com/office/drawing/2014/main" id="{1C2A82BE-4ED6-AD99-5E05-951CE04E06D7}"/>
                </a:ext>
              </a:extLst>
            </p:cNvPr>
            <p:cNvCxnSpPr>
              <a:cxnSpLocks/>
            </p:cNvCxnSpPr>
            <p:nvPr/>
          </p:nvCxnSpPr>
          <p:spPr>
            <a:xfrm>
              <a:off x="1254238" y="5036335"/>
              <a:ext cx="0" cy="331227"/>
            </a:xfrm>
            <a:prstGeom prst="straightConnector1">
              <a:avLst/>
            </a:prstGeom>
            <a:noFill/>
            <a:ln w="76200" cap="flat" cmpd="sng">
              <a:solidFill>
                <a:srgbClr val="B6D7A8"/>
              </a:solidFill>
              <a:prstDash val="solid"/>
              <a:round/>
              <a:headEnd type="none" w="med" len="med"/>
              <a:tailEnd type="none" w="med" len="med"/>
            </a:ln>
          </p:spPr>
        </p:cxnSp>
        <p:cxnSp>
          <p:nvCxnSpPr>
            <p:cNvPr id="19" name="Google Shape;912;p86">
              <a:extLst>
                <a:ext uri="{FF2B5EF4-FFF2-40B4-BE49-F238E27FC236}">
                  <a16:creationId xmlns:a16="http://schemas.microsoft.com/office/drawing/2014/main" id="{BE648D06-5067-2A26-70DA-E4ABAD27661F}"/>
                </a:ext>
              </a:extLst>
            </p:cNvPr>
            <p:cNvCxnSpPr>
              <a:cxnSpLocks/>
            </p:cNvCxnSpPr>
            <p:nvPr/>
          </p:nvCxnSpPr>
          <p:spPr>
            <a:xfrm>
              <a:off x="2303967" y="5016994"/>
              <a:ext cx="0" cy="351675"/>
            </a:xfrm>
            <a:prstGeom prst="straightConnector1">
              <a:avLst/>
            </a:prstGeom>
            <a:noFill/>
            <a:ln w="76200" cap="flat" cmpd="sng">
              <a:solidFill>
                <a:srgbClr val="B6D7A8"/>
              </a:solidFill>
              <a:prstDash val="solid"/>
              <a:round/>
              <a:headEnd type="none" w="med" len="med"/>
              <a:tailEnd type="none" w="med" len="med"/>
            </a:ln>
          </p:spPr>
        </p:cxnSp>
        <p:cxnSp>
          <p:nvCxnSpPr>
            <p:cNvPr id="22" name="Google Shape;913;p86">
              <a:extLst>
                <a:ext uri="{FF2B5EF4-FFF2-40B4-BE49-F238E27FC236}">
                  <a16:creationId xmlns:a16="http://schemas.microsoft.com/office/drawing/2014/main" id="{B835EF75-A349-8AFB-2382-C2B516F6BB0B}"/>
                </a:ext>
              </a:extLst>
            </p:cNvPr>
            <p:cNvCxnSpPr>
              <a:cxnSpLocks/>
            </p:cNvCxnSpPr>
            <p:nvPr/>
          </p:nvCxnSpPr>
          <p:spPr>
            <a:xfrm>
              <a:off x="2661741" y="5187913"/>
              <a:ext cx="0" cy="175879"/>
            </a:xfrm>
            <a:prstGeom prst="straightConnector1">
              <a:avLst/>
            </a:prstGeom>
            <a:noFill/>
            <a:ln w="76200" cap="flat" cmpd="sng">
              <a:solidFill>
                <a:srgbClr val="B6D7A8"/>
              </a:solidFill>
              <a:prstDash val="solid"/>
              <a:round/>
              <a:headEnd type="none" w="med" len="med"/>
              <a:tailEnd type="none" w="med" len="med"/>
            </a:ln>
          </p:spPr>
        </p:cxnSp>
      </p:grpSp>
      <p:grpSp>
        <p:nvGrpSpPr>
          <p:cNvPr id="2" name="Group 1">
            <a:extLst>
              <a:ext uri="{FF2B5EF4-FFF2-40B4-BE49-F238E27FC236}">
                <a16:creationId xmlns:a16="http://schemas.microsoft.com/office/drawing/2014/main" id="{13C6EF46-644C-CC50-21AA-EAB4AF441717}"/>
              </a:ext>
            </a:extLst>
          </p:cNvPr>
          <p:cNvGrpSpPr/>
          <p:nvPr/>
        </p:nvGrpSpPr>
        <p:grpSpPr>
          <a:xfrm>
            <a:off x="953128" y="3817495"/>
            <a:ext cx="2698375" cy="1563751"/>
            <a:chOff x="1254238" y="4677267"/>
            <a:chExt cx="1407503" cy="704602"/>
          </a:xfrm>
        </p:grpSpPr>
        <p:cxnSp>
          <p:nvCxnSpPr>
            <p:cNvPr id="5" name="Google Shape;904;p86">
              <a:extLst>
                <a:ext uri="{FF2B5EF4-FFF2-40B4-BE49-F238E27FC236}">
                  <a16:creationId xmlns:a16="http://schemas.microsoft.com/office/drawing/2014/main" id="{FC331205-4545-6C28-CD6A-EEF45F04D488}"/>
                </a:ext>
              </a:extLst>
            </p:cNvPr>
            <p:cNvCxnSpPr>
              <a:cxnSpLocks/>
            </p:cNvCxnSpPr>
            <p:nvPr/>
          </p:nvCxnSpPr>
          <p:spPr>
            <a:xfrm>
              <a:off x="1601722" y="4964868"/>
              <a:ext cx="0" cy="407914"/>
            </a:xfrm>
            <a:prstGeom prst="straightConnector1">
              <a:avLst/>
            </a:prstGeom>
            <a:noFill/>
            <a:ln w="76200" cap="flat" cmpd="sng">
              <a:solidFill>
                <a:srgbClr val="F4CCCC"/>
              </a:solidFill>
              <a:prstDash val="solid"/>
              <a:round/>
              <a:headEnd type="none" w="med" len="med"/>
              <a:tailEnd type="none" w="med" len="med"/>
            </a:ln>
          </p:spPr>
        </p:cxnSp>
        <p:cxnSp>
          <p:nvCxnSpPr>
            <p:cNvPr id="7" name="Google Shape;905;p86">
              <a:extLst>
                <a:ext uri="{FF2B5EF4-FFF2-40B4-BE49-F238E27FC236}">
                  <a16:creationId xmlns:a16="http://schemas.microsoft.com/office/drawing/2014/main" id="{38E29992-BD31-F8A6-03C7-FFC2AA2C3F55}"/>
                </a:ext>
              </a:extLst>
            </p:cNvPr>
            <p:cNvCxnSpPr>
              <a:cxnSpLocks/>
            </p:cNvCxnSpPr>
            <p:nvPr/>
          </p:nvCxnSpPr>
          <p:spPr>
            <a:xfrm>
              <a:off x="1959223" y="4677267"/>
              <a:ext cx="0" cy="691402"/>
            </a:xfrm>
            <a:prstGeom prst="straightConnector1">
              <a:avLst/>
            </a:prstGeom>
            <a:noFill/>
            <a:ln w="76200" cap="flat" cmpd="sng">
              <a:solidFill>
                <a:srgbClr val="F4CCCC"/>
              </a:solidFill>
              <a:prstDash val="solid"/>
              <a:round/>
              <a:headEnd type="none" w="med" len="med"/>
              <a:tailEnd type="none" w="med" len="med"/>
            </a:ln>
          </p:spPr>
        </p:cxnSp>
        <p:cxnSp>
          <p:nvCxnSpPr>
            <p:cNvPr id="8" name="Google Shape;906;p86">
              <a:extLst>
                <a:ext uri="{FF2B5EF4-FFF2-40B4-BE49-F238E27FC236}">
                  <a16:creationId xmlns:a16="http://schemas.microsoft.com/office/drawing/2014/main" id="{FCB93B38-5F84-9D27-A191-6E3F59D061A4}"/>
                </a:ext>
              </a:extLst>
            </p:cNvPr>
            <p:cNvCxnSpPr>
              <a:cxnSpLocks/>
            </p:cNvCxnSpPr>
            <p:nvPr/>
          </p:nvCxnSpPr>
          <p:spPr>
            <a:xfrm>
              <a:off x="1254238" y="5036335"/>
              <a:ext cx="0" cy="345534"/>
            </a:xfrm>
            <a:prstGeom prst="straightConnector1">
              <a:avLst/>
            </a:prstGeom>
            <a:noFill/>
            <a:ln w="76200" cap="flat" cmpd="sng">
              <a:solidFill>
                <a:srgbClr val="F4CCCC"/>
              </a:solidFill>
              <a:prstDash val="solid"/>
              <a:round/>
              <a:headEnd type="none" w="med" len="med"/>
              <a:tailEnd type="none" w="med" len="med"/>
            </a:ln>
          </p:spPr>
        </p:cxnSp>
        <p:cxnSp>
          <p:nvCxnSpPr>
            <p:cNvPr id="9" name="Google Shape;912;p86">
              <a:extLst>
                <a:ext uri="{FF2B5EF4-FFF2-40B4-BE49-F238E27FC236}">
                  <a16:creationId xmlns:a16="http://schemas.microsoft.com/office/drawing/2014/main" id="{632BB87E-2160-BE67-A9D6-F87C5AA524E6}"/>
                </a:ext>
              </a:extLst>
            </p:cNvPr>
            <p:cNvCxnSpPr>
              <a:cxnSpLocks/>
            </p:cNvCxnSpPr>
            <p:nvPr/>
          </p:nvCxnSpPr>
          <p:spPr>
            <a:xfrm>
              <a:off x="2303967" y="5016994"/>
              <a:ext cx="0" cy="351675"/>
            </a:xfrm>
            <a:prstGeom prst="straightConnector1">
              <a:avLst/>
            </a:prstGeom>
            <a:noFill/>
            <a:ln w="76200" cap="flat" cmpd="sng">
              <a:solidFill>
                <a:srgbClr val="F4CCCC"/>
              </a:solidFill>
              <a:prstDash val="solid"/>
              <a:round/>
              <a:headEnd type="none" w="med" len="med"/>
              <a:tailEnd type="none" w="med" len="med"/>
            </a:ln>
          </p:spPr>
        </p:cxnSp>
        <p:cxnSp>
          <p:nvCxnSpPr>
            <p:cNvPr id="10" name="Google Shape;913;p86">
              <a:extLst>
                <a:ext uri="{FF2B5EF4-FFF2-40B4-BE49-F238E27FC236}">
                  <a16:creationId xmlns:a16="http://schemas.microsoft.com/office/drawing/2014/main" id="{CE8BFEBE-31CD-2A1B-E80C-F985E3D439E9}"/>
                </a:ext>
              </a:extLst>
            </p:cNvPr>
            <p:cNvCxnSpPr>
              <a:cxnSpLocks/>
            </p:cNvCxnSpPr>
            <p:nvPr/>
          </p:nvCxnSpPr>
          <p:spPr>
            <a:xfrm>
              <a:off x="2661741" y="5187913"/>
              <a:ext cx="0" cy="175879"/>
            </a:xfrm>
            <a:prstGeom prst="straightConnector1">
              <a:avLst/>
            </a:prstGeom>
            <a:noFill/>
            <a:ln w="76200" cap="flat" cmpd="sng">
              <a:solidFill>
                <a:srgbClr val="F4CCCC"/>
              </a:solidFill>
              <a:prstDash val="solid"/>
              <a:round/>
              <a:headEnd type="none" w="med" len="med"/>
              <a:tailEnd type="none" w="med" len="med"/>
            </a:ln>
          </p:spPr>
        </p:cxnSp>
      </p:grpSp>
      <p:grpSp>
        <p:nvGrpSpPr>
          <p:cNvPr id="32" name="Group 31">
            <a:extLst>
              <a:ext uri="{FF2B5EF4-FFF2-40B4-BE49-F238E27FC236}">
                <a16:creationId xmlns:a16="http://schemas.microsoft.com/office/drawing/2014/main" id="{B21C30A9-C954-E7B6-E546-58FFC2C71FB6}"/>
              </a:ext>
            </a:extLst>
          </p:cNvPr>
          <p:cNvGrpSpPr/>
          <p:nvPr/>
        </p:nvGrpSpPr>
        <p:grpSpPr>
          <a:xfrm>
            <a:off x="868672" y="4060407"/>
            <a:ext cx="2698376" cy="1325511"/>
            <a:chOff x="1254238" y="4704745"/>
            <a:chExt cx="1407504" cy="691402"/>
          </a:xfrm>
        </p:grpSpPr>
        <p:cxnSp>
          <p:nvCxnSpPr>
            <p:cNvPr id="904" name="Google Shape;904;p86">
              <a:extLst>
                <a:ext uri="{FF2B5EF4-FFF2-40B4-BE49-F238E27FC236}">
                  <a16:creationId xmlns:a16="http://schemas.microsoft.com/office/drawing/2014/main" id="{5C99289D-10B2-154A-68B9-1B936AC1D1C0}"/>
                </a:ext>
              </a:extLst>
            </p:cNvPr>
            <p:cNvCxnSpPr>
              <a:cxnSpLocks/>
            </p:cNvCxnSpPr>
            <p:nvPr/>
          </p:nvCxnSpPr>
          <p:spPr>
            <a:xfrm>
              <a:off x="1601722" y="4964868"/>
              <a:ext cx="0" cy="407914"/>
            </a:xfrm>
            <a:prstGeom prst="straightConnector1">
              <a:avLst/>
            </a:prstGeom>
            <a:noFill/>
            <a:ln w="76200" cap="flat" cmpd="sng">
              <a:solidFill>
                <a:srgbClr val="FFE599"/>
              </a:solidFill>
              <a:prstDash val="solid"/>
              <a:round/>
              <a:headEnd type="none" w="med" len="med"/>
              <a:tailEnd type="none" w="med" len="med"/>
            </a:ln>
          </p:spPr>
        </p:cxnSp>
        <p:cxnSp>
          <p:nvCxnSpPr>
            <p:cNvPr id="905" name="Google Shape;905;p86">
              <a:extLst>
                <a:ext uri="{FF2B5EF4-FFF2-40B4-BE49-F238E27FC236}">
                  <a16:creationId xmlns:a16="http://schemas.microsoft.com/office/drawing/2014/main" id="{A6B58B79-E664-4587-B7D4-797F1C8D6FAC}"/>
                </a:ext>
              </a:extLst>
            </p:cNvPr>
            <p:cNvCxnSpPr>
              <a:cxnSpLocks/>
            </p:cNvCxnSpPr>
            <p:nvPr/>
          </p:nvCxnSpPr>
          <p:spPr>
            <a:xfrm>
              <a:off x="1956509" y="4704745"/>
              <a:ext cx="0" cy="691402"/>
            </a:xfrm>
            <a:prstGeom prst="straightConnector1">
              <a:avLst/>
            </a:prstGeom>
            <a:noFill/>
            <a:ln w="76200" cap="flat" cmpd="sng">
              <a:solidFill>
                <a:srgbClr val="FFE599"/>
              </a:solidFill>
              <a:prstDash val="solid"/>
              <a:round/>
              <a:headEnd type="none" w="med" len="med"/>
              <a:tailEnd type="none" w="med" len="med"/>
            </a:ln>
          </p:spPr>
        </p:cxnSp>
        <p:cxnSp>
          <p:nvCxnSpPr>
            <p:cNvPr id="906" name="Google Shape;906;p86">
              <a:extLst>
                <a:ext uri="{FF2B5EF4-FFF2-40B4-BE49-F238E27FC236}">
                  <a16:creationId xmlns:a16="http://schemas.microsoft.com/office/drawing/2014/main" id="{24D6961E-0D75-3F24-8407-74AC90A54EAE}"/>
                </a:ext>
              </a:extLst>
            </p:cNvPr>
            <p:cNvCxnSpPr>
              <a:cxnSpLocks/>
            </p:cNvCxnSpPr>
            <p:nvPr/>
          </p:nvCxnSpPr>
          <p:spPr>
            <a:xfrm>
              <a:off x="1254238" y="5036335"/>
              <a:ext cx="0" cy="345534"/>
            </a:xfrm>
            <a:prstGeom prst="straightConnector1">
              <a:avLst/>
            </a:prstGeom>
            <a:noFill/>
            <a:ln w="76200" cap="flat" cmpd="sng">
              <a:solidFill>
                <a:srgbClr val="FFE599"/>
              </a:solidFill>
              <a:prstDash val="solid"/>
              <a:round/>
              <a:headEnd type="none" w="med" len="med"/>
              <a:tailEnd type="none" w="med" len="med"/>
            </a:ln>
          </p:spPr>
        </p:cxnSp>
        <p:cxnSp>
          <p:nvCxnSpPr>
            <p:cNvPr id="912" name="Google Shape;912;p86">
              <a:extLst>
                <a:ext uri="{FF2B5EF4-FFF2-40B4-BE49-F238E27FC236}">
                  <a16:creationId xmlns:a16="http://schemas.microsoft.com/office/drawing/2014/main" id="{33AA8658-C79B-31B4-5CC1-82ACC445A17E}"/>
                </a:ext>
              </a:extLst>
            </p:cNvPr>
            <p:cNvCxnSpPr>
              <a:cxnSpLocks/>
            </p:cNvCxnSpPr>
            <p:nvPr/>
          </p:nvCxnSpPr>
          <p:spPr>
            <a:xfrm>
              <a:off x="2303344" y="5036335"/>
              <a:ext cx="0" cy="351675"/>
            </a:xfrm>
            <a:prstGeom prst="straightConnector1">
              <a:avLst/>
            </a:prstGeom>
            <a:noFill/>
            <a:ln w="76200" cap="flat" cmpd="sng">
              <a:solidFill>
                <a:srgbClr val="FFE599"/>
              </a:solidFill>
              <a:prstDash val="solid"/>
              <a:round/>
              <a:headEnd type="none" w="med" len="med"/>
              <a:tailEnd type="none" w="med" len="med"/>
            </a:ln>
          </p:spPr>
        </p:cxnSp>
        <p:cxnSp>
          <p:nvCxnSpPr>
            <p:cNvPr id="913" name="Google Shape;913;p86">
              <a:extLst>
                <a:ext uri="{FF2B5EF4-FFF2-40B4-BE49-F238E27FC236}">
                  <a16:creationId xmlns:a16="http://schemas.microsoft.com/office/drawing/2014/main" id="{5605325B-ED37-38CC-68A2-774997A897B4}"/>
                </a:ext>
              </a:extLst>
            </p:cNvPr>
            <p:cNvCxnSpPr>
              <a:cxnSpLocks/>
            </p:cNvCxnSpPr>
            <p:nvPr/>
          </p:nvCxnSpPr>
          <p:spPr>
            <a:xfrm>
              <a:off x="2661742" y="5209197"/>
              <a:ext cx="0" cy="175879"/>
            </a:xfrm>
            <a:prstGeom prst="straightConnector1">
              <a:avLst/>
            </a:prstGeom>
            <a:noFill/>
            <a:ln w="76200" cap="flat" cmpd="sng">
              <a:solidFill>
                <a:srgbClr val="FFE599"/>
              </a:solidFill>
              <a:prstDash val="solid"/>
              <a:round/>
              <a:headEnd type="none" w="med" len="med"/>
              <a:tailEnd type="none" w="med" len="med"/>
            </a:ln>
          </p:spPr>
        </p:cxnSp>
      </p:grpSp>
      <p:cxnSp>
        <p:nvCxnSpPr>
          <p:cNvPr id="21" name="Connector: Elbow 20">
            <a:extLst>
              <a:ext uri="{FF2B5EF4-FFF2-40B4-BE49-F238E27FC236}">
                <a16:creationId xmlns:a16="http://schemas.microsoft.com/office/drawing/2014/main" id="{E3A40945-74A0-B904-B711-2BBE10183CD8}"/>
              </a:ext>
            </a:extLst>
          </p:cNvPr>
          <p:cNvCxnSpPr>
            <a:cxnSpLocks/>
            <a:endCxn id="41" idx="2"/>
          </p:cNvCxnSpPr>
          <p:nvPr/>
        </p:nvCxnSpPr>
        <p:spPr>
          <a:xfrm rot="16200000" flipV="1">
            <a:off x="9511269" y="4025060"/>
            <a:ext cx="696521" cy="55085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5" name="Google Shape;875;p86">
            <a:extLst>
              <a:ext uri="{FF2B5EF4-FFF2-40B4-BE49-F238E27FC236}">
                <a16:creationId xmlns:a16="http://schemas.microsoft.com/office/drawing/2014/main" id="{C1CE7101-B53A-4BA9-E050-836EDBB07061}"/>
              </a:ext>
            </a:extLst>
          </p:cNvPr>
          <p:cNvSpPr/>
          <p:nvPr/>
        </p:nvSpPr>
        <p:spPr>
          <a:xfrm>
            <a:off x="10621299" y="3622739"/>
            <a:ext cx="1551501" cy="79531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Rectifier Circuit</a:t>
            </a:r>
            <a:endParaRPr sz="2400" dirty="0"/>
          </a:p>
        </p:txBody>
      </p:sp>
      <p:cxnSp>
        <p:nvCxnSpPr>
          <p:cNvPr id="898" name="Google Shape;898;p86">
            <a:extLst>
              <a:ext uri="{FF2B5EF4-FFF2-40B4-BE49-F238E27FC236}">
                <a16:creationId xmlns:a16="http://schemas.microsoft.com/office/drawing/2014/main" id="{39FBB2E9-0157-83A0-8148-06FD4F380AEA}"/>
              </a:ext>
            </a:extLst>
          </p:cNvPr>
          <p:cNvCxnSpPr>
            <a:cxnSpLocks/>
          </p:cNvCxnSpPr>
          <p:nvPr/>
        </p:nvCxnSpPr>
        <p:spPr>
          <a:xfrm>
            <a:off x="584601" y="5363735"/>
            <a:ext cx="3507669" cy="0"/>
          </a:xfrm>
          <a:prstGeom prst="straightConnector1">
            <a:avLst/>
          </a:prstGeom>
          <a:noFill/>
          <a:ln w="28575" cap="flat" cmpd="sng">
            <a:solidFill>
              <a:schemeClr val="dk2"/>
            </a:solidFill>
            <a:prstDash val="solid"/>
            <a:round/>
            <a:headEnd type="none" w="med" len="med"/>
            <a:tailEnd type="triangle" w="med" len="med"/>
          </a:ln>
        </p:spPr>
      </p:cxnSp>
      <p:sp>
        <p:nvSpPr>
          <p:cNvPr id="41" name="Google Shape;1132;p97">
            <a:extLst>
              <a:ext uri="{FF2B5EF4-FFF2-40B4-BE49-F238E27FC236}">
                <a16:creationId xmlns:a16="http://schemas.microsoft.com/office/drawing/2014/main" id="{3CA4D645-24B4-D43E-62E3-AE23D7E9619E}"/>
              </a:ext>
            </a:extLst>
          </p:cNvPr>
          <p:cNvSpPr/>
          <p:nvPr/>
        </p:nvSpPr>
        <p:spPr>
          <a:xfrm rot="-5400000">
            <a:off x="8758704" y="3685424"/>
            <a:ext cx="1117200" cy="53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FSA</a:t>
            </a:r>
            <a:endParaRPr sz="2400" dirty="0"/>
          </a:p>
        </p:txBody>
      </p:sp>
      <p:sp>
        <p:nvSpPr>
          <p:cNvPr id="42" name="Google Shape;1134;p97">
            <a:extLst>
              <a:ext uri="{FF2B5EF4-FFF2-40B4-BE49-F238E27FC236}">
                <a16:creationId xmlns:a16="http://schemas.microsoft.com/office/drawing/2014/main" id="{6E56DCC2-BB77-AA79-A4FA-CD3FE79D9E15}"/>
              </a:ext>
            </a:extLst>
          </p:cNvPr>
          <p:cNvSpPr/>
          <p:nvPr/>
        </p:nvSpPr>
        <p:spPr>
          <a:xfrm rot="-3601300">
            <a:off x="8321059" y="2913153"/>
            <a:ext cx="231352" cy="1412869"/>
          </a:xfrm>
          <a:prstGeom prst="ellipse">
            <a:avLst/>
          </a:prstGeom>
          <a:solidFill>
            <a:srgbClr val="FFE59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 name="Google Shape;1135;p97">
            <a:extLst>
              <a:ext uri="{FF2B5EF4-FFF2-40B4-BE49-F238E27FC236}">
                <a16:creationId xmlns:a16="http://schemas.microsoft.com/office/drawing/2014/main" id="{76F75ADD-C809-5FE7-60A8-A20012048F89}"/>
              </a:ext>
            </a:extLst>
          </p:cNvPr>
          <p:cNvSpPr/>
          <p:nvPr/>
        </p:nvSpPr>
        <p:spPr>
          <a:xfrm rot="-4521746">
            <a:off x="8246382" y="3060595"/>
            <a:ext cx="231101" cy="1412621"/>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4" name="Google Shape;1136;p97">
            <a:extLst>
              <a:ext uri="{FF2B5EF4-FFF2-40B4-BE49-F238E27FC236}">
                <a16:creationId xmlns:a16="http://schemas.microsoft.com/office/drawing/2014/main" id="{86778F64-E252-FFA9-BE43-9721921FE039}"/>
              </a:ext>
            </a:extLst>
          </p:cNvPr>
          <p:cNvSpPr/>
          <p:nvPr/>
        </p:nvSpPr>
        <p:spPr>
          <a:xfrm rot="-5400000">
            <a:off x="8212111" y="3250996"/>
            <a:ext cx="231200" cy="141280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 name="Google Shape;1137;p97">
            <a:extLst>
              <a:ext uri="{FF2B5EF4-FFF2-40B4-BE49-F238E27FC236}">
                <a16:creationId xmlns:a16="http://schemas.microsoft.com/office/drawing/2014/main" id="{A8FF309B-9E99-9FDC-761C-DED65B7E50DF}"/>
              </a:ext>
            </a:extLst>
          </p:cNvPr>
          <p:cNvSpPr/>
          <p:nvPr/>
        </p:nvSpPr>
        <p:spPr>
          <a:xfrm rot="-6246499">
            <a:off x="8244237" y="3467447"/>
            <a:ext cx="231379" cy="1412723"/>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 name="Google Shape;1138;p97">
            <a:extLst>
              <a:ext uri="{FF2B5EF4-FFF2-40B4-BE49-F238E27FC236}">
                <a16:creationId xmlns:a16="http://schemas.microsoft.com/office/drawing/2014/main" id="{5509DB36-BBD3-468A-DBB1-4DB92C24F345}"/>
              </a:ext>
            </a:extLst>
          </p:cNvPr>
          <p:cNvSpPr/>
          <p:nvPr/>
        </p:nvSpPr>
        <p:spPr>
          <a:xfrm rot="-7238472">
            <a:off x="8320986" y="3642568"/>
            <a:ext cx="231527" cy="1412484"/>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7" name="Google Shape;1147;p97">
            <a:extLst>
              <a:ext uri="{FF2B5EF4-FFF2-40B4-BE49-F238E27FC236}">
                <a16:creationId xmlns:a16="http://schemas.microsoft.com/office/drawing/2014/main" id="{318A27B9-BCEB-5454-8CBA-A79A7DBFBB0D}"/>
              </a:ext>
            </a:extLst>
          </p:cNvPr>
          <p:cNvSpPr txBox="1"/>
          <p:nvPr/>
        </p:nvSpPr>
        <p:spPr>
          <a:xfrm>
            <a:off x="7503315" y="2651140"/>
            <a:ext cx="533600" cy="1231066"/>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1</a:t>
            </a:r>
            <a:endParaRPr lang="en-US" sz="2800" dirty="0"/>
          </a:p>
          <a:p>
            <a:endParaRPr lang="en-US" sz="2800" dirty="0"/>
          </a:p>
        </p:txBody>
      </p:sp>
      <p:sp>
        <p:nvSpPr>
          <p:cNvPr id="48" name="Google Shape;1148;p97">
            <a:extLst>
              <a:ext uri="{FF2B5EF4-FFF2-40B4-BE49-F238E27FC236}">
                <a16:creationId xmlns:a16="http://schemas.microsoft.com/office/drawing/2014/main" id="{574383C6-2216-0FE1-F2AA-B4047662ED95}"/>
              </a:ext>
            </a:extLst>
          </p:cNvPr>
          <p:cNvSpPr txBox="1"/>
          <p:nvPr/>
        </p:nvSpPr>
        <p:spPr>
          <a:xfrm>
            <a:off x="7235178" y="3028910"/>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2</a:t>
            </a:r>
            <a:endParaRPr lang="en-US" sz="2800" dirty="0"/>
          </a:p>
        </p:txBody>
      </p:sp>
      <p:sp>
        <p:nvSpPr>
          <p:cNvPr id="49" name="Google Shape;1148;p97">
            <a:extLst>
              <a:ext uri="{FF2B5EF4-FFF2-40B4-BE49-F238E27FC236}">
                <a16:creationId xmlns:a16="http://schemas.microsoft.com/office/drawing/2014/main" id="{15B44FF6-0345-B72C-A271-BFD61B0C48DB}"/>
              </a:ext>
            </a:extLst>
          </p:cNvPr>
          <p:cNvSpPr txBox="1"/>
          <p:nvPr/>
        </p:nvSpPr>
        <p:spPr>
          <a:xfrm>
            <a:off x="7242387" y="3899527"/>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4</a:t>
            </a:r>
            <a:endParaRPr lang="en-US" sz="2800" dirty="0"/>
          </a:p>
        </p:txBody>
      </p:sp>
      <p:sp>
        <p:nvSpPr>
          <p:cNvPr id="50" name="Google Shape;1148;p97">
            <a:extLst>
              <a:ext uri="{FF2B5EF4-FFF2-40B4-BE49-F238E27FC236}">
                <a16:creationId xmlns:a16="http://schemas.microsoft.com/office/drawing/2014/main" id="{23E9B0C7-3A9C-E1C8-D665-97092ED0BAEC}"/>
              </a:ext>
            </a:extLst>
          </p:cNvPr>
          <p:cNvSpPr txBox="1"/>
          <p:nvPr/>
        </p:nvSpPr>
        <p:spPr>
          <a:xfrm>
            <a:off x="7477157" y="4348810"/>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5</a:t>
            </a:r>
            <a:endParaRPr lang="en-US" sz="2800" dirty="0"/>
          </a:p>
        </p:txBody>
      </p:sp>
      <p:sp>
        <p:nvSpPr>
          <p:cNvPr id="51" name="Google Shape;1148;p97">
            <a:extLst>
              <a:ext uri="{FF2B5EF4-FFF2-40B4-BE49-F238E27FC236}">
                <a16:creationId xmlns:a16="http://schemas.microsoft.com/office/drawing/2014/main" id="{71F2ADA2-0986-3A35-EC77-756391F076B4}"/>
              </a:ext>
            </a:extLst>
          </p:cNvPr>
          <p:cNvSpPr txBox="1"/>
          <p:nvPr/>
        </p:nvSpPr>
        <p:spPr>
          <a:xfrm>
            <a:off x="7132879" y="3436221"/>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3</a:t>
            </a:r>
            <a:endParaRPr lang="en-US" sz="2800" dirty="0"/>
          </a:p>
        </p:txBody>
      </p:sp>
      <p:cxnSp>
        <p:nvCxnSpPr>
          <p:cNvPr id="931" name="Google Shape;899;p86">
            <a:extLst>
              <a:ext uri="{FF2B5EF4-FFF2-40B4-BE49-F238E27FC236}">
                <a16:creationId xmlns:a16="http://schemas.microsoft.com/office/drawing/2014/main" id="{28D0223C-EABF-136F-C6EE-D975529C0ED4}"/>
              </a:ext>
            </a:extLst>
          </p:cNvPr>
          <p:cNvCxnSpPr>
            <a:cxnSpLocks/>
          </p:cNvCxnSpPr>
          <p:nvPr/>
        </p:nvCxnSpPr>
        <p:spPr>
          <a:xfrm flipV="1">
            <a:off x="593859" y="2677380"/>
            <a:ext cx="0" cy="2686355"/>
          </a:xfrm>
          <a:prstGeom prst="straightConnector1">
            <a:avLst/>
          </a:prstGeom>
          <a:noFill/>
          <a:ln w="28575" cap="flat" cmpd="sng">
            <a:solidFill>
              <a:schemeClr val="dk2"/>
            </a:solidFill>
            <a:prstDash val="solid"/>
            <a:round/>
            <a:headEnd type="none" w="med" len="med"/>
            <a:tailEnd type="triangle" w="med" len="med"/>
          </a:ln>
        </p:spPr>
      </p:cxnSp>
      <p:sp>
        <p:nvSpPr>
          <p:cNvPr id="933" name="TextBox 932">
            <a:extLst>
              <a:ext uri="{FF2B5EF4-FFF2-40B4-BE49-F238E27FC236}">
                <a16:creationId xmlns:a16="http://schemas.microsoft.com/office/drawing/2014/main" id="{A31E8464-1936-9FA7-6220-03167E042DF2}"/>
              </a:ext>
            </a:extLst>
          </p:cNvPr>
          <p:cNvSpPr txBox="1"/>
          <p:nvPr/>
        </p:nvSpPr>
        <p:spPr>
          <a:xfrm rot="16200000">
            <a:off x="-1355561" y="3494065"/>
            <a:ext cx="3405484" cy="400110"/>
          </a:xfrm>
          <a:prstGeom prst="rect">
            <a:avLst/>
          </a:prstGeom>
          <a:noFill/>
        </p:spPr>
        <p:txBody>
          <a:bodyPr wrap="none" rtlCol="0">
            <a:spAutoFit/>
          </a:bodyPr>
          <a:lstStyle/>
          <a:p>
            <a:r>
              <a:rPr lang="en-US" sz="2000" dirty="0"/>
              <a:t>Signal Strength of 1</a:t>
            </a:r>
            <a:r>
              <a:rPr lang="en-US" sz="2000" baseline="30000" dirty="0"/>
              <a:t>st</a:t>
            </a:r>
            <a:r>
              <a:rPr lang="en-US" sz="2000" dirty="0"/>
              <a:t> Harmonic</a:t>
            </a:r>
          </a:p>
        </p:txBody>
      </p:sp>
      <p:sp>
        <p:nvSpPr>
          <p:cNvPr id="935" name="TextBox 934">
            <a:extLst>
              <a:ext uri="{FF2B5EF4-FFF2-40B4-BE49-F238E27FC236}">
                <a16:creationId xmlns:a16="http://schemas.microsoft.com/office/drawing/2014/main" id="{740CD898-7C7D-97BC-BFEB-DFA73B015FD8}"/>
              </a:ext>
            </a:extLst>
          </p:cNvPr>
          <p:cNvSpPr txBox="1"/>
          <p:nvPr/>
        </p:nvSpPr>
        <p:spPr>
          <a:xfrm>
            <a:off x="3898852" y="5027509"/>
            <a:ext cx="1117422" cy="707886"/>
          </a:xfrm>
          <a:prstGeom prst="rect">
            <a:avLst/>
          </a:prstGeom>
          <a:noFill/>
        </p:spPr>
        <p:txBody>
          <a:bodyPr wrap="none" rtlCol="0">
            <a:spAutoFit/>
          </a:bodyPr>
          <a:lstStyle/>
          <a:p>
            <a:r>
              <a:rPr lang="en-US" sz="2000" dirty="0"/>
              <a:t>Beam </a:t>
            </a:r>
          </a:p>
          <a:p>
            <a:r>
              <a:rPr lang="en-US" sz="2000" dirty="0"/>
              <a:t>direction</a:t>
            </a:r>
          </a:p>
        </p:txBody>
      </p:sp>
      <p:cxnSp>
        <p:nvCxnSpPr>
          <p:cNvPr id="914" name="Google Shape;914;p86">
            <a:extLst>
              <a:ext uri="{FF2B5EF4-FFF2-40B4-BE49-F238E27FC236}">
                <a16:creationId xmlns:a16="http://schemas.microsoft.com/office/drawing/2014/main" id="{219B8ECE-9B83-A00D-644D-FB6588F10D26}"/>
              </a:ext>
            </a:extLst>
          </p:cNvPr>
          <p:cNvCxnSpPr/>
          <p:nvPr/>
        </p:nvCxnSpPr>
        <p:spPr>
          <a:xfrm>
            <a:off x="4572203" y="2372722"/>
            <a:ext cx="0" cy="2526400"/>
          </a:xfrm>
          <a:prstGeom prst="straightConnector1">
            <a:avLst/>
          </a:prstGeom>
          <a:noFill/>
          <a:ln w="19050" cap="flat" cmpd="sng">
            <a:solidFill>
              <a:schemeClr val="dk2"/>
            </a:solidFill>
            <a:prstDash val="dash"/>
            <a:round/>
            <a:headEnd type="none" w="med" len="med"/>
            <a:tailEnd type="none" w="med" len="med"/>
          </a:ln>
        </p:spPr>
      </p:cxnSp>
      <p:grpSp>
        <p:nvGrpSpPr>
          <p:cNvPr id="17" name="Group 16">
            <a:extLst>
              <a:ext uri="{FF2B5EF4-FFF2-40B4-BE49-F238E27FC236}">
                <a16:creationId xmlns:a16="http://schemas.microsoft.com/office/drawing/2014/main" id="{ABE05B59-6679-D690-AE62-97049D354B57}"/>
              </a:ext>
            </a:extLst>
          </p:cNvPr>
          <p:cNvGrpSpPr/>
          <p:nvPr/>
        </p:nvGrpSpPr>
        <p:grpSpPr>
          <a:xfrm>
            <a:off x="8451195" y="4559097"/>
            <a:ext cx="1962623" cy="1167729"/>
            <a:chOff x="8451195" y="4559097"/>
            <a:chExt cx="1962623" cy="1167729"/>
          </a:xfrm>
        </p:grpSpPr>
        <p:cxnSp>
          <p:nvCxnSpPr>
            <p:cNvPr id="14" name="Google Shape;884;p86">
              <a:extLst>
                <a:ext uri="{FF2B5EF4-FFF2-40B4-BE49-F238E27FC236}">
                  <a16:creationId xmlns:a16="http://schemas.microsoft.com/office/drawing/2014/main" id="{72180D2C-300E-EB03-AE92-64C53CD7C381}"/>
                </a:ext>
              </a:extLst>
            </p:cNvPr>
            <p:cNvCxnSpPr>
              <a:cxnSpLocks/>
            </p:cNvCxnSpPr>
            <p:nvPr/>
          </p:nvCxnSpPr>
          <p:spPr>
            <a:xfrm>
              <a:off x="10132283" y="4645708"/>
              <a:ext cx="281535" cy="334840"/>
            </a:xfrm>
            <a:prstGeom prst="straightConnector1">
              <a:avLst/>
            </a:prstGeom>
            <a:noFill/>
            <a:ln w="19050" cap="flat" cmpd="sng">
              <a:solidFill>
                <a:schemeClr val="dk2"/>
              </a:solidFill>
              <a:prstDash val="solid"/>
              <a:round/>
              <a:headEnd type="none" w="med" len="med"/>
              <a:tailEnd type="none" w="med" len="med"/>
            </a:ln>
          </p:spPr>
        </p:cxnSp>
        <p:cxnSp>
          <p:nvCxnSpPr>
            <p:cNvPr id="885" name="Google Shape;885;p86">
              <a:extLst>
                <a:ext uri="{FF2B5EF4-FFF2-40B4-BE49-F238E27FC236}">
                  <a16:creationId xmlns:a16="http://schemas.microsoft.com/office/drawing/2014/main" id="{DAC2F2B1-2561-5EA2-E6AF-8B5567820C0E}"/>
                </a:ext>
              </a:extLst>
            </p:cNvPr>
            <p:cNvCxnSpPr>
              <a:cxnSpLocks/>
              <a:stCxn id="886" idx="4"/>
            </p:cNvCxnSpPr>
            <p:nvPr/>
          </p:nvCxnSpPr>
          <p:spPr>
            <a:xfrm>
              <a:off x="10126017" y="5121530"/>
              <a:ext cx="0" cy="379600"/>
            </a:xfrm>
            <a:prstGeom prst="straightConnector1">
              <a:avLst/>
            </a:prstGeom>
            <a:noFill/>
            <a:ln w="19050" cap="flat" cmpd="sng">
              <a:solidFill>
                <a:schemeClr val="dk2"/>
              </a:solidFill>
              <a:prstDash val="solid"/>
              <a:round/>
              <a:headEnd type="none" w="med" len="med"/>
              <a:tailEnd type="none" w="med" len="med"/>
            </a:ln>
          </p:spPr>
        </p:cxnSp>
        <p:sp>
          <p:nvSpPr>
            <p:cNvPr id="887" name="Google Shape;887;p86">
              <a:extLst>
                <a:ext uri="{FF2B5EF4-FFF2-40B4-BE49-F238E27FC236}">
                  <a16:creationId xmlns:a16="http://schemas.microsoft.com/office/drawing/2014/main" id="{B6C1724A-99E1-7F3F-0DB3-B54CADA3775B}"/>
                </a:ext>
              </a:extLst>
            </p:cNvPr>
            <p:cNvSpPr/>
            <p:nvPr/>
          </p:nvSpPr>
          <p:spPr>
            <a:xfrm rot="10800000" flipH="1">
              <a:off x="9966860" y="5501230"/>
              <a:ext cx="318313" cy="225596"/>
            </a:xfrm>
            <a:prstGeom prst="triangle">
              <a:avLst>
                <a:gd name="adj"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8" name="Google Shape;888;p86">
              <a:extLst>
                <a:ext uri="{FF2B5EF4-FFF2-40B4-BE49-F238E27FC236}">
                  <a16:creationId xmlns:a16="http://schemas.microsoft.com/office/drawing/2014/main" id="{30BB1087-FCA6-91E6-0447-85F3A60EA15D}"/>
                </a:ext>
              </a:extLst>
            </p:cNvPr>
            <p:cNvSpPr/>
            <p:nvPr/>
          </p:nvSpPr>
          <p:spPr>
            <a:xfrm>
              <a:off x="10048817" y="4559097"/>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6" name="Google Shape;886;p86">
              <a:extLst>
                <a:ext uri="{FF2B5EF4-FFF2-40B4-BE49-F238E27FC236}">
                  <a16:creationId xmlns:a16="http://schemas.microsoft.com/office/drawing/2014/main" id="{B66BEE3E-F08C-07E0-844C-FE7B566454D6}"/>
                </a:ext>
              </a:extLst>
            </p:cNvPr>
            <p:cNvSpPr/>
            <p:nvPr/>
          </p:nvSpPr>
          <p:spPr>
            <a:xfrm>
              <a:off x="10048817" y="4967130"/>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 name="TextBox 2">
              <a:extLst>
                <a:ext uri="{FF2B5EF4-FFF2-40B4-BE49-F238E27FC236}">
                  <a16:creationId xmlns:a16="http://schemas.microsoft.com/office/drawing/2014/main" id="{CB33E523-0F3D-0F23-CBF5-78E7A3F4AC40}"/>
                </a:ext>
              </a:extLst>
            </p:cNvPr>
            <p:cNvSpPr txBox="1"/>
            <p:nvPr/>
          </p:nvSpPr>
          <p:spPr>
            <a:xfrm>
              <a:off x="8451195" y="4883058"/>
              <a:ext cx="1722379" cy="830997"/>
            </a:xfrm>
            <a:prstGeom prst="rect">
              <a:avLst/>
            </a:prstGeom>
            <a:noFill/>
          </p:spPr>
          <p:txBody>
            <a:bodyPr wrap="square" rtlCol="0">
              <a:spAutoFit/>
            </a:bodyPr>
            <a:lstStyle/>
            <a:p>
              <a:r>
                <a:rPr lang="en-US" sz="2400" dirty="0"/>
                <a:t>Backscatter Circuit</a:t>
              </a:r>
            </a:p>
          </p:txBody>
        </p:sp>
      </p:grpSp>
      <p:sp>
        <p:nvSpPr>
          <p:cNvPr id="4" name="TextBox 3">
            <a:extLst>
              <a:ext uri="{FF2B5EF4-FFF2-40B4-BE49-F238E27FC236}">
                <a16:creationId xmlns:a16="http://schemas.microsoft.com/office/drawing/2014/main" id="{92CC5819-8D3B-DDAB-7C35-33FD2FF17352}"/>
              </a:ext>
            </a:extLst>
          </p:cNvPr>
          <p:cNvSpPr txBox="1"/>
          <p:nvPr/>
        </p:nvSpPr>
        <p:spPr>
          <a:xfrm>
            <a:off x="3828443" y="3947610"/>
            <a:ext cx="579005" cy="326710"/>
          </a:xfrm>
          <a:prstGeom prst="rect">
            <a:avLst/>
          </a:prstGeom>
          <a:noFill/>
        </p:spPr>
        <p:txBody>
          <a:bodyPr wrap="none" rtlCol="0">
            <a:spAutoFit/>
          </a:bodyPr>
          <a:lstStyle/>
          <a:p>
            <a:r>
              <a:rPr lang="en-US" sz="2800" dirty="0"/>
              <a:t>AP</a:t>
            </a:r>
          </a:p>
        </p:txBody>
      </p:sp>
      <p:sp>
        <p:nvSpPr>
          <p:cNvPr id="12" name="Title 1">
            <a:extLst>
              <a:ext uri="{FF2B5EF4-FFF2-40B4-BE49-F238E27FC236}">
                <a16:creationId xmlns:a16="http://schemas.microsoft.com/office/drawing/2014/main" id="{14BB24E9-8042-390C-5DE6-07A47E253E3E}"/>
              </a:ext>
            </a:extLst>
          </p:cNvPr>
          <p:cNvSpPr txBox="1">
            <a:spLocks/>
          </p:cNvSpPr>
          <p:nvPr/>
        </p:nvSpPr>
        <p:spPr>
          <a:xfrm>
            <a:off x="531421" y="377628"/>
            <a:ext cx="11360800" cy="763600"/>
          </a:xfrm>
          <a:prstGeom prst="rect">
            <a:avLst/>
          </a:prstGeom>
        </p:spPr>
        <p:txBody>
          <a:bodyPr spcFirstLastPara="1" vert="horz" wrap="square" lIns="91425" tIns="91425" rIns="91425" bIns="91425" rtlCol="0" anchor="t" anchorCtr="0">
            <a:normAutofit fontScale="97500" lnSpcReduction="100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Beam Alignment Protocol</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58F3025-32E2-EA37-A41E-7DE37C510F7B}"/>
                  </a:ext>
                </a:extLst>
              </p:cNvPr>
              <p:cNvSpPr txBox="1"/>
              <p:nvPr/>
            </p:nvSpPr>
            <p:spPr>
              <a:xfrm>
                <a:off x="9648305" y="4533455"/>
                <a:ext cx="35567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𝑠</m:t>
                          </m:r>
                        </m:sub>
                      </m:sSub>
                    </m:oMath>
                  </m:oMathPara>
                </a14:m>
                <a:endParaRPr lang="en-US" sz="2800" dirty="0"/>
              </a:p>
            </p:txBody>
          </p:sp>
        </mc:Choice>
        <mc:Fallback xmlns="">
          <p:sp>
            <p:nvSpPr>
              <p:cNvPr id="6" name="TextBox 5">
                <a:extLst>
                  <a:ext uri="{FF2B5EF4-FFF2-40B4-BE49-F238E27FC236}">
                    <a16:creationId xmlns:a16="http://schemas.microsoft.com/office/drawing/2014/main" id="{B58F3025-32E2-EA37-A41E-7DE37C510F7B}"/>
                  </a:ext>
                </a:extLst>
              </p:cNvPr>
              <p:cNvSpPr txBox="1">
                <a:spLocks noRot="1" noChangeAspect="1" noMove="1" noResize="1" noEditPoints="1" noAdjustHandles="1" noChangeArrowheads="1" noChangeShapeType="1" noTextEdit="1"/>
              </p:cNvSpPr>
              <p:nvPr/>
            </p:nvSpPr>
            <p:spPr>
              <a:xfrm>
                <a:off x="9648305" y="4533455"/>
                <a:ext cx="355675" cy="430887"/>
              </a:xfrm>
              <a:prstGeom prst="rect">
                <a:avLst/>
              </a:prstGeom>
              <a:blipFill>
                <a:blip r:embed="rId4"/>
                <a:stretch>
                  <a:fillRect/>
                </a:stretch>
              </a:blipFill>
            </p:spPr>
            <p:txBody>
              <a:bodyPr/>
              <a:lstStyle/>
              <a:p>
                <a:r>
                  <a:rPr lang="en-US">
                    <a:noFill/>
                  </a:rPr>
                  <a:t> </a:t>
                </a:r>
              </a:p>
            </p:txBody>
          </p:sp>
        </mc:Fallback>
      </mc:AlternateContent>
      <p:cxnSp>
        <p:nvCxnSpPr>
          <p:cNvPr id="20" name="Connector: Elbow 19">
            <a:extLst>
              <a:ext uri="{FF2B5EF4-FFF2-40B4-BE49-F238E27FC236}">
                <a16:creationId xmlns:a16="http://schemas.microsoft.com/office/drawing/2014/main" id="{FB4054AE-53E0-9BEE-2A7C-63627517B2EC}"/>
              </a:ext>
            </a:extLst>
          </p:cNvPr>
          <p:cNvCxnSpPr>
            <a:endCxn id="875" idx="2"/>
          </p:cNvCxnSpPr>
          <p:nvPr/>
        </p:nvCxnSpPr>
        <p:spPr>
          <a:xfrm flipV="1">
            <a:off x="10532046" y="4418050"/>
            <a:ext cx="865004" cy="227658"/>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Google Shape;888;p86">
            <a:extLst>
              <a:ext uri="{FF2B5EF4-FFF2-40B4-BE49-F238E27FC236}">
                <a16:creationId xmlns:a16="http://schemas.microsoft.com/office/drawing/2014/main" id="{27425B86-A0D3-5E2E-8A01-048081B43EF1}"/>
              </a:ext>
            </a:extLst>
          </p:cNvPr>
          <p:cNvSpPr/>
          <p:nvPr/>
        </p:nvSpPr>
        <p:spPr>
          <a:xfrm>
            <a:off x="10420084" y="4559097"/>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 name="Google Shape;894;p86">
            <a:extLst>
              <a:ext uri="{FF2B5EF4-FFF2-40B4-BE49-F238E27FC236}">
                <a16:creationId xmlns:a16="http://schemas.microsoft.com/office/drawing/2014/main" id="{5E9EAFE1-834D-1086-6799-EC9EC625D51E}"/>
              </a:ext>
            </a:extLst>
          </p:cNvPr>
          <p:cNvSpPr/>
          <p:nvPr/>
        </p:nvSpPr>
        <p:spPr>
          <a:xfrm rot="6363970">
            <a:off x="9922485" y="4406721"/>
            <a:ext cx="506170" cy="492450"/>
          </a:xfrm>
          <a:prstGeom prst="arc">
            <a:avLst>
              <a:gd name="adj1" fmla="val 16468312"/>
              <a:gd name="adj2" fmla="val 21298246"/>
            </a:avLst>
          </a:prstGeom>
          <a:noFill/>
          <a:ln w="28575" cap="flat" cmpd="sng">
            <a:solidFill>
              <a:srgbClr val="000000"/>
            </a:solidFill>
            <a:prstDash val="dash"/>
            <a:round/>
            <a:headEnd type="none" w="med" len="med"/>
            <a:tailEnd type="triangle" w="med" len="med"/>
          </a:ln>
        </p:spPr>
        <p:txBody>
          <a:bodyPr spcFirstLastPara="1" wrap="square" lIns="121900" tIns="121900" rIns="121900" bIns="121900" anchor="ctr" anchorCtr="0">
            <a:noAutofit/>
          </a:bodyPr>
          <a:lstStyle/>
          <a:p>
            <a:endParaRPr sz="2400"/>
          </a:p>
        </p:txBody>
      </p:sp>
      <p:grpSp>
        <p:nvGrpSpPr>
          <p:cNvPr id="56" name="Group 55">
            <a:extLst>
              <a:ext uri="{FF2B5EF4-FFF2-40B4-BE49-F238E27FC236}">
                <a16:creationId xmlns:a16="http://schemas.microsoft.com/office/drawing/2014/main" id="{05421101-750E-AE73-34CF-457FA5232DAB}"/>
              </a:ext>
            </a:extLst>
          </p:cNvPr>
          <p:cNvGrpSpPr/>
          <p:nvPr/>
        </p:nvGrpSpPr>
        <p:grpSpPr>
          <a:xfrm>
            <a:off x="895947" y="5385920"/>
            <a:ext cx="2964472" cy="287941"/>
            <a:chOff x="863057" y="5385920"/>
            <a:chExt cx="2964472" cy="287941"/>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5966A42-80D6-9916-0EC3-BFA5DDF19523}"/>
                    </a:ext>
                  </a:extLst>
                </p:cNvPr>
                <p:cNvSpPr txBox="1"/>
                <p:nvPr/>
              </p:nvSpPr>
              <p:spPr>
                <a:xfrm>
                  <a:off x="863057" y="5386393"/>
                  <a:ext cx="2766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0" smtClean="0">
                                <a:latin typeface="Cambria Math" panose="02040503050406030204" pitchFamily="18" charset="0"/>
                              </a:rPr>
                              <m:t>1</m:t>
                            </m:r>
                          </m:sub>
                        </m:sSub>
                      </m:oMath>
                    </m:oMathPara>
                  </a14:m>
                  <a:endParaRPr lang="en-US" dirty="0"/>
                </a:p>
              </p:txBody>
            </p:sp>
          </mc:Choice>
          <mc:Fallback xmlns="">
            <p:sp>
              <p:nvSpPr>
                <p:cNvPr id="33" name="TextBox 32">
                  <a:extLst>
                    <a:ext uri="{FF2B5EF4-FFF2-40B4-BE49-F238E27FC236}">
                      <a16:creationId xmlns:a16="http://schemas.microsoft.com/office/drawing/2014/main" id="{25966A42-80D6-9916-0EC3-BFA5DDF19523}"/>
                    </a:ext>
                  </a:extLst>
                </p:cNvPr>
                <p:cNvSpPr txBox="1">
                  <a:spLocks noRot="1" noChangeAspect="1" noMove="1" noResize="1" noEditPoints="1" noAdjustHandles="1" noChangeArrowheads="1" noChangeShapeType="1" noTextEdit="1"/>
                </p:cNvSpPr>
                <p:nvPr/>
              </p:nvSpPr>
              <p:spPr>
                <a:xfrm>
                  <a:off x="863057" y="5386393"/>
                  <a:ext cx="276614" cy="276999"/>
                </a:xfrm>
                <a:prstGeom prst="rect">
                  <a:avLst/>
                </a:prstGeom>
                <a:blipFill>
                  <a:blip r:embed="rId5"/>
                  <a:stretch>
                    <a:fillRect l="-22222" r="-6667"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C492F2A-939F-8F86-2619-5BE68FF58206}"/>
                    </a:ext>
                  </a:extLst>
                </p:cNvPr>
                <p:cNvSpPr txBox="1"/>
                <p:nvPr/>
              </p:nvSpPr>
              <p:spPr>
                <a:xfrm>
                  <a:off x="1510054" y="5396862"/>
                  <a:ext cx="2819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2</m:t>
                            </m:r>
                          </m:sub>
                        </m:sSub>
                      </m:oMath>
                    </m:oMathPara>
                  </a14:m>
                  <a:endParaRPr lang="en-US" dirty="0"/>
                </a:p>
              </p:txBody>
            </p:sp>
          </mc:Choice>
          <mc:Fallback xmlns="">
            <p:sp>
              <p:nvSpPr>
                <p:cNvPr id="34" name="TextBox 33">
                  <a:extLst>
                    <a:ext uri="{FF2B5EF4-FFF2-40B4-BE49-F238E27FC236}">
                      <a16:creationId xmlns:a16="http://schemas.microsoft.com/office/drawing/2014/main" id="{CC492F2A-939F-8F86-2619-5BE68FF58206}"/>
                    </a:ext>
                  </a:extLst>
                </p:cNvPr>
                <p:cNvSpPr txBox="1">
                  <a:spLocks noRot="1" noChangeAspect="1" noMove="1" noResize="1" noEditPoints="1" noAdjustHandles="1" noChangeArrowheads="1" noChangeShapeType="1" noTextEdit="1"/>
                </p:cNvSpPr>
                <p:nvPr/>
              </p:nvSpPr>
              <p:spPr>
                <a:xfrm>
                  <a:off x="1510054" y="5396862"/>
                  <a:ext cx="281937" cy="276999"/>
                </a:xfrm>
                <a:prstGeom prst="rect">
                  <a:avLst/>
                </a:prstGeom>
                <a:blipFill>
                  <a:blip r:embed="rId6"/>
                  <a:stretch>
                    <a:fillRect l="-19565" r="-8696"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F1D2491-EF1B-E569-DAC8-7D352A5DC2F3}"/>
                    </a:ext>
                  </a:extLst>
                </p:cNvPr>
                <p:cNvSpPr txBox="1"/>
                <p:nvPr/>
              </p:nvSpPr>
              <p:spPr>
                <a:xfrm>
                  <a:off x="2150556" y="5386392"/>
                  <a:ext cx="2819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3</m:t>
                            </m:r>
                          </m:sub>
                        </m:sSub>
                      </m:oMath>
                    </m:oMathPara>
                  </a14:m>
                  <a:endParaRPr lang="en-US" dirty="0"/>
                </a:p>
              </p:txBody>
            </p:sp>
          </mc:Choice>
          <mc:Fallback xmlns="">
            <p:sp>
              <p:nvSpPr>
                <p:cNvPr id="36" name="TextBox 35">
                  <a:extLst>
                    <a:ext uri="{FF2B5EF4-FFF2-40B4-BE49-F238E27FC236}">
                      <a16:creationId xmlns:a16="http://schemas.microsoft.com/office/drawing/2014/main" id="{7F1D2491-EF1B-E569-DAC8-7D352A5DC2F3}"/>
                    </a:ext>
                  </a:extLst>
                </p:cNvPr>
                <p:cNvSpPr txBox="1">
                  <a:spLocks noRot="1" noChangeAspect="1" noMove="1" noResize="1" noEditPoints="1" noAdjustHandles="1" noChangeArrowheads="1" noChangeShapeType="1" noTextEdit="1"/>
                </p:cNvSpPr>
                <p:nvPr/>
              </p:nvSpPr>
              <p:spPr>
                <a:xfrm>
                  <a:off x="2150556" y="5386392"/>
                  <a:ext cx="281936" cy="276999"/>
                </a:xfrm>
                <a:prstGeom prst="rect">
                  <a:avLst/>
                </a:prstGeom>
                <a:blipFill>
                  <a:blip r:embed="rId7"/>
                  <a:stretch>
                    <a:fillRect l="-19565" r="-8696"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74ACDB1-A79E-AE00-7EF0-D27FB5344FD5}"/>
                    </a:ext>
                  </a:extLst>
                </p:cNvPr>
                <p:cNvSpPr txBox="1"/>
                <p:nvPr/>
              </p:nvSpPr>
              <p:spPr>
                <a:xfrm>
                  <a:off x="2843388" y="5385921"/>
                  <a:ext cx="2765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4</m:t>
                            </m:r>
                          </m:sub>
                        </m:sSub>
                      </m:oMath>
                    </m:oMathPara>
                  </a14:m>
                  <a:endParaRPr lang="en-US" dirty="0"/>
                </a:p>
              </p:txBody>
            </p:sp>
          </mc:Choice>
          <mc:Fallback xmlns="">
            <p:sp>
              <p:nvSpPr>
                <p:cNvPr id="37" name="TextBox 36">
                  <a:extLst>
                    <a:ext uri="{FF2B5EF4-FFF2-40B4-BE49-F238E27FC236}">
                      <a16:creationId xmlns:a16="http://schemas.microsoft.com/office/drawing/2014/main" id="{A74ACDB1-A79E-AE00-7EF0-D27FB5344FD5}"/>
                    </a:ext>
                  </a:extLst>
                </p:cNvPr>
                <p:cNvSpPr txBox="1">
                  <a:spLocks noRot="1" noChangeAspect="1" noMove="1" noResize="1" noEditPoints="1" noAdjustHandles="1" noChangeArrowheads="1" noChangeShapeType="1" noTextEdit="1"/>
                </p:cNvSpPr>
                <p:nvPr/>
              </p:nvSpPr>
              <p:spPr>
                <a:xfrm>
                  <a:off x="2843388" y="5385921"/>
                  <a:ext cx="276550" cy="276999"/>
                </a:xfrm>
                <a:prstGeom prst="rect">
                  <a:avLst/>
                </a:prstGeom>
                <a:blipFill>
                  <a:blip r:embed="rId8"/>
                  <a:stretch>
                    <a:fillRect l="-22222" r="-6667"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9332DB4-E09F-BAE7-AD4C-3813CAF6FFA7}"/>
                    </a:ext>
                  </a:extLst>
                </p:cNvPr>
                <p:cNvSpPr txBox="1"/>
                <p:nvPr/>
              </p:nvSpPr>
              <p:spPr>
                <a:xfrm>
                  <a:off x="3545593" y="5385920"/>
                  <a:ext cx="2819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5</m:t>
                            </m:r>
                          </m:sub>
                        </m:sSub>
                      </m:oMath>
                    </m:oMathPara>
                  </a14:m>
                  <a:endParaRPr lang="en-US" dirty="0"/>
                </a:p>
              </p:txBody>
            </p:sp>
          </mc:Choice>
          <mc:Fallback xmlns="">
            <p:sp>
              <p:nvSpPr>
                <p:cNvPr id="38" name="TextBox 37">
                  <a:extLst>
                    <a:ext uri="{FF2B5EF4-FFF2-40B4-BE49-F238E27FC236}">
                      <a16:creationId xmlns:a16="http://schemas.microsoft.com/office/drawing/2014/main" id="{D9332DB4-E09F-BAE7-AD4C-3813CAF6FFA7}"/>
                    </a:ext>
                  </a:extLst>
                </p:cNvPr>
                <p:cNvSpPr txBox="1">
                  <a:spLocks noRot="1" noChangeAspect="1" noMove="1" noResize="1" noEditPoints="1" noAdjustHandles="1" noChangeArrowheads="1" noChangeShapeType="1" noTextEdit="1"/>
                </p:cNvSpPr>
                <p:nvPr/>
              </p:nvSpPr>
              <p:spPr>
                <a:xfrm>
                  <a:off x="3545593" y="5385920"/>
                  <a:ext cx="281936" cy="276999"/>
                </a:xfrm>
                <a:prstGeom prst="rect">
                  <a:avLst/>
                </a:prstGeom>
                <a:blipFill>
                  <a:blip r:embed="rId9"/>
                  <a:stretch>
                    <a:fillRect l="-19565" r="-8696" b="-17778"/>
                  </a:stretch>
                </a:blipFill>
              </p:spPr>
              <p:txBody>
                <a:bodyPr/>
                <a:lstStyle/>
                <a:p>
                  <a:r>
                    <a:rPr lang="en-US">
                      <a:noFill/>
                    </a:rPr>
                    <a:t> </a:t>
                  </a:r>
                </a:p>
              </p:txBody>
            </p:sp>
          </mc:Fallback>
        </mc:AlternateContent>
      </p:grpSp>
      <p:pic>
        <p:nvPicPr>
          <p:cNvPr id="949" name="Picture 2" descr="WiFi signal - Free technology icons">
            <a:extLst>
              <a:ext uri="{FF2B5EF4-FFF2-40B4-BE49-F238E27FC236}">
                <a16:creationId xmlns:a16="http://schemas.microsoft.com/office/drawing/2014/main" id="{8A898320-6725-7BF7-C00F-99670BE6D5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87165" y="3119778"/>
            <a:ext cx="846985" cy="846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61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600000">
                                      <p:cBhvr>
                                        <p:cTn id="6" dur="1000" fill="hold"/>
                                        <p:tgtEl>
                                          <p:spTgt spid="3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fade">
                                      <p:cBhvr>
                                        <p:cTn id="14" dur="500"/>
                                        <p:tgtEl>
                                          <p:spTgt spid="5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0">
          <a:extLst>
            <a:ext uri="{FF2B5EF4-FFF2-40B4-BE49-F238E27FC236}">
              <a16:creationId xmlns:a16="http://schemas.microsoft.com/office/drawing/2014/main" id="{1A99D4E2-C011-E024-3759-8D2AF6903533}"/>
            </a:ext>
          </a:extLst>
        </p:cNvPr>
        <p:cNvGrpSpPr/>
        <p:nvPr/>
      </p:nvGrpSpPr>
      <p:grpSpPr>
        <a:xfrm>
          <a:off x="0" y="0"/>
          <a:ext cx="0" cy="0"/>
          <a:chOff x="0" y="0"/>
          <a:chExt cx="0" cy="0"/>
        </a:xfrm>
      </p:grpSpPr>
      <p:grpSp>
        <p:nvGrpSpPr>
          <p:cNvPr id="39" name="Group 38">
            <a:extLst>
              <a:ext uri="{FF2B5EF4-FFF2-40B4-BE49-F238E27FC236}">
                <a16:creationId xmlns:a16="http://schemas.microsoft.com/office/drawing/2014/main" id="{D98D37B3-E0AF-566D-4F40-87CAC753C0CB}"/>
              </a:ext>
            </a:extLst>
          </p:cNvPr>
          <p:cNvGrpSpPr/>
          <p:nvPr/>
        </p:nvGrpSpPr>
        <p:grpSpPr>
          <a:xfrm>
            <a:off x="2669878" y="1562514"/>
            <a:ext cx="3884532" cy="3884532"/>
            <a:chOff x="2669878" y="1562514"/>
            <a:chExt cx="3884532" cy="3884532"/>
          </a:xfrm>
        </p:grpSpPr>
        <p:sp>
          <p:nvSpPr>
            <p:cNvPr id="950" name="Oval 949">
              <a:extLst>
                <a:ext uri="{FF2B5EF4-FFF2-40B4-BE49-F238E27FC236}">
                  <a16:creationId xmlns:a16="http://schemas.microsoft.com/office/drawing/2014/main" id="{FA6367E2-ED8A-7B01-2E25-EAF6B21C4A51}"/>
                </a:ext>
              </a:extLst>
            </p:cNvPr>
            <p:cNvSpPr/>
            <p:nvPr/>
          </p:nvSpPr>
          <p:spPr>
            <a:xfrm>
              <a:off x="2669878" y="1562514"/>
              <a:ext cx="3884532" cy="388453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1" name="Group 950">
              <a:extLst>
                <a:ext uri="{FF2B5EF4-FFF2-40B4-BE49-F238E27FC236}">
                  <a16:creationId xmlns:a16="http://schemas.microsoft.com/office/drawing/2014/main" id="{62789D60-8D80-40C7-F5BD-11B537536671}"/>
                </a:ext>
              </a:extLst>
            </p:cNvPr>
            <p:cNvGrpSpPr/>
            <p:nvPr/>
          </p:nvGrpSpPr>
          <p:grpSpPr>
            <a:xfrm>
              <a:off x="3002079" y="2960458"/>
              <a:ext cx="3260862" cy="1107562"/>
              <a:chOff x="3276663" y="2772598"/>
              <a:chExt cx="3260862" cy="1107562"/>
            </a:xfrm>
            <a:solidFill>
              <a:srgbClr val="F4CCCC"/>
            </a:solidFill>
          </p:grpSpPr>
          <p:sp>
            <p:nvSpPr>
              <p:cNvPr id="953" name="Google Shape;881;p86">
                <a:extLst>
                  <a:ext uri="{FF2B5EF4-FFF2-40B4-BE49-F238E27FC236}">
                    <a16:creationId xmlns:a16="http://schemas.microsoft.com/office/drawing/2014/main" id="{7D34E310-2239-152C-8082-62787AAAB405}"/>
                  </a:ext>
                </a:extLst>
              </p:cNvPr>
              <p:cNvSpPr/>
              <p:nvPr/>
            </p:nvSpPr>
            <p:spPr>
              <a:xfrm rot="14599033">
                <a:off x="5512982" y="2080582"/>
                <a:ext cx="332527" cy="1716559"/>
              </a:xfrm>
              <a:prstGeom prst="ellipse">
                <a:avLst/>
              </a:prstGeom>
              <a:solidFill>
                <a:srgbClr val="CFE2F3"/>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954" name="Google Shape;881;p86">
                <a:extLst>
                  <a:ext uri="{FF2B5EF4-FFF2-40B4-BE49-F238E27FC236}">
                    <a16:creationId xmlns:a16="http://schemas.microsoft.com/office/drawing/2014/main" id="{68630C55-5276-AF70-77DB-B926D0E7C0F0}"/>
                  </a:ext>
                </a:extLst>
              </p:cNvPr>
              <p:cNvSpPr/>
              <p:nvPr/>
            </p:nvSpPr>
            <p:spPr>
              <a:xfrm rot="14599033" flipH="1" flipV="1">
                <a:off x="3968679" y="2855617"/>
                <a:ext cx="332527" cy="1716559"/>
              </a:xfrm>
              <a:prstGeom prst="ellipse">
                <a:avLst/>
              </a:prstGeom>
              <a:noFill/>
              <a:ln w="19050" cap="flat" cmpd="sng">
                <a:no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grpSp>
        <mc:AlternateContent xmlns:mc="http://schemas.openxmlformats.org/markup-compatibility/2006" xmlns:a14="http://schemas.microsoft.com/office/drawing/2010/main">
          <mc:Choice Requires="a14">
            <p:sp>
              <p:nvSpPr>
                <p:cNvPr id="952" name="TextBox 951">
                  <a:extLst>
                    <a:ext uri="{FF2B5EF4-FFF2-40B4-BE49-F238E27FC236}">
                      <a16:creationId xmlns:a16="http://schemas.microsoft.com/office/drawing/2014/main" id="{4761D8E8-F95A-9B5F-6198-9AC83B7A7101}"/>
                    </a:ext>
                  </a:extLst>
                </p:cNvPr>
                <p:cNvSpPr txBox="1"/>
                <p:nvPr/>
              </p:nvSpPr>
              <p:spPr>
                <a:xfrm>
                  <a:off x="5680011" y="2253894"/>
                  <a:ext cx="597239"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4</m:t>
                            </m:r>
                          </m:sub>
                        </m:sSub>
                      </m:oMath>
                    </m:oMathPara>
                  </a14:m>
                  <a:endParaRPr lang="en-US" sz="2800" dirty="0"/>
                </a:p>
              </p:txBody>
            </p:sp>
          </mc:Choice>
          <mc:Fallback xmlns="">
            <p:sp>
              <p:nvSpPr>
                <p:cNvPr id="952" name="TextBox 951">
                  <a:extLst>
                    <a:ext uri="{FF2B5EF4-FFF2-40B4-BE49-F238E27FC236}">
                      <a16:creationId xmlns:a16="http://schemas.microsoft.com/office/drawing/2014/main" id="{4761D8E8-F95A-9B5F-6198-9AC83B7A7101}"/>
                    </a:ext>
                  </a:extLst>
                </p:cNvPr>
                <p:cNvSpPr txBox="1">
                  <a:spLocks noRot="1" noChangeAspect="1" noMove="1" noResize="1" noEditPoints="1" noAdjustHandles="1" noChangeArrowheads="1" noChangeShapeType="1" noTextEdit="1"/>
                </p:cNvSpPr>
                <p:nvPr/>
              </p:nvSpPr>
              <p:spPr>
                <a:xfrm>
                  <a:off x="5680011" y="2253894"/>
                  <a:ext cx="597239" cy="430887"/>
                </a:xfrm>
                <a:prstGeom prst="rect">
                  <a:avLst/>
                </a:prstGeom>
                <a:blipFill>
                  <a:blip r:embed="rId3"/>
                  <a:stretch>
                    <a:fillRect/>
                  </a:stretch>
                </a:blipFill>
              </p:spPr>
              <p:txBody>
                <a:bodyPr/>
                <a:lstStyle/>
                <a:p>
                  <a:r>
                    <a:rPr lang="en-US">
                      <a:noFill/>
                    </a:rPr>
                    <a:t> </a:t>
                  </a:r>
                </a:p>
              </p:txBody>
            </p:sp>
          </mc:Fallback>
        </mc:AlternateContent>
      </p:grpSp>
      <p:grpSp>
        <p:nvGrpSpPr>
          <p:cNvPr id="60" name="Group 59">
            <a:extLst>
              <a:ext uri="{FF2B5EF4-FFF2-40B4-BE49-F238E27FC236}">
                <a16:creationId xmlns:a16="http://schemas.microsoft.com/office/drawing/2014/main" id="{0EDBB21D-E542-53EB-F969-E8B19B5E3EA4}"/>
              </a:ext>
            </a:extLst>
          </p:cNvPr>
          <p:cNvGrpSpPr/>
          <p:nvPr/>
        </p:nvGrpSpPr>
        <p:grpSpPr>
          <a:xfrm>
            <a:off x="855272" y="2892746"/>
            <a:ext cx="955573" cy="677068"/>
            <a:chOff x="855272" y="2892746"/>
            <a:chExt cx="955573" cy="677068"/>
          </a:xfrm>
        </p:grpSpPr>
        <p:cxnSp>
          <p:nvCxnSpPr>
            <p:cNvPr id="908" name="Straight Connector 907">
              <a:extLst>
                <a:ext uri="{FF2B5EF4-FFF2-40B4-BE49-F238E27FC236}">
                  <a16:creationId xmlns:a16="http://schemas.microsoft.com/office/drawing/2014/main" id="{85D46215-86B2-9D20-3262-A1FD42915554}"/>
                </a:ext>
              </a:extLst>
            </p:cNvPr>
            <p:cNvCxnSpPr/>
            <p:nvPr/>
          </p:nvCxnSpPr>
          <p:spPr>
            <a:xfrm>
              <a:off x="855272" y="3289177"/>
              <a:ext cx="425143" cy="0"/>
            </a:xfrm>
            <a:prstGeom prst="line">
              <a:avLst/>
            </a:prstGeom>
            <a:ln w="76200">
              <a:solidFill>
                <a:srgbClr val="CFE2F3"/>
              </a:solidFill>
            </a:ln>
          </p:spPr>
          <p:style>
            <a:lnRef idx="1">
              <a:schemeClr val="accent1"/>
            </a:lnRef>
            <a:fillRef idx="0">
              <a:schemeClr val="accent1"/>
            </a:fillRef>
            <a:effectRef idx="0">
              <a:schemeClr val="accent1"/>
            </a:effectRef>
            <a:fontRef idx="minor">
              <a:schemeClr val="tx1"/>
            </a:fontRef>
          </p:style>
        </p:cxnSp>
        <p:sp>
          <p:nvSpPr>
            <p:cNvPr id="916" name="Google Shape;1148;p97">
              <a:extLst>
                <a:ext uri="{FF2B5EF4-FFF2-40B4-BE49-F238E27FC236}">
                  <a16:creationId xmlns:a16="http://schemas.microsoft.com/office/drawing/2014/main" id="{EB6FE85E-9A0E-ACB6-A9F3-E51786EA65F0}"/>
                </a:ext>
              </a:extLst>
            </p:cNvPr>
            <p:cNvSpPr txBox="1"/>
            <p:nvPr/>
          </p:nvSpPr>
          <p:spPr>
            <a:xfrm>
              <a:off x="1277245" y="2892746"/>
              <a:ext cx="533600" cy="677068"/>
            </a:xfrm>
            <a:prstGeom prst="rect">
              <a:avLst/>
            </a:prstGeom>
            <a:noFill/>
            <a:ln>
              <a:noFill/>
            </a:ln>
          </p:spPr>
          <p:txBody>
            <a:bodyPr spcFirstLastPara="1" wrap="square" lIns="121900" tIns="121900" rIns="121900" bIns="121900" anchor="t" anchorCtr="0">
              <a:spAutoFit/>
            </a:bodyPr>
            <a:lstStyle/>
            <a:p>
              <a:r>
                <a:rPr lang="en-US" sz="2000" i="1" dirty="0">
                  <a:solidFill>
                    <a:schemeClr val="dk1"/>
                  </a:solidFill>
                  <a:latin typeface="Times New Roman"/>
                  <a:ea typeface="Times New Roman"/>
                  <a:cs typeface="Times New Roman"/>
                  <a:sym typeface="Times New Roman"/>
                </a:rPr>
                <a:t>f</a:t>
              </a:r>
              <a:r>
                <a:rPr lang="en-US" sz="2800" i="1" baseline="-25000" dirty="0">
                  <a:solidFill>
                    <a:schemeClr val="dk1"/>
                  </a:solidFill>
                  <a:latin typeface="Times New Roman"/>
                  <a:ea typeface="Times New Roman"/>
                  <a:cs typeface="Times New Roman"/>
                  <a:sym typeface="Times New Roman"/>
                </a:rPr>
                <a:t>4</a:t>
              </a:r>
              <a:endParaRPr lang="en-US" sz="2000" dirty="0"/>
            </a:p>
          </p:txBody>
        </p:sp>
      </p:grpSp>
      <p:grpSp>
        <p:nvGrpSpPr>
          <p:cNvPr id="57" name="Group 56">
            <a:extLst>
              <a:ext uri="{FF2B5EF4-FFF2-40B4-BE49-F238E27FC236}">
                <a16:creationId xmlns:a16="http://schemas.microsoft.com/office/drawing/2014/main" id="{DF40CB76-734E-6696-0253-82D1ACB6CE90}"/>
              </a:ext>
            </a:extLst>
          </p:cNvPr>
          <p:cNvGrpSpPr/>
          <p:nvPr/>
        </p:nvGrpSpPr>
        <p:grpSpPr>
          <a:xfrm>
            <a:off x="862631" y="2578979"/>
            <a:ext cx="962834" cy="677068"/>
            <a:chOff x="862631" y="2578979"/>
            <a:chExt cx="962834" cy="677068"/>
          </a:xfrm>
        </p:grpSpPr>
        <p:cxnSp>
          <p:nvCxnSpPr>
            <p:cNvPr id="903" name="Straight Connector 902">
              <a:extLst>
                <a:ext uri="{FF2B5EF4-FFF2-40B4-BE49-F238E27FC236}">
                  <a16:creationId xmlns:a16="http://schemas.microsoft.com/office/drawing/2014/main" id="{5336EB57-E7B7-5071-A193-85D7E88EA4FF}"/>
                </a:ext>
              </a:extLst>
            </p:cNvPr>
            <p:cNvCxnSpPr/>
            <p:nvPr/>
          </p:nvCxnSpPr>
          <p:spPr>
            <a:xfrm>
              <a:off x="862631" y="2977882"/>
              <a:ext cx="425143" cy="0"/>
            </a:xfrm>
            <a:prstGeom prst="line">
              <a:avLst/>
            </a:prstGeom>
            <a:ln w="76200">
              <a:solidFill>
                <a:srgbClr val="B6D7A8"/>
              </a:solidFill>
            </a:ln>
          </p:spPr>
          <p:style>
            <a:lnRef idx="1">
              <a:schemeClr val="accent1"/>
            </a:lnRef>
            <a:fillRef idx="0">
              <a:schemeClr val="accent1"/>
            </a:fillRef>
            <a:effectRef idx="0">
              <a:schemeClr val="accent1"/>
            </a:effectRef>
            <a:fontRef idx="minor">
              <a:schemeClr val="tx1"/>
            </a:fontRef>
          </p:style>
        </p:cxnSp>
        <p:sp>
          <p:nvSpPr>
            <p:cNvPr id="918" name="Google Shape;1148;p97">
              <a:extLst>
                <a:ext uri="{FF2B5EF4-FFF2-40B4-BE49-F238E27FC236}">
                  <a16:creationId xmlns:a16="http://schemas.microsoft.com/office/drawing/2014/main" id="{1FBDAAC9-5B1E-0CE0-2D91-B7C78222AC66}"/>
                </a:ext>
              </a:extLst>
            </p:cNvPr>
            <p:cNvSpPr txBox="1"/>
            <p:nvPr/>
          </p:nvSpPr>
          <p:spPr>
            <a:xfrm>
              <a:off x="1291865" y="2578979"/>
              <a:ext cx="533600" cy="677068"/>
            </a:xfrm>
            <a:prstGeom prst="rect">
              <a:avLst/>
            </a:prstGeom>
            <a:noFill/>
            <a:ln>
              <a:noFill/>
            </a:ln>
          </p:spPr>
          <p:txBody>
            <a:bodyPr spcFirstLastPara="1" wrap="square" lIns="121900" tIns="121900" rIns="121900" bIns="121900" anchor="t" anchorCtr="0">
              <a:spAutoFit/>
            </a:bodyPr>
            <a:lstStyle/>
            <a:p>
              <a:r>
                <a:rPr lang="en-US" sz="2000" i="1" dirty="0">
                  <a:solidFill>
                    <a:schemeClr val="dk1"/>
                  </a:solidFill>
                  <a:latin typeface="Times New Roman"/>
                  <a:ea typeface="Times New Roman"/>
                  <a:cs typeface="Times New Roman"/>
                  <a:sym typeface="Times New Roman"/>
                </a:rPr>
                <a:t>f</a:t>
              </a:r>
              <a:r>
                <a:rPr lang="en-US" sz="2800" i="1" baseline="-25000" dirty="0">
                  <a:solidFill>
                    <a:schemeClr val="dk1"/>
                  </a:solidFill>
                  <a:latin typeface="Times New Roman"/>
                  <a:ea typeface="Times New Roman"/>
                  <a:cs typeface="Times New Roman"/>
                  <a:sym typeface="Times New Roman"/>
                </a:rPr>
                <a:t>3</a:t>
              </a:r>
              <a:endParaRPr lang="en-US" sz="2000" dirty="0"/>
            </a:p>
          </p:txBody>
        </p:sp>
      </p:grpSp>
      <p:grpSp>
        <p:nvGrpSpPr>
          <p:cNvPr id="25" name="Group 24">
            <a:extLst>
              <a:ext uri="{FF2B5EF4-FFF2-40B4-BE49-F238E27FC236}">
                <a16:creationId xmlns:a16="http://schemas.microsoft.com/office/drawing/2014/main" id="{74174ABE-422B-C67A-F636-FA29FE38C39F}"/>
              </a:ext>
            </a:extLst>
          </p:cNvPr>
          <p:cNvGrpSpPr/>
          <p:nvPr/>
        </p:nvGrpSpPr>
        <p:grpSpPr>
          <a:xfrm>
            <a:off x="862633" y="2288057"/>
            <a:ext cx="962079" cy="677068"/>
            <a:chOff x="862633" y="2288057"/>
            <a:chExt cx="962079" cy="677068"/>
          </a:xfrm>
        </p:grpSpPr>
        <p:cxnSp>
          <p:nvCxnSpPr>
            <p:cNvPr id="901" name="Straight Connector 900">
              <a:extLst>
                <a:ext uri="{FF2B5EF4-FFF2-40B4-BE49-F238E27FC236}">
                  <a16:creationId xmlns:a16="http://schemas.microsoft.com/office/drawing/2014/main" id="{EB215847-B61B-78B5-C2C6-0E7EBCCC0D99}"/>
                </a:ext>
              </a:extLst>
            </p:cNvPr>
            <p:cNvCxnSpPr/>
            <p:nvPr/>
          </p:nvCxnSpPr>
          <p:spPr>
            <a:xfrm>
              <a:off x="862633" y="2680602"/>
              <a:ext cx="425143" cy="0"/>
            </a:xfrm>
            <a:prstGeom prst="line">
              <a:avLst/>
            </a:prstGeom>
            <a:ln w="76200">
              <a:solidFill>
                <a:srgbClr val="F4CCCC"/>
              </a:solidFill>
            </a:ln>
          </p:spPr>
          <p:style>
            <a:lnRef idx="1">
              <a:schemeClr val="accent1"/>
            </a:lnRef>
            <a:fillRef idx="0">
              <a:schemeClr val="accent1"/>
            </a:fillRef>
            <a:effectRef idx="0">
              <a:schemeClr val="accent1"/>
            </a:effectRef>
            <a:fontRef idx="minor">
              <a:schemeClr val="tx1"/>
            </a:fontRef>
          </p:style>
        </p:cxnSp>
        <p:sp>
          <p:nvSpPr>
            <p:cNvPr id="915" name="Google Shape;1148;p97">
              <a:extLst>
                <a:ext uri="{FF2B5EF4-FFF2-40B4-BE49-F238E27FC236}">
                  <a16:creationId xmlns:a16="http://schemas.microsoft.com/office/drawing/2014/main" id="{9E229FC6-1262-A09F-3032-4A9F34A06545}"/>
                </a:ext>
              </a:extLst>
            </p:cNvPr>
            <p:cNvSpPr txBox="1"/>
            <p:nvPr/>
          </p:nvSpPr>
          <p:spPr>
            <a:xfrm>
              <a:off x="1291112" y="2288057"/>
              <a:ext cx="533600" cy="677068"/>
            </a:xfrm>
            <a:prstGeom prst="rect">
              <a:avLst/>
            </a:prstGeom>
            <a:noFill/>
            <a:ln>
              <a:noFill/>
            </a:ln>
          </p:spPr>
          <p:txBody>
            <a:bodyPr spcFirstLastPara="1" wrap="square" lIns="121900" tIns="121900" rIns="121900" bIns="121900" anchor="t" anchorCtr="0">
              <a:spAutoFit/>
            </a:bodyPr>
            <a:lstStyle/>
            <a:p>
              <a:r>
                <a:rPr lang="en-US" sz="2000" i="1" dirty="0">
                  <a:solidFill>
                    <a:schemeClr val="dk1"/>
                  </a:solidFill>
                  <a:latin typeface="Times New Roman"/>
                  <a:ea typeface="Times New Roman"/>
                  <a:cs typeface="Times New Roman"/>
                  <a:sym typeface="Times New Roman"/>
                </a:rPr>
                <a:t>f</a:t>
              </a:r>
              <a:r>
                <a:rPr lang="en-US" sz="2800" i="1" baseline="-25000" dirty="0">
                  <a:solidFill>
                    <a:schemeClr val="dk1"/>
                  </a:solidFill>
                  <a:latin typeface="Times New Roman"/>
                  <a:ea typeface="Times New Roman"/>
                  <a:cs typeface="Times New Roman"/>
                  <a:sym typeface="Times New Roman"/>
                </a:rPr>
                <a:t>2</a:t>
              </a:r>
              <a:endParaRPr lang="en-US" sz="2000" dirty="0"/>
            </a:p>
          </p:txBody>
        </p:sp>
      </p:grpSp>
      <p:grpSp>
        <p:nvGrpSpPr>
          <p:cNvPr id="947" name="Group 946">
            <a:extLst>
              <a:ext uri="{FF2B5EF4-FFF2-40B4-BE49-F238E27FC236}">
                <a16:creationId xmlns:a16="http://schemas.microsoft.com/office/drawing/2014/main" id="{C9FE2A57-2A3E-7FC1-E01B-EB54EE5FFEEE}"/>
              </a:ext>
            </a:extLst>
          </p:cNvPr>
          <p:cNvGrpSpPr/>
          <p:nvPr/>
        </p:nvGrpSpPr>
        <p:grpSpPr>
          <a:xfrm>
            <a:off x="862631" y="1991378"/>
            <a:ext cx="994395" cy="984845"/>
            <a:chOff x="862631" y="1991378"/>
            <a:chExt cx="994395" cy="984845"/>
          </a:xfrm>
        </p:grpSpPr>
        <p:cxnSp>
          <p:nvCxnSpPr>
            <p:cNvPr id="900" name="Straight Connector 899">
              <a:extLst>
                <a:ext uri="{FF2B5EF4-FFF2-40B4-BE49-F238E27FC236}">
                  <a16:creationId xmlns:a16="http://schemas.microsoft.com/office/drawing/2014/main" id="{A055ED37-42DA-155D-52E5-6C2F3909542E}"/>
                </a:ext>
              </a:extLst>
            </p:cNvPr>
            <p:cNvCxnSpPr/>
            <p:nvPr/>
          </p:nvCxnSpPr>
          <p:spPr>
            <a:xfrm>
              <a:off x="862631" y="2385726"/>
              <a:ext cx="425143" cy="0"/>
            </a:xfrm>
            <a:prstGeom prst="line">
              <a:avLst/>
            </a:prstGeom>
            <a:ln w="76200">
              <a:solidFill>
                <a:srgbClr val="FFE599"/>
              </a:solidFill>
            </a:ln>
          </p:spPr>
          <p:style>
            <a:lnRef idx="1">
              <a:schemeClr val="accent1"/>
            </a:lnRef>
            <a:fillRef idx="0">
              <a:schemeClr val="accent1"/>
            </a:fillRef>
            <a:effectRef idx="0">
              <a:schemeClr val="accent1"/>
            </a:effectRef>
            <a:fontRef idx="minor">
              <a:schemeClr val="tx1"/>
            </a:fontRef>
          </p:style>
        </p:cxnSp>
        <p:sp>
          <p:nvSpPr>
            <p:cNvPr id="911" name="Google Shape;1147;p97">
              <a:extLst>
                <a:ext uri="{FF2B5EF4-FFF2-40B4-BE49-F238E27FC236}">
                  <a16:creationId xmlns:a16="http://schemas.microsoft.com/office/drawing/2014/main" id="{EB0798C7-B48A-A181-C673-981B0CA9F469}"/>
                </a:ext>
              </a:extLst>
            </p:cNvPr>
            <p:cNvSpPr txBox="1"/>
            <p:nvPr/>
          </p:nvSpPr>
          <p:spPr>
            <a:xfrm>
              <a:off x="1323426" y="1991378"/>
              <a:ext cx="533600" cy="984845"/>
            </a:xfrm>
            <a:prstGeom prst="rect">
              <a:avLst/>
            </a:prstGeom>
            <a:noFill/>
            <a:ln>
              <a:noFill/>
            </a:ln>
          </p:spPr>
          <p:txBody>
            <a:bodyPr spcFirstLastPara="1" wrap="square" lIns="121900" tIns="121900" rIns="121900" bIns="121900" anchor="t" anchorCtr="0">
              <a:spAutoFit/>
            </a:bodyPr>
            <a:lstStyle/>
            <a:p>
              <a:r>
                <a:rPr lang="en-US" sz="2000" i="1" dirty="0">
                  <a:solidFill>
                    <a:schemeClr val="dk1"/>
                  </a:solidFill>
                  <a:latin typeface="Times New Roman"/>
                  <a:ea typeface="Times New Roman"/>
                  <a:cs typeface="Times New Roman"/>
                  <a:sym typeface="Times New Roman"/>
                </a:rPr>
                <a:t>f</a:t>
              </a:r>
              <a:r>
                <a:rPr lang="en-US" sz="2800" i="1" baseline="-25000" dirty="0">
                  <a:solidFill>
                    <a:schemeClr val="dk1"/>
                  </a:solidFill>
                  <a:latin typeface="Times New Roman"/>
                  <a:ea typeface="Times New Roman"/>
                  <a:cs typeface="Times New Roman"/>
                  <a:sym typeface="Times New Roman"/>
                </a:rPr>
                <a:t>1</a:t>
              </a:r>
              <a:endParaRPr lang="en-US" sz="2000" dirty="0"/>
            </a:p>
            <a:p>
              <a:endParaRPr lang="en-US" sz="2000" dirty="0"/>
            </a:p>
          </p:txBody>
        </p:sp>
      </p:grpSp>
      <p:grpSp>
        <p:nvGrpSpPr>
          <p:cNvPr id="26" name="Group 25">
            <a:extLst>
              <a:ext uri="{FF2B5EF4-FFF2-40B4-BE49-F238E27FC236}">
                <a16:creationId xmlns:a16="http://schemas.microsoft.com/office/drawing/2014/main" id="{81DEF20B-D0CF-9629-4B47-F1D4EA556516}"/>
              </a:ext>
            </a:extLst>
          </p:cNvPr>
          <p:cNvGrpSpPr/>
          <p:nvPr/>
        </p:nvGrpSpPr>
        <p:grpSpPr>
          <a:xfrm>
            <a:off x="1127461" y="3757527"/>
            <a:ext cx="2698375" cy="1611354"/>
            <a:chOff x="1254238" y="4677267"/>
            <a:chExt cx="1407503" cy="695515"/>
          </a:xfrm>
        </p:grpSpPr>
        <p:cxnSp>
          <p:nvCxnSpPr>
            <p:cNvPr id="27" name="Google Shape;904;p86">
              <a:extLst>
                <a:ext uri="{FF2B5EF4-FFF2-40B4-BE49-F238E27FC236}">
                  <a16:creationId xmlns:a16="http://schemas.microsoft.com/office/drawing/2014/main" id="{2478AF00-3E00-935D-3075-FE0DE3BDC38D}"/>
                </a:ext>
              </a:extLst>
            </p:cNvPr>
            <p:cNvCxnSpPr>
              <a:cxnSpLocks/>
            </p:cNvCxnSpPr>
            <p:nvPr/>
          </p:nvCxnSpPr>
          <p:spPr>
            <a:xfrm>
              <a:off x="1601722" y="4964868"/>
              <a:ext cx="0" cy="407914"/>
            </a:xfrm>
            <a:prstGeom prst="straightConnector1">
              <a:avLst/>
            </a:prstGeom>
            <a:noFill/>
            <a:ln w="76200" cap="flat" cmpd="sng">
              <a:solidFill>
                <a:srgbClr val="CFE2F3"/>
              </a:solidFill>
              <a:prstDash val="solid"/>
              <a:round/>
              <a:headEnd type="none" w="med" len="med"/>
              <a:tailEnd type="none" w="med" len="med"/>
            </a:ln>
          </p:spPr>
        </p:cxnSp>
        <p:cxnSp>
          <p:nvCxnSpPr>
            <p:cNvPr id="28" name="Google Shape;905;p86">
              <a:extLst>
                <a:ext uri="{FF2B5EF4-FFF2-40B4-BE49-F238E27FC236}">
                  <a16:creationId xmlns:a16="http://schemas.microsoft.com/office/drawing/2014/main" id="{09E09C35-2E18-2E0C-9F78-1BC820F9413B}"/>
                </a:ext>
              </a:extLst>
            </p:cNvPr>
            <p:cNvCxnSpPr>
              <a:cxnSpLocks/>
            </p:cNvCxnSpPr>
            <p:nvPr/>
          </p:nvCxnSpPr>
          <p:spPr>
            <a:xfrm>
              <a:off x="1959223" y="4677267"/>
              <a:ext cx="0" cy="691402"/>
            </a:xfrm>
            <a:prstGeom prst="straightConnector1">
              <a:avLst/>
            </a:prstGeom>
            <a:noFill/>
            <a:ln w="76200" cap="flat" cmpd="sng">
              <a:solidFill>
                <a:srgbClr val="CFE2F3"/>
              </a:solidFill>
              <a:prstDash val="solid"/>
              <a:round/>
              <a:headEnd type="none" w="med" len="med"/>
              <a:tailEnd type="none" w="med" len="med"/>
            </a:ln>
          </p:spPr>
        </p:cxnSp>
        <p:cxnSp>
          <p:nvCxnSpPr>
            <p:cNvPr id="29" name="Google Shape;906;p86">
              <a:extLst>
                <a:ext uri="{FF2B5EF4-FFF2-40B4-BE49-F238E27FC236}">
                  <a16:creationId xmlns:a16="http://schemas.microsoft.com/office/drawing/2014/main" id="{9B7B189B-0FF6-72EE-7932-0E22572B9DE1}"/>
                </a:ext>
              </a:extLst>
            </p:cNvPr>
            <p:cNvCxnSpPr>
              <a:cxnSpLocks/>
            </p:cNvCxnSpPr>
            <p:nvPr/>
          </p:nvCxnSpPr>
          <p:spPr>
            <a:xfrm>
              <a:off x="1254238" y="5036335"/>
              <a:ext cx="0" cy="331227"/>
            </a:xfrm>
            <a:prstGeom prst="straightConnector1">
              <a:avLst/>
            </a:prstGeom>
            <a:noFill/>
            <a:ln w="76200" cap="flat" cmpd="sng">
              <a:solidFill>
                <a:srgbClr val="CFE2F3"/>
              </a:solidFill>
              <a:prstDash val="solid"/>
              <a:round/>
              <a:headEnd type="none" w="med" len="med"/>
              <a:tailEnd type="none" w="med" len="med"/>
            </a:ln>
          </p:spPr>
        </p:cxnSp>
        <p:cxnSp>
          <p:nvCxnSpPr>
            <p:cNvPr id="30" name="Google Shape;912;p86">
              <a:extLst>
                <a:ext uri="{FF2B5EF4-FFF2-40B4-BE49-F238E27FC236}">
                  <a16:creationId xmlns:a16="http://schemas.microsoft.com/office/drawing/2014/main" id="{A0ABD273-C75B-FC07-AF1E-57731E87287A}"/>
                </a:ext>
              </a:extLst>
            </p:cNvPr>
            <p:cNvCxnSpPr>
              <a:cxnSpLocks/>
            </p:cNvCxnSpPr>
            <p:nvPr/>
          </p:nvCxnSpPr>
          <p:spPr>
            <a:xfrm>
              <a:off x="2303967" y="5016994"/>
              <a:ext cx="0" cy="351675"/>
            </a:xfrm>
            <a:prstGeom prst="straightConnector1">
              <a:avLst/>
            </a:prstGeom>
            <a:noFill/>
            <a:ln w="76200" cap="flat" cmpd="sng">
              <a:solidFill>
                <a:srgbClr val="CFE2F3"/>
              </a:solidFill>
              <a:prstDash val="solid"/>
              <a:round/>
              <a:headEnd type="none" w="med" len="med"/>
              <a:tailEnd type="none" w="med" len="med"/>
            </a:ln>
          </p:spPr>
        </p:cxnSp>
        <p:cxnSp>
          <p:nvCxnSpPr>
            <p:cNvPr id="31" name="Google Shape;913;p86">
              <a:extLst>
                <a:ext uri="{FF2B5EF4-FFF2-40B4-BE49-F238E27FC236}">
                  <a16:creationId xmlns:a16="http://schemas.microsoft.com/office/drawing/2014/main" id="{776ECCA9-A3CB-113A-2589-6C25C4B12608}"/>
                </a:ext>
              </a:extLst>
            </p:cNvPr>
            <p:cNvCxnSpPr>
              <a:cxnSpLocks/>
            </p:cNvCxnSpPr>
            <p:nvPr/>
          </p:nvCxnSpPr>
          <p:spPr>
            <a:xfrm>
              <a:off x="2661741" y="5187913"/>
              <a:ext cx="0" cy="175879"/>
            </a:xfrm>
            <a:prstGeom prst="straightConnector1">
              <a:avLst/>
            </a:prstGeom>
            <a:noFill/>
            <a:ln w="76200" cap="flat" cmpd="sng">
              <a:solidFill>
                <a:srgbClr val="CFE2F3"/>
              </a:solidFill>
              <a:prstDash val="solid"/>
              <a:round/>
              <a:headEnd type="none" w="med" len="med"/>
              <a:tailEnd type="none" w="med" len="med"/>
            </a:ln>
          </p:spPr>
        </p:cxnSp>
      </p:grpSp>
      <p:grpSp>
        <p:nvGrpSpPr>
          <p:cNvPr id="11" name="Group 10">
            <a:extLst>
              <a:ext uri="{FF2B5EF4-FFF2-40B4-BE49-F238E27FC236}">
                <a16:creationId xmlns:a16="http://schemas.microsoft.com/office/drawing/2014/main" id="{0FFB9C9B-8374-D71E-A174-B61FF2BE32B4}"/>
              </a:ext>
            </a:extLst>
          </p:cNvPr>
          <p:cNvGrpSpPr/>
          <p:nvPr/>
        </p:nvGrpSpPr>
        <p:grpSpPr>
          <a:xfrm>
            <a:off x="1040207" y="3476614"/>
            <a:ext cx="2698375" cy="1896158"/>
            <a:chOff x="1254238" y="4677267"/>
            <a:chExt cx="1407503" cy="695515"/>
          </a:xfrm>
        </p:grpSpPr>
        <p:cxnSp>
          <p:nvCxnSpPr>
            <p:cNvPr id="15" name="Google Shape;904;p86">
              <a:extLst>
                <a:ext uri="{FF2B5EF4-FFF2-40B4-BE49-F238E27FC236}">
                  <a16:creationId xmlns:a16="http://schemas.microsoft.com/office/drawing/2014/main" id="{7A7413B2-A5E0-DB25-A1D1-56550986B12E}"/>
                </a:ext>
              </a:extLst>
            </p:cNvPr>
            <p:cNvCxnSpPr>
              <a:cxnSpLocks/>
            </p:cNvCxnSpPr>
            <p:nvPr/>
          </p:nvCxnSpPr>
          <p:spPr>
            <a:xfrm>
              <a:off x="1601722" y="4964868"/>
              <a:ext cx="0" cy="407914"/>
            </a:xfrm>
            <a:prstGeom prst="straightConnector1">
              <a:avLst/>
            </a:prstGeom>
            <a:noFill/>
            <a:ln w="76200" cap="flat" cmpd="sng">
              <a:solidFill>
                <a:srgbClr val="B6D7A8"/>
              </a:solidFill>
              <a:prstDash val="solid"/>
              <a:round/>
              <a:headEnd type="none" w="med" len="med"/>
              <a:tailEnd type="none" w="med" len="med"/>
            </a:ln>
          </p:spPr>
        </p:cxnSp>
        <p:cxnSp>
          <p:nvCxnSpPr>
            <p:cNvPr id="16" name="Google Shape;905;p86">
              <a:extLst>
                <a:ext uri="{FF2B5EF4-FFF2-40B4-BE49-F238E27FC236}">
                  <a16:creationId xmlns:a16="http://schemas.microsoft.com/office/drawing/2014/main" id="{1FA45385-D64B-2119-B330-2EEFE4882EC1}"/>
                </a:ext>
              </a:extLst>
            </p:cNvPr>
            <p:cNvCxnSpPr>
              <a:cxnSpLocks/>
            </p:cNvCxnSpPr>
            <p:nvPr/>
          </p:nvCxnSpPr>
          <p:spPr>
            <a:xfrm>
              <a:off x="1959223" y="4677267"/>
              <a:ext cx="0" cy="691402"/>
            </a:xfrm>
            <a:prstGeom prst="straightConnector1">
              <a:avLst/>
            </a:prstGeom>
            <a:noFill/>
            <a:ln w="76200" cap="flat" cmpd="sng">
              <a:solidFill>
                <a:srgbClr val="B6D7A8"/>
              </a:solidFill>
              <a:prstDash val="solid"/>
              <a:round/>
              <a:headEnd type="none" w="med" len="med"/>
              <a:tailEnd type="none" w="med" len="med"/>
            </a:ln>
          </p:spPr>
        </p:cxnSp>
        <p:cxnSp>
          <p:nvCxnSpPr>
            <p:cNvPr id="18" name="Google Shape;906;p86">
              <a:extLst>
                <a:ext uri="{FF2B5EF4-FFF2-40B4-BE49-F238E27FC236}">
                  <a16:creationId xmlns:a16="http://schemas.microsoft.com/office/drawing/2014/main" id="{AB147CFA-FCA5-61CB-B718-0CAAF878AF95}"/>
                </a:ext>
              </a:extLst>
            </p:cNvPr>
            <p:cNvCxnSpPr>
              <a:cxnSpLocks/>
            </p:cNvCxnSpPr>
            <p:nvPr/>
          </p:nvCxnSpPr>
          <p:spPr>
            <a:xfrm>
              <a:off x="1254238" y="5036335"/>
              <a:ext cx="0" cy="331227"/>
            </a:xfrm>
            <a:prstGeom prst="straightConnector1">
              <a:avLst/>
            </a:prstGeom>
            <a:noFill/>
            <a:ln w="76200" cap="flat" cmpd="sng">
              <a:solidFill>
                <a:srgbClr val="B6D7A8"/>
              </a:solidFill>
              <a:prstDash val="solid"/>
              <a:round/>
              <a:headEnd type="none" w="med" len="med"/>
              <a:tailEnd type="none" w="med" len="med"/>
            </a:ln>
          </p:spPr>
        </p:cxnSp>
        <p:cxnSp>
          <p:nvCxnSpPr>
            <p:cNvPr id="19" name="Google Shape;912;p86">
              <a:extLst>
                <a:ext uri="{FF2B5EF4-FFF2-40B4-BE49-F238E27FC236}">
                  <a16:creationId xmlns:a16="http://schemas.microsoft.com/office/drawing/2014/main" id="{EF7B6BEE-3C18-08D1-6F5B-7DF1007FC844}"/>
                </a:ext>
              </a:extLst>
            </p:cNvPr>
            <p:cNvCxnSpPr>
              <a:cxnSpLocks/>
            </p:cNvCxnSpPr>
            <p:nvPr/>
          </p:nvCxnSpPr>
          <p:spPr>
            <a:xfrm>
              <a:off x="2303967" y="5016994"/>
              <a:ext cx="0" cy="351675"/>
            </a:xfrm>
            <a:prstGeom prst="straightConnector1">
              <a:avLst/>
            </a:prstGeom>
            <a:noFill/>
            <a:ln w="76200" cap="flat" cmpd="sng">
              <a:solidFill>
                <a:srgbClr val="B6D7A8"/>
              </a:solidFill>
              <a:prstDash val="solid"/>
              <a:round/>
              <a:headEnd type="none" w="med" len="med"/>
              <a:tailEnd type="none" w="med" len="med"/>
            </a:ln>
          </p:spPr>
        </p:cxnSp>
        <p:cxnSp>
          <p:nvCxnSpPr>
            <p:cNvPr id="22" name="Google Shape;913;p86">
              <a:extLst>
                <a:ext uri="{FF2B5EF4-FFF2-40B4-BE49-F238E27FC236}">
                  <a16:creationId xmlns:a16="http://schemas.microsoft.com/office/drawing/2014/main" id="{1CFC1305-6C8A-5634-A4B6-486520FEF691}"/>
                </a:ext>
              </a:extLst>
            </p:cNvPr>
            <p:cNvCxnSpPr>
              <a:cxnSpLocks/>
            </p:cNvCxnSpPr>
            <p:nvPr/>
          </p:nvCxnSpPr>
          <p:spPr>
            <a:xfrm>
              <a:off x="2661741" y="5187913"/>
              <a:ext cx="0" cy="175879"/>
            </a:xfrm>
            <a:prstGeom prst="straightConnector1">
              <a:avLst/>
            </a:prstGeom>
            <a:noFill/>
            <a:ln w="76200" cap="flat" cmpd="sng">
              <a:solidFill>
                <a:srgbClr val="B6D7A8"/>
              </a:solidFill>
              <a:prstDash val="solid"/>
              <a:round/>
              <a:headEnd type="none" w="med" len="med"/>
              <a:tailEnd type="none" w="med" len="med"/>
            </a:ln>
          </p:spPr>
        </p:cxnSp>
      </p:grpSp>
      <p:grpSp>
        <p:nvGrpSpPr>
          <p:cNvPr id="2" name="Group 1">
            <a:extLst>
              <a:ext uri="{FF2B5EF4-FFF2-40B4-BE49-F238E27FC236}">
                <a16:creationId xmlns:a16="http://schemas.microsoft.com/office/drawing/2014/main" id="{4D1A6335-7C68-808B-C0D8-93DF80ED50AB}"/>
              </a:ext>
            </a:extLst>
          </p:cNvPr>
          <p:cNvGrpSpPr/>
          <p:nvPr/>
        </p:nvGrpSpPr>
        <p:grpSpPr>
          <a:xfrm>
            <a:off x="953128" y="3817495"/>
            <a:ext cx="2698375" cy="1563751"/>
            <a:chOff x="1254238" y="4677267"/>
            <a:chExt cx="1407503" cy="704602"/>
          </a:xfrm>
        </p:grpSpPr>
        <p:cxnSp>
          <p:nvCxnSpPr>
            <p:cNvPr id="5" name="Google Shape;904;p86">
              <a:extLst>
                <a:ext uri="{FF2B5EF4-FFF2-40B4-BE49-F238E27FC236}">
                  <a16:creationId xmlns:a16="http://schemas.microsoft.com/office/drawing/2014/main" id="{1ABA5ED9-BAEC-4884-EB88-962E5A9FAE04}"/>
                </a:ext>
              </a:extLst>
            </p:cNvPr>
            <p:cNvCxnSpPr>
              <a:cxnSpLocks/>
            </p:cNvCxnSpPr>
            <p:nvPr/>
          </p:nvCxnSpPr>
          <p:spPr>
            <a:xfrm>
              <a:off x="1601722" y="4964868"/>
              <a:ext cx="0" cy="407914"/>
            </a:xfrm>
            <a:prstGeom prst="straightConnector1">
              <a:avLst/>
            </a:prstGeom>
            <a:noFill/>
            <a:ln w="76200" cap="flat" cmpd="sng">
              <a:solidFill>
                <a:srgbClr val="F4CCCC"/>
              </a:solidFill>
              <a:prstDash val="solid"/>
              <a:round/>
              <a:headEnd type="none" w="med" len="med"/>
              <a:tailEnd type="none" w="med" len="med"/>
            </a:ln>
          </p:spPr>
        </p:cxnSp>
        <p:cxnSp>
          <p:nvCxnSpPr>
            <p:cNvPr id="7" name="Google Shape;905;p86">
              <a:extLst>
                <a:ext uri="{FF2B5EF4-FFF2-40B4-BE49-F238E27FC236}">
                  <a16:creationId xmlns:a16="http://schemas.microsoft.com/office/drawing/2014/main" id="{D03CAE91-5DBE-8406-95FF-5611574506CC}"/>
                </a:ext>
              </a:extLst>
            </p:cNvPr>
            <p:cNvCxnSpPr>
              <a:cxnSpLocks/>
            </p:cNvCxnSpPr>
            <p:nvPr/>
          </p:nvCxnSpPr>
          <p:spPr>
            <a:xfrm>
              <a:off x="1959223" y="4677267"/>
              <a:ext cx="0" cy="691402"/>
            </a:xfrm>
            <a:prstGeom prst="straightConnector1">
              <a:avLst/>
            </a:prstGeom>
            <a:noFill/>
            <a:ln w="76200" cap="flat" cmpd="sng">
              <a:solidFill>
                <a:srgbClr val="F4CCCC"/>
              </a:solidFill>
              <a:prstDash val="solid"/>
              <a:round/>
              <a:headEnd type="none" w="med" len="med"/>
              <a:tailEnd type="none" w="med" len="med"/>
            </a:ln>
          </p:spPr>
        </p:cxnSp>
        <p:cxnSp>
          <p:nvCxnSpPr>
            <p:cNvPr id="8" name="Google Shape;906;p86">
              <a:extLst>
                <a:ext uri="{FF2B5EF4-FFF2-40B4-BE49-F238E27FC236}">
                  <a16:creationId xmlns:a16="http://schemas.microsoft.com/office/drawing/2014/main" id="{73A6B104-0F56-C164-F4CB-3225B6E2C92B}"/>
                </a:ext>
              </a:extLst>
            </p:cNvPr>
            <p:cNvCxnSpPr>
              <a:cxnSpLocks/>
            </p:cNvCxnSpPr>
            <p:nvPr/>
          </p:nvCxnSpPr>
          <p:spPr>
            <a:xfrm>
              <a:off x="1254238" y="5036335"/>
              <a:ext cx="0" cy="345534"/>
            </a:xfrm>
            <a:prstGeom prst="straightConnector1">
              <a:avLst/>
            </a:prstGeom>
            <a:noFill/>
            <a:ln w="76200" cap="flat" cmpd="sng">
              <a:solidFill>
                <a:srgbClr val="F4CCCC"/>
              </a:solidFill>
              <a:prstDash val="solid"/>
              <a:round/>
              <a:headEnd type="none" w="med" len="med"/>
              <a:tailEnd type="none" w="med" len="med"/>
            </a:ln>
          </p:spPr>
        </p:cxnSp>
        <p:cxnSp>
          <p:nvCxnSpPr>
            <p:cNvPr id="9" name="Google Shape;912;p86">
              <a:extLst>
                <a:ext uri="{FF2B5EF4-FFF2-40B4-BE49-F238E27FC236}">
                  <a16:creationId xmlns:a16="http://schemas.microsoft.com/office/drawing/2014/main" id="{2D6BE919-A004-8C8E-7089-16B0A9D570E5}"/>
                </a:ext>
              </a:extLst>
            </p:cNvPr>
            <p:cNvCxnSpPr>
              <a:cxnSpLocks/>
            </p:cNvCxnSpPr>
            <p:nvPr/>
          </p:nvCxnSpPr>
          <p:spPr>
            <a:xfrm>
              <a:off x="2303967" y="5016994"/>
              <a:ext cx="0" cy="351675"/>
            </a:xfrm>
            <a:prstGeom prst="straightConnector1">
              <a:avLst/>
            </a:prstGeom>
            <a:noFill/>
            <a:ln w="76200" cap="flat" cmpd="sng">
              <a:solidFill>
                <a:srgbClr val="F4CCCC"/>
              </a:solidFill>
              <a:prstDash val="solid"/>
              <a:round/>
              <a:headEnd type="none" w="med" len="med"/>
              <a:tailEnd type="none" w="med" len="med"/>
            </a:ln>
          </p:spPr>
        </p:cxnSp>
        <p:cxnSp>
          <p:nvCxnSpPr>
            <p:cNvPr id="10" name="Google Shape;913;p86">
              <a:extLst>
                <a:ext uri="{FF2B5EF4-FFF2-40B4-BE49-F238E27FC236}">
                  <a16:creationId xmlns:a16="http://schemas.microsoft.com/office/drawing/2014/main" id="{A19394FE-DC13-B253-184F-1DD563E67606}"/>
                </a:ext>
              </a:extLst>
            </p:cNvPr>
            <p:cNvCxnSpPr>
              <a:cxnSpLocks/>
            </p:cNvCxnSpPr>
            <p:nvPr/>
          </p:nvCxnSpPr>
          <p:spPr>
            <a:xfrm>
              <a:off x="2661741" y="5187913"/>
              <a:ext cx="0" cy="175879"/>
            </a:xfrm>
            <a:prstGeom prst="straightConnector1">
              <a:avLst/>
            </a:prstGeom>
            <a:noFill/>
            <a:ln w="76200" cap="flat" cmpd="sng">
              <a:solidFill>
                <a:srgbClr val="F4CCCC"/>
              </a:solidFill>
              <a:prstDash val="solid"/>
              <a:round/>
              <a:headEnd type="none" w="med" len="med"/>
              <a:tailEnd type="none" w="med" len="med"/>
            </a:ln>
          </p:spPr>
        </p:cxnSp>
      </p:grpSp>
      <p:grpSp>
        <p:nvGrpSpPr>
          <p:cNvPr id="32" name="Group 31">
            <a:extLst>
              <a:ext uri="{FF2B5EF4-FFF2-40B4-BE49-F238E27FC236}">
                <a16:creationId xmlns:a16="http://schemas.microsoft.com/office/drawing/2014/main" id="{60662914-7761-2711-A7E3-9E21206A40D3}"/>
              </a:ext>
            </a:extLst>
          </p:cNvPr>
          <p:cNvGrpSpPr/>
          <p:nvPr/>
        </p:nvGrpSpPr>
        <p:grpSpPr>
          <a:xfrm>
            <a:off x="868672" y="4060407"/>
            <a:ext cx="2698376" cy="1325511"/>
            <a:chOff x="1254238" y="4704745"/>
            <a:chExt cx="1407504" cy="691402"/>
          </a:xfrm>
        </p:grpSpPr>
        <p:cxnSp>
          <p:nvCxnSpPr>
            <p:cNvPr id="904" name="Google Shape;904;p86">
              <a:extLst>
                <a:ext uri="{FF2B5EF4-FFF2-40B4-BE49-F238E27FC236}">
                  <a16:creationId xmlns:a16="http://schemas.microsoft.com/office/drawing/2014/main" id="{A17D4598-CD75-2BED-2C6E-E183765B6A71}"/>
                </a:ext>
              </a:extLst>
            </p:cNvPr>
            <p:cNvCxnSpPr>
              <a:cxnSpLocks/>
            </p:cNvCxnSpPr>
            <p:nvPr/>
          </p:nvCxnSpPr>
          <p:spPr>
            <a:xfrm>
              <a:off x="1601722" y="4964868"/>
              <a:ext cx="0" cy="407914"/>
            </a:xfrm>
            <a:prstGeom prst="straightConnector1">
              <a:avLst/>
            </a:prstGeom>
            <a:noFill/>
            <a:ln w="76200" cap="flat" cmpd="sng">
              <a:solidFill>
                <a:srgbClr val="FFE599"/>
              </a:solidFill>
              <a:prstDash val="solid"/>
              <a:round/>
              <a:headEnd type="none" w="med" len="med"/>
              <a:tailEnd type="none" w="med" len="med"/>
            </a:ln>
          </p:spPr>
        </p:cxnSp>
        <p:cxnSp>
          <p:nvCxnSpPr>
            <p:cNvPr id="905" name="Google Shape;905;p86">
              <a:extLst>
                <a:ext uri="{FF2B5EF4-FFF2-40B4-BE49-F238E27FC236}">
                  <a16:creationId xmlns:a16="http://schemas.microsoft.com/office/drawing/2014/main" id="{8D6DF2F0-EE19-3606-4C67-1DF99E87C133}"/>
                </a:ext>
              </a:extLst>
            </p:cNvPr>
            <p:cNvCxnSpPr>
              <a:cxnSpLocks/>
            </p:cNvCxnSpPr>
            <p:nvPr/>
          </p:nvCxnSpPr>
          <p:spPr>
            <a:xfrm>
              <a:off x="1956509" y="4704745"/>
              <a:ext cx="0" cy="691402"/>
            </a:xfrm>
            <a:prstGeom prst="straightConnector1">
              <a:avLst/>
            </a:prstGeom>
            <a:noFill/>
            <a:ln w="76200" cap="flat" cmpd="sng">
              <a:solidFill>
                <a:srgbClr val="FFE599"/>
              </a:solidFill>
              <a:prstDash val="solid"/>
              <a:round/>
              <a:headEnd type="none" w="med" len="med"/>
              <a:tailEnd type="none" w="med" len="med"/>
            </a:ln>
          </p:spPr>
        </p:cxnSp>
        <p:cxnSp>
          <p:nvCxnSpPr>
            <p:cNvPr id="906" name="Google Shape;906;p86">
              <a:extLst>
                <a:ext uri="{FF2B5EF4-FFF2-40B4-BE49-F238E27FC236}">
                  <a16:creationId xmlns:a16="http://schemas.microsoft.com/office/drawing/2014/main" id="{4AECC0F8-E9B7-5AFB-E6C8-8C6EAAD1786D}"/>
                </a:ext>
              </a:extLst>
            </p:cNvPr>
            <p:cNvCxnSpPr>
              <a:cxnSpLocks/>
            </p:cNvCxnSpPr>
            <p:nvPr/>
          </p:nvCxnSpPr>
          <p:spPr>
            <a:xfrm>
              <a:off x="1254238" y="5036335"/>
              <a:ext cx="0" cy="345534"/>
            </a:xfrm>
            <a:prstGeom prst="straightConnector1">
              <a:avLst/>
            </a:prstGeom>
            <a:noFill/>
            <a:ln w="76200" cap="flat" cmpd="sng">
              <a:solidFill>
                <a:srgbClr val="FFE599"/>
              </a:solidFill>
              <a:prstDash val="solid"/>
              <a:round/>
              <a:headEnd type="none" w="med" len="med"/>
              <a:tailEnd type="none" w="med" len="med"/>
            </a:ln>
          </p:spPr>
        </p:cxnSp>
        <p:cxnSp>
          <p:nvCxnSpPr>
            <p:cNvPr id="912" name="Google Shape;912;p86">
              <a:extLst>
                <a:ext uri="{FF2B5EF4-FFF2-40B4-BE49-F238E27FC236}">
                  <a16:creationId xmlns:a16="http://schemas.microsoft.com/office/drawing/2014/main" id="{83F31822-4C1B-3F25-1F53-37293F628C06}"/>
                </a:ext>
              </a:extLst>
            </p:cNvPr>
            <p:cNvCxnSpPr>
              <a:cxnSpLocks/>
            </p:cNvCxnSpPr>
            <p:nvPr/>
          </p:nvCxnSpPr>
          <p:spPr>
            <a:xfrm>
              <a:off x="2303344" y="5036335"/>
              <a:ext cx="0" cy="351675"/>
            </a:xfrm>
            <a:prstGeom prst="straightConnector1">
              <a:avLst/>
            </a:prstGeom>
            <a:noFill/>
            <a:ln w="76200" cap="flat" cmpd="sng">
              <a:solidFill>
                <a:srgbClr val="FFE599"/>
              </a:solidFill>
              <a:prstDash val="solid"/>
              <a:round/>
              <a:headEnd type="none" w="med" len="med"/>
              <a:tailEnd type="none" w="med" len="med"/>
            </a:ln>
          </p:spPr>
        </p:cxnSp>
        <p:cxnSp>
          <p:nvCxnSpPr>
            <p:cNvPr id="913" name="Google Shape;913;p86">
              <a:extLst>
                <a:ext uri="{FF2B5EF4-FFF2-40B4-BE49-F238E27FC236}">
                  <a16:creationId xmlns:a16="http://schemas.microsoft.com/office/drawing/2014/main" id="{07E542C1-2B09-AE44-B1F6-C6D383455843}"/>
                </a:ext>
              </a:extLst>
            </p:cNvPr>
            <p:cNvCxnSpPr>
              <a:cxnSpLocks/>
            </p:cNvCxnSpPr>
            <p:nvPr/>
          </p:nvCxnSpPr>
          <p:spPr>
            <a:xfrm>
              <a:off x="2661742" y="5209197"/>
              <a:ext cx="0" cy="175879"/>
            </a:xfrm>
            <a:prstGeom prst="straightConnector1">
              <a:avLst/>
            </a:prstGeom>
            <a:noFill/>
            <a:ln w="76200" cap="flat" cmpd="sng">
              <a:solidFill>
                <a:srgbClr val="FFE599"/>
              </a:solidFill>
              <a:prstDash val="solid"/>
              <a:round/>
              <a:headEnd type="none" w="med" len="med"/>
              <a:tailEnd type="none" w="med" len="med"/>
            </a:ln>
          </p:spPr>
        </p:cxnSp>
      </p:grpSp>
      <p:cxnSp>
        <p:nvCxnSpPr>
          <p:cNvPr id="21" name="Connector: Elbow 20">
            <a:extLst>
              <a:ext uri="{FF2B5EF4-FFF2-40B4-BE49-F238E27FC236}">
                <a16:creationId xmlns:a16="http://schemas.microsoft.com/office/drawing/2014/main" id="{79DE4A9B-69EB-4957-A07B-3A7AE53F7C96}"/>
              </a:ext>
            </a:extLst>
          </p:cNvPr>
          <p:cNvCxnSpPr>
            <a:cxnSpLocks/>
            <a:endCxn id="41" idx="2"/>
          </p:cNvCxnSpPr>
          <p:nvPr/>
        </p:nvCxnSpPr>
        <p:spPr>
          <a:xfrm rot="16200000" flipV="1">
            <a:off x="9511269" y="4025060"/>
            <a:ext cx="696521" cy="55085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5" name="Google Shape;875;p86">
            <a:extLst>
              <a:ext uri="{FF2B5EF4-FFF2-40B4-BE49-F238E27FC236}">
                <a16:creationId xmlns:a16="http://schemas.microsoft.com/office/drawing/2014/main" id="{250012CC-A8FA-640D-1EC3-8773297B620B}"/>
              </a:ext>
            </a:extLst>
          </p:cNvPr>
          <p:cNvSpPr/>
          <p:nvPr/>
        </p:nvSpPr>
        <p:spPr>
          <a:xfrm>
            <a:off x="10621299" y="3622739"/>
            <a:ext cx="1551501" cy="79531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Rectifier Circuit</a:t>
            </a:r>
            <a:endParaRPr sz="2400" dirty="0"/>
          </a:p>
        </p:txBody>
      </p:sp>
      <p:cxnSp>
        <p:nvCxnSpPr>
          <p:cNvPr id="898" name="Google Shape;898;p86">
            <a:extLst>
              <a:ext uri="{FF2B5EF4-FFF2-40B4-BE49-F238E27FC236}">
                <a16:creationId xmlns:a16="http://schemas.microsoft.com/office/drawing/2014/main" id="{1564E944-4A94-C85A-78CC-B1EB0A96EC21}"/>
              </a:ext>
            </a:extLst>
          </p:cNvPr>
          <p:cNvCxnSpPr>
            <a:cxnSpLocks/>
          </p:cNvCxnSpPr>
          <p:nvPr/>
        </p:nvCxnSpPr>
        <p:spPr>
          <a:xfrm>
            <a:off x="584601" y="5363735"/>
            <a:ext cx="3507669" cy="0"/>
          </a:xfrm>
          <a:prstGeom prst="straightConnector1">
            <a:avLst/>
          </a:prstGeom>
          <a:noFill/>
          <a:ln w="28575" cap="flat" cmpd="sng">
            <a:solidFill>
              <a:schemeClr val="dk2"/>
            </a:solidFill>
            <a:prstDash val="solid"/>
            <a:round/>
            <a:headEnd type="none" w="med" len="med"/>
            <a:tailEnd type="triangle" w="med" len="med"/>
          </a:ln>
        </p:spPr>
      </p:cxnSp>
      <p:sp>
        <p:nvSpPr>
          <p:cNvPr id="41" name="Google Shape;1132;p97">
            <a:extLst>
              <a:ext uri="{FF2B5EF4-FFF2-40B4-BE49-F238E27FC236}">
                <a16:creationId xmlns:a16="http://schemas.microsoft.com/office/drawing/2014/main" id="{EACC90C5-42B9-E7E1-DD1F-3063A6449574}"/>
              </a:ext>
            </a:extLst>
          </p:cNvPr>
          <p:cNvSpPr/>
          <p:nvPr/>
        </p:nvSpPr>
        <p:spPr>
          <a:xfrm rot="-5400000">
            <a:off x="8758704" y="3685424"/>
            <a:ext cx="1117200" cy="53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FSA</a:t>
            </a:r>
            <a:endParaRPr sz="2400" dirty="0"/>
          </a:p>
        </p:txBody>
      </p:sp>
      <p:sp>
        <p:nvSpPr>
          <p:cNvPr id="42" name="Google Shape;1134;p97">
            <a:extLst>
              <a:ext uri="{FF2B5EF4-FFF2-40B4-BE49-F238E27FC236}">
                <a16:creationId xmlns:a16="http://schemas.microsoft.com/office/drawing/2014/main" id="{99FC439F-133B-FEE4-2ADE-F0F996AAC343}"/>
              </a:ext>
            </a:extLst>
          </p:cNvPr>
          <p:cNvSpPr/>
          <p:nvPr/>
        </p:nvSpPr>
        <p:spPr>
          <a:xfrm rot="-3601300">
            <a:off x="8321059" y="2913153"/>
            <a:ext cx="231352" cy="1412869"/>
          </a:xfrm>
          <a:prstGeom prst="ellipse">
            <a:avLst/>
          </a:prstGeom>
          <a:solidFill>
            <a:srgbClr val="FFE59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 name="Google Shape;1135;p97">
            <a:extLst>
              <a:ext uri="{FF2B5EF4-FFF2-40B4-BE49-F238E27FC236}">
                <a16:creationId xmlns:a16="http://schemas.microsoft.com/office/drawing/2014/main" id="{612ED20B-3103-FDC5-C78D-1C9AD6F1B0FD}"/>
              </a:ext>
            </a:extLst>
          </p:cNvPr>
          <p:cNvSpPr/>
          <p:nvPr/>
        </p:nvSpPr>
        <p:spPr>
          <a:xfrm rot="-4521746">
            <a:off x="8246382" y="3060595"/>
            <a:ext cx="231101" cy="1412621"/>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4" name="Google Shape;1136;p97">
            <a:extLst>
              <a:ext uri="{FF2B5EF4-FFF2-40B4-BE49-F238E27FC236}">
                <a16:creationId xmlns:a16="http://schemas.microsoft.com/office/drawing/2014/main" id="{D5D50595-E526-5298-D3CD-74BB541D5090}"/>
              </a:ext>
            </a:extLst>
          </p:cNvPr>
          <p:cNvSpPr/>
          <p:nvPr/>
        </p:nvSpPr>
        <p:spPr>
          <a:xfrm rot="-5400000">
            <a:off x="8212111" y="3250996"/>
            <a:ext cx="231200" cy="141280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 name="Google Shape;1137;p97">
            <a:extLst>
              <a:ext uri="{FF2B5EF4-FFF2-40B4-BE49-F238E27FC236}">
                <a16:creationId xmlns:a16="http://schemas.microsoft.com/office/drawing/2014/main" id="{FB570378-44EC-C6FD-46F7-F23F4BA3D791}"/>
              </a:ext>
            </a:extLst>
          </p:cNvPr>
          <p:cNvSpPr/>
          <p:nvPr/>
        </p:nvSpPr>
        <p:spPr>
          <a:xfrm rot="-6246499">
            <a:off x="8244237" y="3467447"/>
            <a:ext cx="231379" cy="1412723"/>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 name="Google Shape;1138;p97">
            <a:extLst>
              <a:ext uri="{FF2B5EF4-FFF2-40B4-BE49-F238E27FC236}">
                <a16:creationId xmlns:a16="http://schemas.microsoft.com/office/drawing/2014/main" id="{AA480F90-C66E-7769-6CD5-75745F848CFB}"/>
              </a:ext>
            </a:extLst>
          </p:cNvPr>
          <p:cNvSpPr/>
          <p:nvPr/>
        </p:nvSpPr>
        <p:spPr>
          <a:xfrm rot="-7238472">
            <a:off x="8320986" y="3642568"/>
            <a:ext cx="231527" cy="1412484"/>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7" name="Google Shape;1147;p97">
            <a:extLst>
              <a:ext uri="{FF2B5EF4-FFF2-40B4-BE49-F238E27FC236}">
                <a16:creationId xmlns:a16="http://schemas.microsoft.com/office/drawing/2014/main" id="{867187C0-A71A-0562-E046-6FC9C8374F83}"/>
              </a:ext>
            </a:extLst>
          </p:cNvPr>
          <p:cNvSpPr txBox="1"/>
          <p:nvPr/>
        </p:nvSpPr>
        <p:spPr>
          <a:xfrm>
            <a:off x="7503315" y="2651140"/>
            <a:ext cx="533600" cy="1231066"/>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1</a:t>
            </a:r>
            <a:endParaRPr lang="en-US" sz="2800" dirty="0"/>
          </a:p>
          <a:p>
            <a:endParaRPr lang="en-US" sz="2800" dirty="0"/>
          </a:p>
        </p:txBody>
      </p:sp>
      <p:sp>
        <p:nvSpPr>
          <p:cNvPr id="48" name="Google Shape;1148;p97">
            <a:extLst>
              <a:ext uri="{FF2B5EF4-FFF2-40B4-BE49-F238E27FC236}">
                <a16:creationId xmlns:a16="http://schemas.microsoft.com/office/drawing/2014/main" id="{E9DE3842-013E-44EE-7B78-97866229F764}"/>
              </a:ext>
            </a:extLst>
          </p:cNvPr>
          <p:cNvSpPr txBox="1"/>
          <p:nvPr/>
        </p:nvSpPr>
        <p:spPr>
          <a:xfrm>
            <a:off x="7235178" y="3028910"/>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2</a:t>
            </a:r>
            <a:endParaRPr lang="en-US" sz="2800" dirty="0"/>
          </a:p>
        </p:txBody>
      </p:sp>
      <p:sp>
        <p:nvSpPr>
          <p:cNvPr id="49" name="Google Shape;1148;p97">
            <a:extLst>
              <a:ext uri="{FF2B5EF4-FFF2-40B4-BE49-F238E27FC236}">
                <a16:creationId xmlns:a16="http://schemas.microsoft.com/office/drawing/2014/main" id="{73296E0B-6974-8EC5-830A-A902208B7AC6}"/>
              </a:ext>
            </a:extLst>
          </p:cNvPr>
          <p:cNvSpPr txBox="1"/>
          <p:nvPr/>
        </p:nvSpPr>
        <p:spPr>
          <a:xfrm>
            <a:off x="7242387" y="3899527"/>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4</a:t>
            </a:r>
            <a:endParaRPr lang="en-US" sz="2800" dirty="0"/>
          </a:p>
        </p:txBody>
      </p:sp>
      <p:sp>
        <p:nvSpPr>
          <p:cNvPr id="50" name="Google Shape;1148;p97">
            <a:extLst>
              <a:ext uri="{FF2B5EF4-FFF2-40B4-BE49-F238E27FC236}">
                <a16:creationId xmlns:a16="http://schemas.microsoft.com/office/drawing/2014/main" id="{FC784ABF-9A49-54C3-26C8-312EB39E2F0B}"/>
              </a:ext>
            </a:extLst>
          </p:cNvPr>
          <p:cNvSpPr txBox="1"/>
          <p:nvPr/>
        </p:nvSpPr>
        <p:spPr>
          <a:xfrm>
            <a:off x="7477157" y="4348810"/>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5</a:t>
            </a:r>
            <a:endParaRPr lang="en-US" sz="2800" dirty="0"/>
          </a:p>
        </p:txBody>
      </p:sp>
      <p:sp>
        <p:nvSpPr>
          <p:cNvPr id="51" name="Google Shape;1148;p97">
            <a:extLst>
              <a:ext uri="{FF2B5EF4-FFF2-40B4-BE49-F238E27FC236}">
                <a16:creationId xmlns:a16="http://schemas.microsoft.com/office/drawing/2014/main" id="{709A0D80-FBA2-82C7-2388-27EBDA542EF6}"/>
              </a:ext>
            </a:extLst>
          </p:cNvPr>
          <p:cNvSpPr txBox="1"/>
          <p:nvPr/>
        </p:nvSpPr>
        <p:spPr>
          <a:xfrm>
            <a:off x="7132879" y="3436221"/>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3</a:t>
            </a:r>
            <a:endParaRPr lang="en-US" sz="2800" dirty="0"/>
          </a:p>
        </p:txBody>
      </p:sp>
      <p:cxnSp>
        <p:nvCxnSpPr>
          <p:cNvPr id="931" name="Google Shape;899;p86">
            <a:extLst>
              <a:ext uri="{FF2B5EF4-FFF2-40B4-BE49-F238E27FC236}">
                <a16:creationId xmlns:a16="http://schemas.microsoft.com/office/drawing/2014/main" id="{1097142F-A84A-B269-2209-7E47A5156B72}"/>
              </a:ext>
            </a:extLst>
          </p:cNvPr>
          <p:cNvCxnSpPr>
            <a:cxnSpLocks/>
          </p:cNvCxnSpPr>
          <p:nvPr/>
        </p:nvCxnSpPr>
        <p:spPr>
          <a:xfrm flipV="1">
            <a:off x="593859" y="2677380"/>
            <a:ext cx="0" cy="2686355"/>
          </a:xfrm>
          <a:prstGeom prst="straightConnector1">
            <a:avLst/>
          </a:prstGeom>
          <a:noFill/>
          <a:ln w="28575" cap="flat" cmpd="sng">
            <a:solidFill>
              <a:schemeClr val="dk2"/>
            </a:solidFill>
            <a:prstDash val="solid"/>
            <a:round/>
            <a:headEnd type="none" w="med" len="med"/>
            <a:tailEnd type="triangle" w="med" len="med"/>
          </a:ln>
        </p:spPr>
      </p:cxnSp>
      <p:sp>
        <p:nvSpPr>
          <p:cNvPr id="933" name="TextBox 932">
            <a:extLst>
              <a:ext uri="{FF2B5EF4-FFF2-40B4-BE49-F238E27FC236}">
                <a16:creationId xmlns:a16="http://schemas.microsoft.com/office/drawing/2014/main" id="{11B4F122-193A-1846-91EE-47EBE0B43534}"/>
              </a:ext>
            </a:extLst>
          </p:cNvPr>
          <p:cNvSpPr txBox="1"/>
          <p:nvPr/>
        </p:nvSpPr>
        <p:spPr>
          <a:xfrm rot="16200000">
            <a:off x="-1355561" y="3494065"/>
            <a:ext cx="3405484" cy="400110"/>
          </a:xfrm>
          <a:prstGeom prst="rect">
            <a:avLst/>
          </a:prstGeom>
          <a:noFill/>
        </p:spPr>
        <p:txBody>
          <a:bodyPr wrap="none" rtlCol="0">
            <a:spAutoFit/>
          </a:bodyPr>
          <a:lstStyle/>
          <a:p>
            <a:r>
              <a:rPr lang="en-US" sz="2000" dirty="0"/>
              <a:t>Signal Strength of 1</a:t>
            </a:r>
            <a:r>
              <a:rPr lang="en-US" sz="2000" baseline="30000" dirty="0"/>
              <a:t>st</a:t>
            </a:r>
            <a:r>
              <a:rPr lang="en-US" sz="2000" dirty="0"/>
              <a:t> Harmonic</a:t>
            </a:r>
          </a:p>
        </p:txBody>
      </p:sp>
      <p:sp>
        <p:nvSpPr>
          <p:cNvPr id="935" name="TextBox 934">
            <a:extLst>
              <a:ext uri="{FF2B5EF4-FFF2-40B4-BE49-F238E27FC236}">
                <a16:creationId xmlns:a16="http://schemas.microsoft.com/office/drawing/2014/main" id="{6297EF4D-5B22-62C9-F58A-F5A877C7A438}"/>
              </a:ext>
            </a:extLst>
          </p:cNvPr>
          <p:cNvSpPr txBox="1"/>
          <p:nvPr/>
        </p:nvSpPr>
        <p:spPr>
          <a:xfrm>
            <a:off x="3898852" y="5027509"/>
            <a:ext cx="1117422" cy="707886"/>
          </a:xfrm>
          <a:prstGeom prst="rect">
            <a:avLst/>
          </a:prstGeom>
          <a:noFill/>
        </p:spPr>
        <p:txBody>
          <a:bodyPr wrap="none" rtlCol="0">
            <a:spAutoFit/>
          </a:bodyPr>
          <a:lstStyle/>
          <a:p>
            <a:r>
              <a:rPr lang="en-US" sz="2000" dirty="0"/>
              <a:t>Beam </a:t>
            </a:r>
          </a:p>
          <a:p>
            <a:r>
              <a:rPr lang="en-US" sz="2000" dirty="0"/>
              <a:t>direction</a:t>
            </a:r>
          </a:p>
        </p:txBody>
      </p:sp>
      <p:cxnSp>
        <p:nvCxnSpPr>
          <p:cNvPr id="914" name="Google Shape;914;p86">
            <a:extLst>
              <a:ext uri="{FF2B5EF4-FFF2-40B4-BE49-F238E27FC236}">
                <a16:creationId xmlns:a16="http://schemas.microsoft.com/office/drawing/2014/main" id="{6B7309CF-67C8-D8B2-B242-E6E42F57BACF}"/>
              </a:ext>
            </a:extLst>
          </p:cNvPr>
          <p:cNvCxnSpPr/>
          <p:nvPr/>
        </p:nvCxnSpPr>
        <p:spPr>
          <a:xfrm>
            <a:off x="4572203" y="2372722"/>
            <a:ext cx="0" cy="2526400"/>
          </a:xfrm>
          <a:prstGeom prst="straightConnector1">
            <a:avLst/>
          </a:prstGeom>
          <a:noFill/>
          <a:ln w="19050" cap="flat" cmpd="sng">
            <a:solidFill>
              <a:schemeClr val="dk2"/>
            </a:solidFill>
            <a:prstDash val="dash"/>
            <a:round/>
            <a:headEnd type="none" w="med" len="med"/>
            <a:tailEnd type="none" w="med" len="med"/>
          </a:ln>
        </p:spPr>
      </p:cxnSp>
      <p:grpSp>
        <p:nvGrpSpPr>
          <p:cNvPr id="17" name="Group 16">
            <a:extLst>
              <a:ext uri="{FF2B5EF4-FFF2-40B4-BE49-F238E27FC236}">
                <a16:creationId xmlns:a16="http://schemas.microsoft.com/office/drawing/2014/main" id="{5EBB88F2-8633-2D32-949D-9CA48BB400AE}"/>
              </a:ext>
            </a:extLst>
          </p:cNvPr>
          <p:cNvGrpSpPr/>
          <p:nvPr/>
        </p:nvGrpSpPr>
        <p:grpSpPr>
          <a:xfrm>
            <a:off x="8451195" y="4559097"/>
            <a:ext cx="1962623" cy="1167729"/>
            <a:chOff x="8451195" y="4559097"/>
            <a:chExt cx="1962623" cy="1167729"/>
          </a:xfrm>
        </p:grpSpPr>
        <p:cxnSp>
          <p:nvCxnSpPr>
            <p:cNvPr id="14" name="Google Shape;884;p86">
              <a:extLst>
                <a:ext uri="{FF2B5EF4-FFF2-40B4-BE49-F238E27FC236}">
                  <a16:creationId xmlns:a16="http://schemas.microsoft.com/office/drawing/2014/main" id="{379799DF-FAFC-41D2-1173-A8F89C5A5F4C}"/>
                </a:ext>
              </a:extLst>
            </p:cNvPr>
            <p:cNvCxnSpPr>
              <a:cxnSpLocks/>
            </p:cNvCxnSpPr>
            <p:nvPr/>
          </p:nvCxnSpPr>
          <p:spPr>
            <a:xfrm>
              <a:off x="10132283" y="4645708"/>
              <a:ext cx="281535" cy="334840"/>
            </a:xfrm>
            <a:prstGeom prst="straightConnector1">
              <a:avLst/>
            </a:prstGeom>
            <a:noFill/>
            <a:ln w="19050" cap="flat" cmpd="sng">
              <a:solidFill>
                <a:schemeClr val="dk2"/>
              </a:solidFill>
              <a:prstDash val="solid"/>
              <a:round/>
              <a:headEnd type="none" w="med" len="med"/>
              <a:tailEnd type="none" w="med" len="med"/>
            </a:ln>
          </p:spPr>
        </p:cxnSp>
        <p:cxnSp>
          <p:nvCxnSpPr>
            <p:cNvPr id="885" name="Google Shape;885;p86">
              <a:extLst>
                <a:ext uri="{FF2B5EF4-FFF2-40B4-BE49-F238E27FC236}">
                  <a16:creationId xmlns:a16="http://schemas.microsoft.com/office/drawing/2014/main" id="{BFDE97B4-A0E6-F8CC-C780-9E4FCB3C3230}"/>
                </a:ext>
              </a:extLst>
            </p:cNvPr>
            <p:cNvCxnSpPr>
              <a:cxnSpLocks/>
              <a:stCxn id="886" idx="4"/>
            </p:cNvCxnSpPr>
            <p:nvPr/>
          </p:nvCxnSpPr>
          <p:spPr>
            <a:xfrm>
              <a:off x="10126017" y="5121530"/>
              <a:ext cx="0" cy="379600"/>
            </a:xfrm>
            <a:prstGeom prst="straightConnector1">
              <a:avLst/>
            </a:prstGeom>
            <a:noFill/>
            <a:ln w="19050" cap="flat" cmpd="sng">
              <a:solidFill>
                <a:schemeClr val="dk2"/>
              </a:solidFill>
              <a:prstDash val="solid"/>
              <a:round/>
              <a:headEnd type="none" w="med" len="med"/>
              <a:tailEnd type="none" w="med" len="med"/>
            </a:ln>
          </p:spPr>
        </p:cxnSp>
        <p:sp>
          <p:nvSpPr>
            <p:cNvPr id="887" name="Google Shape;887;p86">
              <a:extLst>
                <a:ext uri="{FF2B5EF4-FFF2-40B4-BE49-F238E27FC236}">
                  <a16:creationId xmlns:a16="http://schemas.microsoft.com/office/drawing/2014/main" id="{24C46F7A-0E0F-A12B-F176-88D2C85C0867}"/>
                </a:ext>
              </a:extLst>
            </p:cNvPr>
            <p:cNvSpPr/>
            <p:nvPr/>
          </p:nvSpPr>
          <p:spPr>
            <a:xfrm rot="10800000" flipH="1">
              <a:off x="9966860" y="5501230"/>
              <a:ext cx="318313" cy="225596"/>
            </a:xfrm>
            <a:prstGeom prst="triangle">
              <a:avLst>
                <a:gd name="adj"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8" name="Google Shape;888;p86">
              <a:extLst>
                <a:ext uri="{FF2B5EF4-FFF2-40B4-BE49-F238E27FC236}">
                  <a16:creationId xmlns:a16="http://schemas.microsoft.com/office/drawing/2014/main" id="{5CCC5F51-D59A-C8B0-544E-0C2F9BC99BE8}"/>
                </a:ext>
              </a:extLst>
            </p:cNvPr>
            <p:cNvSpPr/>
            <p:nvPr/>
          </p:nvSpPr>
          <p:spPr>
            <a:xfrm>
              <a:off x="10048817" y="4559097"/>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6" name="Google Shape;886;p86">
              <a:extLst>
                <a:ext uri="{FF2B5EF4-FFF2-40B4-BE49-F238E27FC236}">
                  <a16:creationId xmlns:a16="http://schemas.microsoft.com/office/drawing/2014/main" id="{4C9958B5-E4F7-04F3-BD8F-B2CBBA94C7D0}"/>
                </a:ext>
              </a:extLst>
            </p:cNvPr>
            <p:cNvSpPr/>
            <p:nvPr/>
          </p:nvSpPr>
          <p:spPr>
            <a:xfrm>
              <a:off x="10048817" y="4967130"/>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 name="TextBox 2">
              <a:extLst>
                <a:ext uri="{FF2B5EF4-FFF2-40B4-BE49-F238E27FC236}">
                  <a16:creationId xmlns:a16="http://schemas.microsoft.com/office/drawing/2014/main" id="{2C60E58B-91EF-C45A-BAD7-02C831E7D624}"/>
                </a:ext>
              </a:extLst>
            </p:cNvPr>
            <p:cNvSpPr txBox="1"/>
            <p:nvPr/>
          </p:nvSpPr>
          <p:spPr>
            <a:xfrm>
              <a:off x="8451195" y="4883058"/>
              <a:ext cx="1722379" cy="830997"/>
            </a:xfrm>
            <a:prstGeom prst="rect">
              <a:avLst/>
            </a:prstGeom>
            <a:noFill/>
          </p:spPr>
          <p:txBody>
            <a:bodyPr wrap="square" rtlCol="0">
              <a:spAutoFit/>
            </a:bodyPr>
            <a:lstStyle/>
            <a:p>
              <a:r>
                <a:rPr lang="en-US" sz="2400" dirty="0"/>
                <a:t>Backscatter Circuit</a:t>
              </a:r>
            </a:p>
          </p:txBody>
        </p:sp>
      </p:grpSp>
      <p:sp>
        <p:nvSpPr>
          <p:cNvPr id="4" name="TextBox 3">
            <a:extLst>
              <a:ext uri="{FF2B5EF4-FFF2-40B4-BE49-F238E27FC236}">
                <a16:creationId xmlns:a16="http://schemas.microsoft.com/office/drawing/2014/main" id="{58AC2D8B-4A49-CC53-E640-CA422F4F49BE}"/>
              </a:ext>
            </a:extLst>
          </p:cNvPr>
          <p:cNvSpPr txBox="1"/>
          <p:nvPr/>
        </p:nvSpPr>
        <p:spPr>
          <a:xfrm>
            <a:off x="3828443" y="3947610"/>
            <a:ext cx="579005" cy="326710"/>
          </a:xfrm>
          <a:prstGeom prst="rect">
            <a:avLst/>
          </a:prstGeom>
          <a:noFill/>
        </p:spPr>
        <p:txBody>
          <a:bodyPr wrap="none" rtlCol="0">
            <a:spAutoFit/>
          </a:bodyPr>
          <a:lstStyle/>
          <a:p>
            <a:r>
              <a:rPr lang="en-US" sz="2800" dirty="0"/>
              <a:t>AP</a:t>
            </a:r>
          </a:p>
        </p:txBody>
      </p:sp>
      <p:sp>
        <p:nvSpPr>
          <p:cNvPr id="12" name="Title 1">
            <a:extLst>
              <a:ext uri="{FF2B5EF4-FFF2-40B4-BE49-F238E27FC236}">
                <a16:creationId xmlns:a16="http://schemas.microsoft.com/office/drawing/2014/main" id="{47E968FA-128B-4E6A-48F7-C5BB735A9130}"/>
              </a:ext>
            </a:extLst>
          </p:cNvPr>
          <p:cNvSpPr txBox="1">
            <a:spLocks/>
          </p:cNvSpPr>
          <p:nvPr/>
        </p:nvSpPr>
        <p:spPr>
          <a:xfrm>
            <a:off x="531421" y="377628"/>
            <a:ext cx="11360800" cy="763600"/>
          </a:xfrm>
          <a:prstGeom prst="rect">
            <a:avLst/>
          </a:prstGeom>
        </p:spPr>
        <p:txBody>
          <a:bodyPr spcFirstLastPara="1" vert="horz" wrap="square" lIns="91425" tIns="91425" rIns="91425" bIns="91425" rtlCol="0" anchor="t" anchorCtr="0">
            <a:normAutofit fontScale="97500" lnSpcReduction="100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Beam Alignment Protocol</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D790C96-81E6-FA5F-AF1F-87CC1A233438}"/>
                  </a:ext>
                </a:extLst>
              </p:cNvPr>
              <p:cNvSpPr txBox="1"/>
              <p:nvPr/>
            </p:nvSpPr>
            <p:spPr>
              <a:xfrm>
                <a:off x="9648305" y="4533455"/>
                <a:ext cx="35567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𝑠</m:t>
                          </m:r>
                        </m:sub>
                      </m:sSub>
                    </m:oMath>
                  </m:oMathPara>
                </a14:m>
                <a:endParaRPr lang="en-US" sz="2800" dirty="0"/>
              </a:p>
            </p:txBody>
          </p:sp>
        </mc:Choice>
        <mc:Fallback xmlns="">
          <p:sp>
            <p:nvSpPr>
              <p:cNvPr id="6" name="TextBox 5">
                <a:extLst>
                  <a:ext uri="{FF2B5EF4-FFF2-40B4-BE49-F238E27FC236}">
                    <a16:creationId xmlns:a16="http://schemas.microsoft.com/office/drawing/2014/main" id="{3D790C96-81E6-FA5F-AF1F-87CC1A233438}"/>
                  </a:ext>
                </a:extLst>
              </p:cNvPr>
              <p:cNvSpPr txBox="1">
                <a:spLocks noRot="1" noChangeAspect="1" noMove="1" noResize="1" noEditPoints="1" noAdjustHandles="1" noChangeArrowheads="1" noChangeShapeType="1" noTextEdit="1"/>
              </p:cNvSpPr>
              <p:nvPr/>
            </p:nvSpPr>
            <p:spPr>
              <a:xfrm>
                <a:off x="9648305" y="4533455"/>
                <a:ext cx="355675" cy="430887"/>
              </a:xfrm>
              <a:prstGeom prst="rect">
                <a:avLst/>
              </a:prstGeom>
              <a:blipFill>
                <a:blip r:embed="rId4"/>
                <a:stretch>
                  <a:fillRect/>
                </a:stretch>
              </a:blipFill>
            </p:spPr>
            <p:txBody>
              <a:bodyPr/>
              <a:lstStyle/>
              <a:p>
                <a:r>
                  <a:rPr lang="en-US">
                    <a:noFill/>
                  </a:rPr>
                  <a:t> </a:t>
                </a:r>
              </a:p>
            </p:txBody>
          </p:sp>
        </mc:Fallback>
      </mc:AlternateContent>
      <p:cxnSp>
        <p:nvCxnSpPr>
          <p:cNvPr id="20" name="Connector: Elbow 19">
            <a:extLst>
              <a:ext uri="{FF2B5EF4-FFF2-40B4-BE49-F238E27FC236}">
                <a16:creationId xmlns:a16="http://schemas.microsoft.com/office/drawing/2014/main" id="{CBC550F1-2249-D3E1-AB14-6D51E9715137}"/>
              </a:ext>
            </a:extLst>
          </p:cNvPr>
          <p:cNvCxnSpPr>
            <a:endCxn id="875" idx="2"/>
          </p:cNvCxnSpPr>
          <p:nvPr/>
        </p:nvCxnSpPr>
        <p:spPr>
          <a:xfrm flipV="1">
            <a:off x="10532046" y="4418050"/>
            <a:ext cx="865004" cy="227658"/>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Google Shape;888;p86">
            <a:extLst>
              <a:ext uri="{FF2B5EF4-FFF2-40B4-BE49-F238E27FC236}">
                <a16:creationId xmlns:a16="http://schemas.microsoft.com/office/drawing/2014/main" id="{1BDBD4D0-6AA4-4375-DB77-EE0D1CBD7E29}"/>
              </a:ext>
            </a:extLst>
          </p:cNvPr>
          <p:cNvSpPr/>
          <p:nvPr/>
        </p:nvSpPr>
        <p:spPr>
          <a:xfrm>
            <a:off x="10420084" y="4559097"/>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 name="Google Shape;894;p86">
            <a:extLst>
              <a:ext uri="{FF2B5EF4-FFF2-40B4-BE49-F238E27FC236}">
                <a16:creationId xmlns:a16="http://schemas.microsoft.com/office/drawing/2014/main" id="{6DB8C98E-0DCA-7DCB-6F7B-84E65F565E9C}"/>
              </a:ext>
            </a:extLst>
          </p:cNvPr>
          <p:cNvSpPr/>
          <p:nvPr/>
        </p:nvSpPr>
        <p:spPr>
          <a:xfrm rot="6363970">
            <a:off x="9922485" y="4406721"/>
            <a:ext cx="506170" cy="492450"/>
          </a:xfrm>
          <a:prstGeom prst="arc">
            <a:avLst>
              <a:gd name="adj1" fmla="val 16468312"/>
              <a:gd name="adj2" fmla="val 21298246"/>
            </a:avLst>
          </a:prstGeom>
          <a:noFill/>
          <a:ln w="28575" cap="flat" cmpd="sng">
            <a:solidFill>
              <a:srgbClr val="000000"/>
            </a:solidFill>
            <a:prstDash val="dash"/>
            <a:round/>
            <a:headEnd type="none" w="med" len="med"/>
            <a:tailEnd type="triangle" w="med" len="med"/>
          </a:ln>
        </p:spPr>
        <p:txBody>
          <a:bodyPr spcFirstLastPara="1" wrap="square" lIns="121900" tIns="121900" rIns="121900" bIns="121900" anchor="ctr" anchorCtr="0">
            <a:noAutofit/>
          </a:bodyPr>
          <a:lstStyle/>
          <a:p>
            <a:endParaRPr sz="2400"/>
          </a:p>
        </p:txBody>
      </p:sp>
      <p:grpSp>
        <p:nvGrpSpPr>
          <p:cNvPr id="56" name="Group 55">
            <a:extLst>
              <a:ext uri="{FF2B5EF4-FFF2-40B4-BE49-F238E27FC236}">
                <a16:creationId xmlns:a16="http://schemas.microsoft.com/office/drawing/2014/main" id="{50E4A69D-C337-B4D6-45D0-12AE1C880E8E}"/>
              </a:ext>
            </a:extLst>
          </p:cNvPr>
          <p:cNvGrpSpPr/>
          <p:nvPr/>
        </p:nvGrpSpPr>
        <p:grpSpPr>
          <a:xfrm>
            <a:off x="895947" y="5385920"/>
            <a:ext cx="2964472" cy="287941"/>
            <a:chOff x="863057" y="5385920"/>
            <a:chExt cx="2964472" cy="287941"/>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BBF4284-CDE0-6FBE-E74F-BF238D55FF9D}"/>
                    </a:ext>
                  </a:extLst>
                </p:cNvPr>
                <p:cNvSpPr txBox="1"/>
                <p:nvPr/>
              </p:nvSpPr>
              <p:spPr>
                <a:xfrm>
                  <a:off x="863057" y="5386393"/>
                  <a:ext cx="2766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0" smtClean="0">
                                <a:latin typeface="Cambria Math" panose="02040503050406030204" pitchFamily="18" charset="0"/>
                              </a:rPr>
                              <m:t>1</m:t>
                            </m:r>
                          </m:sub>
                        </m:sSub>
                      </m:oMath>
                    </m:oMathPara>
                  </a14:m>
                  <a:endParaRPr lang="en-US" dirty="0"/>
                </a:p>
              </p:txBody>
            </p:sp>
          </mc:Choice>
          <mc:Fallback xmlns="">
            <p:sp>
              <p:nvSpPr>
                <p:cNvPr id="33" name="TextBox 32">
                  <a:extLst>
                    <a:ext uri="{FF2B5EF4-FFF2-40B4-BE49-F238E27FC236}">
                      <a16:creationId xmlns:a16="http://schemas.microsoft.com/office/drawing/2014/main" id="{0BBF4284-CDE0-6FBE-E74F-BF238D55FF9D}"/>
                    </a:ext>
                  </a:extLst>
                </p:cNvPr>
                <p:cNvSpPr txBox="1">
                  <a:spLocks noRot="1" noChangeAspect="1" noMove="1" noResize="1" noEditPoints="1" noAdjustHandles="1" noChangeArrowheads="1" noChangeShapeType="1" noTextEdit="1"/>
                </p:cNvSpPr>
                <p:nvPr/>
              </p:nvSpPr>
              <p:spPr>
                <a:xfrm>
                  <a:off x="863057" y="5386393"/>
                  <a:ext cx="276614" cy="276999"/>
                </a:xfrm>
                <a:prstGeom prst="rect">
                  <a:avLst/>
                </a:prstGeom>
                <a:blipFill>
                  <a:blip r:embed="rId5"/>
                  <a:stretch>
                    <a:fillRect l="-22222" r="-6667"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F086286-76A1-3F4D-5903-26ADB0878440}"/>
                    </a:ext>
                  </a:extLst>
                </p:cNvPr>
                <p:cNvSpPr txBox="1"/>
                <p:nvPr/>
              </p:nvSpPr>
              <p:spPr>
                <a:xfrm>
                  <a:off x="1510054" y="5396862"/>
                  <a:ext cx="2819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2</m:t>
                            </m:r>
                          </m:sub>
                        </m:sSub>
                      </m:oMath>
                    </m:oMathPara>
                  </a14:m>
                  <a:endParaRPr lang="en-US" dirty="0"/>
                </a:p>
              </p:txBody>
            </p:sp>
          </mc:Choice>
          <mc:Fallback xmlns="">
            <p:sp>
              <p:nvSpPr>
                <p:cNvPr id="34" name="TextBox 33">
                  <a:extLst>
                    <a:ext uri="{FF2B5EF4-FFF2-40B4-BE49-F238E27FC236}">
                      <a16:creationId xmlns:a16="http://schemas.microsoft.com/office/drawing/2014/main" id="{EF086286-76A1-3F4D-5903-26ADB0878440}"/>
                    </a:ext>
                  </a:extLst>
                </p:cNvPr>
                <p:cNvSpPr txBox="1">
                  <a:spLocks noRot="1" noChangeAspect="1" noMove="1" noResize="1" noEditPoints="1" noAdjustHandles="1" noChangeArrowheads="1" noChangeShapeType="1" noTextEdit="1"/>
                </p:cNvSpPr>
                <p:nvPr/>
              </p:nvSpPr>
              <p:spPr>
                <a:xfrm>
                  <a:off x="1510054" y="5396862"/>
                  <a:ext cx="281937" cy="276999"/>
                </a:xfrm>
                <a:prstGeom prst="rect">
                  <a:avLst/>
                </a:prstGeom>
                <a:blipFill>
                  <a:blip r:embed="rId6"/>
                  <a:stretch>
                    <a:fillRect l="-19565" r="-8696"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EC46DCD-27E9-9280-D175-5CB43D6128EE}"/>
                    </a:ext>
                  </a:extLst>
                </p:cNvPr>
                <p:cNvSpPr txBox="1"/>
                <p:nvPr/>
              </p:nvSpPr>
              <p:spPr>
                <a:xfrm>
                  <a:off x="2150556" y="5386392"/>
                  <a:ext cx="2819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3</m:t>
                            </m:r>
                          </m:sub>
                        </m:sSub>
                      </m:oMath>
                    </m:oMathPara>
                  </a14:m>
                  <a:endParaRPr lang="en-US" dirty="0"/>
                </a:p>
              </p:txBody>
            </p:sp>
          </mc:Choice>
          <mc:Fallback xmlns="">
            <p:sp>
              <p:nvSpPr>
                <p:cNvPr id="36" name="TextBox 35">
                  <a:extLst>
                    <a:ext uri="{FF2B5EF4-FFF2-40B4-BE49-F238E27FC236}">
                      <a16:creationId xmlns:a16="http://schemas.microsoft.com/office/drawing/2014/main" id="{2EC46DCD-27E9-9280-D175-5CB43D6128EE}"/>
                    </a:ext>
                  </a:extLst>
                </p:cNvPr>
                <p:cNvSpPr txBox="1">
                  <a:spLocks noRot="1" noChangeAspect="1" noMove="1" noResize="1" noEditPoints="1" noAdjustHandles="1" noChangeArrowheads="1" noChangeShapeType="1" noTextEdit="1"/>
                </p:cNvSpPr>
                <p:nvPr/>
              </p:nvSpPr>
              <p:spPr>
                <a:xfrm>
                  <a:off x="2150556" y="5386392"/>
                  <a:ext cx="281936" cy="276999"/>
                </a:xfrm>
                <a:prstGeom prst="rect">
                  <a:avLst/>
                </a:prstGeom>
                <a:blipFill>
                  <a:blip r:embed="rId7"/>
                  <a:stretch>
                    <a:fillRect l="-19565" r="-8696"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023AA25-7C2D-6598-6B97-D4C38E74EBE4}"/>
                    </a:ext>
                  </a:extLst>
                </p:cNvPr>
                <p:cNvSpPr txBox="1"/>
                <p:nvPr/>
              </p:nvSpPr>
              <p:spPr>
                <a:xfrm>
                  <a:off x="2843388" y="5385921"/>
                  <a:ext cx="2765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4</m:t>
                            </m:r>
                          </m:sub>
                        </m:sSub>
                      </m:oMath>
                    </m:oMathPara>
                  </a14:m>
                  <a:endParaRPr lang="en-US" dirty="0"/>
                </a:p>
              </p:txBody>
            </p:sp>
          </mc:Choice>
          <mc:Fallback xmlns="">
            <p:sp>
              <p:nvSpPr>
                <p:cNvPr id="37" name="TextBox 36">
                  <a:extLst>
                    <a:ext uri="{FF2B5EF4-FFF2-40B4-BE49-F238E27FC236}">
                      <a16:creationId xmlns:a16="http://schemas.microsoft.com/office/drawing/2014/main" id="{0023AA25-7C2D-6598-6B97-D4C38E74EBE4}"/>
                    </a:ext>
                  </a:extLst>
                </p:cNvPr>
                <p:cNvSpPr txBox="1">
                  <a:spLocks noRot="1" noChangeAspect="1" noMove="1" noResize="1" noEditPoints="1" noAdjustHandles="1" noChangeArrowheads="1" noChangeShapeType="1" noTextEdit="1"/>
                </p:cNvSpPr>
                <p:nvPr/>
              </p:nvSpPr>
              <p:spPr>
                <a:xfrm>
                  <a:off x="2843388" y="5385921"/>
                  <a:ext cx="276550" cy="276999"/>
                </a:xfrm>
                <a:prstGeom prst="rect">
                  <a:avLst/>
                </a:prstGeom>
                <a:blipFill>
                  <a:blip r:embed="rId8"/>
                  <a:stretch>
                    <a:fillRect l="-22222" r="-6667"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CBD1490-626F-1FE0-9393-DB343E378A1B}"/>
                    </a:ext>
                  </a:extLst>
                </p:cNvPr>
                <p:cNvSpPr txBox="1"/>
                <p:nvPr/>
              </p:nvSpPr>
              <p:spPr>
                <a:xfrm>
                  <a:off x="3545593" y="5385920"/>
                  <a:ext cx="2819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5</m:t>
                            </m:r>
                          </m:sub>
                        </m:sSub>
                      </m:oMath>
                    </m:oMathPara>
                  </a14:m>
                  <a:endParaRPr lang="en-US" dirty="0"/>
                </a:p>
              </p:txBody>
            </p:sp>
          </mc:Choice>
          <mc:Fallback xmlns="">
            <p:sp>
              <p:nvSpPr>
                <p:cNvPr id="38" name="TextBox 37">
                  <a:extLst>
                    <a:ext uri="{FF2B5EF4-FFF2-40B4-BE49-F238E27FC236}">
                      <a16:creationId xmlns:a16="http://schemas.microsoft.com/office/drawing/2014/main" id="{ACBD1490-626F-1FE0-9393-DB343E378A1B}"/>
                    </a:ext>
                  </a:extLst>
                </p:cNvPr>
                <p:cNvSpPr txBox="1">
                  <a:spLocks noRot="1" noChangeAspect="1" noMove="1" noResize="1" noEditPoints="1" noAdjustHandles="1" noChangeArrowheads="1" noChangeShapeType="1" noTextEdit="1"/>
                </p:cNvSpPr>
                <p:nvPr/>
              </p:nvSpPr>
              <p:spPr>
                <a:xfrm>
                  <a:off x="3545593" y="5385920"/>
                  <a:ext cx="281936" cy="276999"/>
                </a:xfrm>
                <a:prstGeom prst="rect">
                  <a:avLst/>
                </a:prstGeom>
                <a:blipFill>
                  <a:blip r:embed="rId9"/>
                  <a:stretch>
                    <a:fillRect l="-19565" r="-8696" b="-17778"/>
                  </a:stretch>
                </a:blipFill>
              </p:spPr>
              <p:txBody>
                <a:bodyPr/>
                <a:lstStyle/>
                <a:p>
                  <a:r>
                    <a:rPr lang="en-US">
                      <a:noFill/>
                    </a:rPr>
                    <a:t> </a:t>
                  </a:r>
                </a:p>
              </p:txBody>
            </p:sp>
          </mc:Fallback>
        </mc:AlternateContent>
      </p:grpSp>
      <p:pic>
        <p:nvPicPr>
          <p:cNvPr id="949" name="Picture 2" descr="WiFi signal - Free technology icons">
            <a:extLst>
              <a:ext uri="{FF2B5EF4-FFF2-40B4-BE49-F238E27FC236}">
                <a16:creationId xmlns:a16="http://schemas.microsoft.com/office/drawing/2014/main" id="{01794C91-2C51-C28D-5CB4-CFDAEC2738D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87165" y="3119778"/>
            <a:ext cx="846985" cy="846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52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600000">
                                      <p:cBhvr>
                                        <p:cTn id="6" dur="1000" fill="hold"/>
                                        <p:tgtEl>
                                          <p:spTgt spid="3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par>
                                <p:cTn id="12" presetID="10" presetClass="entr" presetSubtype="0" fill="hold" nodeType="with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500"/>
                                        <p:tgtEl>
                                          <p:spTgt spid="6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0">
          <a:extLst>
            <a:ext uri="{FF2B5EF4-FFF2-40B4-BE49-F238E27FC236}">
              <a16:creationId xmlns:a16="http://schemas.microsoft.com/office/drawing/2014/main" id="{20AA1BFD-1C8D-2024-E709-016B2A19A685}"/>
            </a:ext>
          </a:extLst>
        </p:cNvPr>
        <p:cNvGrpSpPr/>
        <p:nvPr/>
      </p:nvGrpSpPr>
      <p:grpSpPr>
        <a:xfrm>
          <a:off x="0" y="0"/>
          <a:ext cx="0" cy="0"/>
          <a:chOff x="0" y="0"/>
          <a:chExt cx="0" cy="0"/>
        </a:xfrm>
      </p:grpSpPr>
      <p:grpSp>
        <p:nvGrpSpPr>
          <p:cNvPr id="39" name="Group 38">
            <a:extLst>
              <a:ext uri="{FF2B5EF4-FFF2-40B4-BE49-F238E27FC236}">
                <a16:creationId xmlns:a16="http://schemas.microsoft.com/office/drawing/2014/main" id="{B3EDA294-D77A-3292-B6D3-50E99B180D56}"/>
              </a:ext>
            </a:extLst>
          </p:cNvPr>
          <p:cNvGrpSpPr/>
          <p:nvPr/>
        </p:nvGrpSpPr>
        <p:grpSpPr>
          <a:xfrm>
            <a:off x="2669878" y="1562514"/>
            <a:ext cx="3884532" cy="3884532"/>
            <a:chOff x="2669878" y="1562514"/>
            <a:chExt cx="3884532" cy="3884532"/>
          </a:xfrm>
        </p:grpSpPr>
        <p:sp>
          <p:nvSpPr>
            <p:cNvPr id="950" name="Oval 949">
              <a:extLst>
                <a:ext uri="{FF2B5EF4-FFF2-40B4-BE49-F238E27FC236}">
                  <a16:creationId xmlns:a16="http://schemas.microsoft.com/office/drawing/2014/main" id="{FEBC778D-A4CC-C5B4-51B3-4B0C443D18EC}"/>
                </a:ext>
              </a:extLst>
            </p:cNvPr>
            <p:cNvSpPr/>
            <p:nvPr/>
          </p:nvSpPr>
          <p:spPr>
            <a:xfrm>
              <a:off x="2669878" y="1562514"/>
              <a:ext cx="3884532" cy="388453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1" name="Group 950">
              <a:extLst>
                <a:ext uri="{FF2B5EF4-FFF2-40B4-BE49-F238E27FC236}">
                  <a16:creationId xmlns:a16="http://schemas.microsoft.com/office/drawing/2014/main" id="{04C8DD21-D839-10E9-0408-DF4E946218FE}"/>
                </a:ext>
              </a:extLst>
            </p:cNvPr>
            <p:cNvGrpSpPr/>
            <p:nvPr/>
          </p:nvGrpSpPr>
          <p:grpSpPr>
            <a:xfrm>
              <a:off x="3002079" y="2960458"/>
              <a:ext cx="3260862" cy="1107562"/>
              <a:chOff x="3276663" y="2772598"/>
              <a:chExt cx="3260862" cy="1107562"/>
            </a:xfrm>
            <a:solidFill>
              <a:srgbClr val="F4CCCC"/>
            </a:solidFill>
          </p:grpSpPr>
          <p:sp>
            <p:nvSpPr>
              <p:cNvPr id="953" name="Google Shape;881;p86">
                <a:extLst>
                  <a:ext uri="{FF2B5EF4-FFF2-40B4-BE49-F238E27FC236}">
                    <a16:creationId xmlns:a16="http://schemas.microsoft.com/office/drawing/2014/main" id="{6FD054D2-166E-A28A-C3B3-5B722C17A4DB}"/>
                  </a:ext>
                </a:extLst>
              </p:cNvPr>
              <p:cNvSpPr/>
              <p:nvPr/>
            </p:nvSpPr>
            <p:spPr>
              <a:xfrm rot="14599033">
                <a:off x="5512982" y="2080582"/>
                <a:ext cx="332527" cy="1716559"/>
              </a:xfrm>
              <a:prstGeom prst="ellipse">
                <a:avLst/>
              </a:prstGeom>
              <a:solidFill>
                <a:srgbClr val="D9D2E9"/>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954" name="Google Shape;881;p86">
                <a:extLst>
                  <a:ext uri="{FF2B5EF4-FFF2-40B4-BE49-F238E27FC236}">
                    <a16:creationId xmlns:a16="http://schemas.microsoft.com/office/drawing/2014/main" id="{1653E6D7-A863-1A13-76A9-A08F81FA66C6}"/>
                  </a:ext>
                </a:extLst>
              </p:cNvPr>
              <p:cNvSpPr/>
              <p:nvPr/>
            </p:nvSpPr>
            <p:spPr>
              <a:xfrm rot="14599033" flipH="1" flipV="1">
                <a:off x="3968679" y="2855617"/>
                <a:ext cx="332527" cy="1716559"/>
              </a:xfrm>
              <a:prstGeom prst="ellipse">
                <a:avLst/>
              </a:prstGeom>
              <a:noFill/>
              <a:ln w="19050" cap="flat" cmpd="sng">
                <a:no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grpSp>
        <mc:AlternateContent xmlns:mc="http://schemas.openxmlformats.org/markup-compatibility/2006" xmlns:a14="http://schemas.microsoft.com/office/drawing/2010/main">
          <mc:Choice Requires="a14">
            <p:sp>
              <p:nvSpPr>
                <p:cNvPr id="952" name="TextBox 951">
                  <a:extLst>
                    <a:ext uri="{FF2B5EF4-FFF2-40B4-BE49-F238E27FC236}">
                      <a16:creationId xmlns:a16="http://schemas.microsoft.com/office/drawing/2014/main" id="{2319855B-E8A3-2839-42DA-A9ABF2CB5305}"/>
                    </a:ext>
                  </a:extLst>
                </p:cNvPr>
                <p:cNvSpPr txBox="1"/>
                <p:nvPr/>
              </p:nvSpPr>
              <p:spPr>
                <a:xfrm>
                  <a:off x="5680011" y="2253894"/>
                  <a:ext cx="597239"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5</m:t>
                            </m:r>
                          </m:sub>
                        </m:sSub>
                      </m:oMath>
                    </m:oMathPara>
                  </a14:m>
                  <a:endParaRPr lang="en-US" sz="2800" dirty="0"/>
                </a:p>
              </p:txBody>
            </p:sp>
          </mc:Choice>
          <mc:Fallback xmlns="">
            <p:sp>
              <p:nvSpPr>
                <p:cNvPr id="952" name="TextBox 951">
                  <a:extLst>
                    <a:ext uri="{FF2B5EF4-FFF2-40B4-BE49-F238E27FC236}">
                      <a16:creationId xmlns:a16="http://schemas.microsoft.com/office/drawing/2014/main" id="{2319855B-E8A3-2839-42DA-A9ABF2CB5305}"/>
                    </a:ext>
                  </a:extLst>
                </p:cNvPr>
                <p:cNvSpPr txBox="1">
                  <a:spLocks noRot="1" noChangeAspect="1" noMove="1" noResize="1" noEditPoints="1" noAdjustHandles="1" noChangeArrowheads="1" noChangeShapeType="1" noTextEdit="1"/>
                </p:cNvSpPr>
                <p:nvPr/>
              </p:nvSpPr>
              <p:spPr>
                <a:xfrm>
                  <a:off x="5680011" y="2253894"/>
                  <a:ext cx="597239" cy="430887"/>
                </a:xfrm>
                <a:prstGeom prst="rect">
                  <a:avLst/>
                </a:prstGeom>
                <a:blipFill>
                  <a:blip r:embed="rId3"/>
                  <a:stretch>
                    <a:fillRect/>
                  </a:stretch>
                </a:blipFill>
              </p:spPr>
              <p:txBody>
                <a:bodyPr/>
                <a:lstStyle/>
                <a:p>
                  <a:r>
                    <a:rPr lang="en-US">
                      <a:noFill/>
                    </a:rPr>
                    <a:t> </a:t>
                  </a:r>
                </a:p>
              </p:txBody>
            </p:sp>
          </mc:Fallback>
        </mc:AlternateContent>
      </p:grpSp>
      <p:grpSp>
        <p:nvGrpSpPr>
          <p:cNvPr id="61" name="Group 60">
            <a:extLst>
              <a:ext uri="{FF2B5EF4-FFF2-40B4-BE49-F238E27FC236}">
                <a16:creationId xmlns:a16="http://schemas.microsoft.com/office/drawing/2014/main" id="{B0612B09-EFB9-8F79-A623-81A4FE89C0DA}"/>
              </a:ext>
            </a:extLst>
          </p:cNvPr>
          <p:cNvGrpSpPr/>
          <p:nvPr/>
        </p:nvGrpSpPr>
        <p:grpSpPr>
          <a:xfrm>
            <a:off x="852102" y="3196252"/>
            <a:ext cx="947515" cy="677068"/>
            <a:chOff x="852102" y="3196252"/>
            <a:chExt cx="947515" cy="677068"/>
          </a:xfrm>
        </p:grpSpPr>
        <p:cxnSp>
          <p:nvCxnSpPr>
            <p:cNvPr id="910" name="Straight Connector 909">
              <a:extLst>
                <a:ext uri="{FF2B5EF4-FFF2-40B4-BE49-F238E27FC236}">
                  <a16:creationId xmlns:a16="http://schemas.microsoft.com/office/drawing/2014/main" id="{0F091C9F-8CE6-1994-CB09-85703A61B731}"/>
                </a:ext>
              </a:extLst>
            </p:cNvPr>
            <p:cNvCxnSpPr/>
            <p:nvPr/>
          </p:nvCxnSpPr>
          <p:spPr>
            <a:xfrm>
              <a:off x="852102" y="3592166"/>
              <a:ext cx="425143" cy="0"/>
            </a:xfrm>
            <a:prstGeom prst="line">
              <a:avLst/>
            </a:prstGeom>
            <a:ln w="76200">
              <a:solidFill>
                <a:srgbClr val="D9D2E9"/>
              </a:solidFill>
            </a:ln>
          </p:spPr>
          <p:style>
            <a:lnRef idx="1">
              <a:schemeClr val="accent1"/>
            </a:lnRef>
            <a:fillRef idx="0">
              <a:schemeClr val="accent1"/>
            </a:fillRef>
            <a:effectRef idx="0">
              <a:schemeClr val="accent1"/>
            </a:effectRef>
            <a:fontRef idx="minor">
              <a:schemeClr val="tx1"/>
            </a:fontRef>
          </p:style>
        </p:cxnSp>
        <p:sp>
          <p:nvSpPr>
            <p:cNvPr id="917" name="Google Shape;1148;p97">
              <a:extLst>
                <a:ext uri="{FF2B5EF4-FFF2-40B4-BE49-F238E27FC236}">
                  <a16:creationId xmlns:a16="http://schemas.microsoft.com/office/drawing/2014/main" id="{E4FB78C1-9DB4-EF83-BB4C-00F270093B8E}"/>
                </a:ext>
              </a:extLst>
            </p:cNvPr>
            <p:cNvSpPr txBox="1"/>
            <p:nvPr/>
          </p:nvSpPr>
          <p:spPr>
            <a:xfrm>
              <a:off x="1266017" y="3196252"/>
              <a:ext cx="533600" cy="677068"/>
            </a:xfrm>
            <a:prstGeom prst="rect">
              <a:avLst/>
            </a:prstGeom>
            <a:noFill/>
            <a:ln>
              <a:noFill/>
            </a:ln>
          </p:spPr>
          <p:txBody>
            <a:bodyPr spcFirstLastPara="1" wrap="square" lIns="121900" tIns="121900" rIns="121900" bIns="121900" anchor="t" anchorCtr="0">
              <a:spAutoFit/>
            </a:bodyPr>
            <a:lstStyle/>
            <a:p>
              <a:r>
                <a:rPr lang="en-US" sz="2000" i="1" dirty="0">
                  <a:solidFill>
                    <a:schemeClr val="dk1"/>
                  </a:solidFill>
                  <a:latin typeface="Times New Roman"/>
                  <a:ea typeface="Times New Roman"/>
                  <a:cs typeface="Times New Roman"/>
                  <a:sym typeface="Times New Roman"/>
                </a:rPr>
                <a:t>f</a:t>
              </a:r>
              <a:r>
                <a:rPr lang="en-US" sz="2800" i="1" baseline="-25000" dirty="0">
                  <a:solidFill>
                    <a:schemeClr val="dk1"/>
                  </a:solidFill>
                  <a:latin typeface="Times New Roman"/>
                  <a:ea typeface="Times New Roman"/>
                  <a:cs typeface="Times New Roman"/>
                  <a:sym typeface="Times New Roman"/>
                </a:rPr>
                <a:t>5</a:t>
              </a:r>
              <a:endParaRPr lang="en-US" sz="2000" dirty="0"/>
            </a:p>
          </p:txBody>
        </p:sp>
      </p:grpSp>
      <p:grpSp>
        <p:nvGrpSpPr>
          <p:cNvPr id="60" name="Group 59">
            <a:extLst>
              <a:ext uri="{FF2B5EF4-FFF2-40B4-BE49-F238E27FC236}">
                <a16:creationId xmlns:a16="http://schemas.microsoft.com/office/drawing/2014/main" id="{A4E3BC5F-B433-17DE-07FA-1D7E131EDEE4}"/>
              </a:ext>
            </a:extLst>
          </p:cNvPr>
          <p:cNvGrpSpPr/>
          <p:nvPr/>
        </p:nvGrpSpPr>
        <p:grpSpPr>
          <a:xfrm>
            <a:off x="855272" y="2892746"/>
            <a:ext cx="955573" cy="677068"/>
            <a:chOff x="855272" y="2892746"/>
            <a:chExt cx="955573" cy="677068"/>
          </a:xfrm>
        </p:grpSpPr>
        <p:cxnSp>
          <p:nvCxnSpPr>
            <p:cNvPr id="908" name="Straight Connector 907">
              <a:extLst>
                <a:ext uri="{FF2B5EF4-FFF2-40B4-BE49-F238E27FC236}">
                  <a16:creationId xmlns:a16="http://schemas.microsoft.com/office/drawing/2014/main" id="{3113C2B1-4743-57C7-6918-09FFEE981AC1}"/>
                </a:ext>
              </a:extLst>
            </p:cNvPr>
            <p:cNvCxnSpPr/>
            <p:nvPr/>
          </p:nvCxnSpPr>
          <p:spPr>
            <a:xfrm>
              <a:off x="855272" y="3289177"/>
              <a:ext cx="425143" cy="0"/>
            </a:xfrm>
            <a:prstGeom prst="line">
              <a:avLst/>
            </a:prstGeom>
            <a:ln w="76200">
              <a:solidFill>
                <a:srgbClr val="CFE2F3"/>
              </a:solidFill>
            </a:ln>
          </p:spPr>
          <p:style>
            <a:lnRef idx="1">
              <a:schemeClr val="accent1"/>
            </a:lnRef>
            <a:fillRef idx="0">
              <a:schemeClr val="accent1"/>
            </a:fillRef>
            <a:effectRef idx="0">
              <a:schemeClr val="accent1"/>
            </a:effectRef>
            <a:fontRef idx="minor">
              <a:schemeClr val="tx1"/>
            </a:fontRef>
          </p:style>
        </p:cxnSp>
        <p:sp>
          <p:nvSpPr>
            <p:cNvPr id="916" name="Google Shape;1148;p97">
              <a:extLst>
                <a:ext uri="{FF2B5EF4-FFF2-40B4-BE49-F238E27FC236}">
                  <a16:creationId xmlns:a16="http://schemas.microsoft.com/office/drawing/2014/main" id="{124F86F9-C9FC-9AC5-4A30-D65FDDB7DE9D}"/>
                </a:ext>
              </a:extLst>
            </p:cNvPr>
            <p:cNvSpPr txBox="1"/>
            <p:nvPr/>
          </p:nvSpPr>
          <p:spPr>
            <a:xfrm>
              <a:off x="1277245" y="2892746"/>
              <a:ext cx="533600" cy="677068"/>
            </a:xfrm>
            <a:prstGeom prst="rect">
              <a:avLst/>
            </a:prstGeom>
            <a:noFill/>
            <a:ln>
              <a:noFill/>
            </a:ln>
          </p:spPr>
          <p:txBody>
            <a:bodyPr spcFirstLastPara="1" wrap="square" lIns="121900" tIns="121900" rIns="121900" bIns="121900" anchor="t" anchorCtr="0">
              <a:spAutoFit/>
            </a:bodyPr>
            <a:lstStyle/>
            <a:p>
              <a:r>
                <a:rPr lang="en-US" sz="2000" i="1" dirty="0">
                  <a:solidFill>
                    <a:schemeClr val="dk1"/>
                  </a:solidFill>
                  <a:latin typeface="Times New Roman"/>
                  <a:ea typeface="Times New Roman"/>
                  <a:cs typeface="Times New Roman"/>
                  <a:sym typeface="Times New Roman"/>
                </a:rPr>
                <a:t>f</a:t>
              </a:r>
              <a:r>
                <a:rPr lang="en-US" sz="2800" i="1" baseline="-25000" dirty="0">
                  <a:solidFill>
                    <a:schemeClr val="dk1"/>
                  </a:solidFill>
                  <a:latin typeface="Times New Roman"/>
                  <a:ea typeface="Times New Roman"/>
                  <a:cs typeface="Times New Roman"/>
                  <a:sym typeface="Times New Roman"/>
                </a:rPr>
                <a:t>4</a:t>
              </a:r>
              <a:endParaRPr lang="en-US" sz="2000" dirty="0"/>
            </a:p>
          </p:txBody>
        </p:sp>
      </p:grpSp>
      <p:grpSp>
        <p:nvGrpSpPr>
          <p:cNvPr id="57" name="Group 56">
            <a:extLst>
              <a:ext uri="{FF2B5EF4-FFF2-40B4-BE49-F238E27FC236}">
                <a16:creationId xmlns:a16="http://schemas.microsoft.com/office/drawing/2014/main" id="{2008B2A2-1514-7A15-5627-66CE527A7B8D}"/>
              </a:ext>
            </a:extLst>
          </p:cNvPr>
          <p:cNvGrpSpPr/>
          <p:nvPr/>
        </p:nvGrpSpPr>
        <p:grpSpPr>
          <a:xfrm>
            <a:off x="862631" y="2578979"/>
            <a:ext cx="962834" cy="677068"/>
            <a:chOff x="862631" y="2578979"/>
            <a:chExt cx="962834" cy="677068"/>
          </a:xfrm>
        </p:grpSpPr>
        <p:cxnSp>
          <p:nvCxnSpPr>
            <p:cNvPr id="903" name="Straight Connector 902">
              <a:extLst>
                <a:ext uri="{FF2B5EF4-FFF2-40B4-BE49-F238E27FC236}">
                  <a16:creationId xmlns:a16="http://schemas.microsoft.com/office/drawing/2014/main" id="{94072E7A-D7CA-E1AA-6316-5CD39D50FFCE}"/>
                </a:ext>
              </a:extLst>
            </p:cNvPr>
            <p:cNvCxnSpPr/>
            <p:nvPr/>
          </p:nvCxnSpPr>
          <p:spPr>
            <a:xfrm>
              <a:off x="862631" y="2977882"/>
              <a:ext cx="425143" cy="0"/>
            </a:xfrm>
            <a:prstGeom prst="line">
              <a:avLst/>
            </a:prstGeom>
            <a:ln w="76200">
              <a:solidFill>
                <a:srgbClr val="B6D7A8"/>
              </a:solidFill>
            </a:ln>
          </p:spPr>
          <p:style>
            <a:lnRef idx="1">
              <a:schemeClr val="accent1"/>
            </a:lnRef>
            <a:fillRef idx="0">
              <a:schemeClr val="accent1"/>
            </a:fillRef>
            <a:effectRef idx="0">
              <a:schemeClr val="accent1"/>
            </a:effectRef>
            <a:fontRef idx="minor">
              <a:schemeClr val="tx1"/>
            </a:fontRef>
          </p:style>
        </p:cxnSp>
        <p:sp>
          <p:nvSpPr>
            <p:cNvPr id="918" name="Google Shape;1148;p97">
              <a:extLst>
                <a:ext uri="{FF2B5EF4-FFF2-40B4-BE49-F238E27FC236}">
                  <a16:creationId xmlns:a16="http://schemas.microsoft.com/office/drawing/2014/main" id="{483C11D7-B201-1BFD-5136-9D059DF47760}"/>
                </a:ext>
              </a:extLst>
            </p:cNvPr>
            <p:cNvSpPr txBox="1"/>
            <p:nvPr/>
          </p:nvSpPr>
          <p:spPr>
            <a:xfrm>
              <a:off x="1291865" y="2578979"/>
              <a:ext cx="533600" cy="677068"/>
            </a:xfrm>
            <a:prstGeom prst="rect">
              <a:avLst/>
            </a:prstGeom>
            <a:noFill/>
            <a:ln>
              <a:noFill/>
            </a:ln>
          </p:spPr>
          <p:txBody>
            <a:bodyPr spcFirstLastPara="1" wrap="square" lIns="121900" tIns="121900" rIns="121900" bIns="121900" anchor="t" anchorCtr="0">
              <a:spAutoFit/>
            </a:bodyPr>
            <a:lstStyle/>
            <a:p>
              <a:r>
                <a:rPr lang="en-US" sz="2000" i="1" dirty="0">
                  <a:solidFill>
                    <a:schemeClr val="dk1"/>
                  </a:solidFill>
                  <a:latin typeface="Times New Roman"/>
                  <a:ea typeface="Times New Roman"/>
                  <a:cs typeface="Times New Roman"/>
                  <a:sym typeface="Times New Roman"/>
                </a:rPr>
                <a:t>f</a:t>
              </a:r>
              <a:r>
                <a:rPr lang="en-US" sz="2800" i="1" baseline="-25000" dirty="0">
                  <a:solidFill>
                    <a:schemeClr val="dk1"/>
                  </a:solidFill>
                  <a:latin typeface="Times New Roman"/>
                  <a:ea typeface="Times New Roman"/>
                  <a:cs typeface="Times New Roman"/>
                  <a:sym typeface="Times New Roman"/>
                </a:rPr>
                <a:t>3</a:t>
              </a:r>
              <a:endParaRPr lang="en-US" sz="2000" dirty="0"/>
            </a:p>
          </p:txBody>
        </p:sp>
      </p:grpSp>
      <p:grpSp>
        <p:nvGrpSpPr>
          <p:cNvPr id="25" name="Group 24">
            <a:extLst>
              <a:ext uri="{FF2B5EF4-FFF2-40B4-BE49-F238E27FC236}">
                <a16:creationId xmlns:a16="http://schemas.microsoft.com/office/drawing/2014/main" id="{E8EEF1D0-A7A5-694E-9C3C-F952870880D8}"/>
              </a:ext>
            </a:extLst>
          </p:cNvPr>
          <p:cNvGrpSpPr/>
          <p:nvPr/>
        </p:nvGrpSpPr>
        <p:grpSpPr>
          <a:xfrm>
            <a:off x="862633" y="2288057"/>
            <a:ext cx="962079" cy="677068"/>
            <a:chOff x="862633" y="2288057"/>
            <a:chExt cx="962079" cy="677068"/>
          </a:xfrm>
        </p:grpSpPr>
        <p:cxnSp>
          <p:nvCxnSpPr>
            <p:cNvPr id="901" name="Straight Connector 900">
              <a:extLst>
                <a:ext uri="{FF2B5EF4-FFF2-40B4-BE49-F238E27FC236}">
                  <a16:creationId xmlns:a16="http://schemas.microsoft.com/office/drawing/2014/main" id="{E9524971-C5FF-1587-E4E6-F0D859649704}"/>
                </a:ext>
              </a:extLst>
            </p:cNvPr>
            <p:cNvCxnSpPr/>
            <p:nvPr/>
          </p:nvCxnSpPr>
          <p:spPr>
            <a:xfrm>
              <a:off x="862633" y="2680602"/>
              <a:ext cx="425143" cy="0"/>
            </a:xfrm>
            <a:prstGeom prst="line">
              <a:avLst/>
            </a:prstGeom>
            <a:ln w="76200">
              <a:solidFill>
                <a:srgbClr val="F4CCCC"/>
              </a:solidFill>
            </a:ln>
          </p:spPr>
          <p:style>
            <a:lnRef idx="1">
              <a:schemeClr val="accent1"/>
            </a:lnRef>
            <a:fillRef idx="0">
              <a:schemeClr val="accent1"/>
            </a:fillRef>
            <a:effectRef idx="0">
              <a:schemeClr val="accent1"/>
            </a:effectRef>
            <a:fontRef idx="minor">
              <a:schemeClr val="tx1"/>
            </a:fontRef>
          </p:style>
        </p:cxnSp>
        <p:sp>
          <p:nvSpPr>
            <p:cNvPr id="915" name="Google Shape;1148;p97">
              <a:extLst>
                <a:ext uri="{FF2B5EF4-FFF2-40B4-BE49-F238E27FC236}">
                  <a16:creationId xmlns:a16="http://schemas.microsoft.com/office/drawing/2014/main" id="{0BF781E7-6E9A-BE78-B79D-B7F4F57AED91}"/>
                </a:ext>
              </a:extLst>
            </p:cNvPr>
            <p:cNvSpPr txBox="1"/>
            <p:nvPr/>
          </p:nvSpPr>
          <p:spPr>
            <a:xfrm>
              <a:off x="1291112" y="2288057"/>
              <a:ext cx="533600" cy="677068"/>
            </a:xfrm>
            <a:prstGeom prst="rect">
              <a:avLst/>
            </a:prstGeom>
            <a:noFill/>
            <a:ln>
              <a:noFill/>
            </a:ln>
          </p:spPr>
          <p:txBody>
            <a:bodyPr spcFirstLastPara="1" wrap="square" lIns="121900" tIns="121900" rIns="121900" bIns="121900" anchor="t" anchorCtr="0">
              <a:spAutoFit/>
            </a:bodyPr>
            <a:lstStyle/>
            <a:p>
              <a:r>
                <a:rPr lang="en-US" sz="2000" i="1" dirty="0">
                  <a:solidFill>
                    <a:schemeClr val="dk1"/>
                  </a:solidFill>
                  <a:latin typeface="Times New Roman"/>
                  <a:ea typeface="Times New Roman"/>
                  <a:cs typeface="Times New Roman"/>
                  <a:sym typeface="Times New Roman"/>
                </a:rPr>
                <a:t>f</a:t>
              </a:r>
              <a:r>
                <a:rPr lang="en-US" sz="2800" i="1" baseline="-25000" dirty="0">
                  <a:solidFill>
                    <a:schemeClr val="dk1"/>
                  </a:solidFill>
                  <a:latin typeface="Times New Roman"/>
                  <a:ea typeface="Times New Roman"/>
                  <a:cs typeface="Times New Roman"/>
                  <a:sym typeface="Times New Roman"/>
                </a:rPr>
                <a:t>2</a:t>
              </a:r>
              <a:endParaRPr lang="en-US" sz="2000" dirty="0"/>
            </a:p>
          </p:txBody>
        </p:sp>
      </p:grpSp>
      <p:grpSp>
        <p:nvGrpSpPr>
          <p:cNvPr id="947" name="Group 946">
            <a:extLst>
              <a:ext uri="{FF2B5EF4-FFF2-40B4-BE49-F238E27FC236}">
                <a16:creationId xmlns:a16="http://schemas.microsoft.com/office/drawing/2014/main" id="{076BFF9F-D24C-2820-F493-3AF5B7EB636B}"/>
              </a:ext>
            </a:extLst>
          </p:cNvPr>
          <p:cNvGrpSpPr/>
          <p:nvPr/>
        </p:nvGrpSpPr>
        <p:grpSpPr>
          <a:xfrm>
            <a:off x="862631" y="1991378"/>
            <a:ext cx="994395" cy="984845"/>
            <a:chOff x="862631" y="1991378"/>
            <a:chExt cx="994395" cy="984845"/>
          </a:xfrm>
        </p:grpSpPr>
        <p:cxnSp>
          <p:nvCxnSpPr>
            <p:cNvPr id="900" name="Straight Connector 899">
              <a:extLst>
                <a:ext uri="{FF2B5EF4-FFF2-40B4-BE49-F238E27FC236}">
                  <a16:creationId xmlns:a16="http://schemas.microsoft.com/office/drawing/2014/main" id="{F8A75BBA-3F24-9E46-E7F7-8BAE30180782}"/>
                </a:ext>
              </a:extLst>
            </p:cNvPr>
            <p:cNvCxnSpPr/>
            <p:nvPr/>
          </p:nvCxnSpPr>
          <p:spPr>
            <a:xfrm>
              <a:off x="862631" y="2385726"/>
              <a:ext cx="425143" cy="0"/>
            </a:xfrm>
            <a:prstGeom prst="line">
              <a:avLst/>
            </a:prstGeom>
            <a:ln w="76200">
              <a:solidFill>
                <a:srgbClr val="FFE599"/>
              </a:solidFill>
            </a:ln>
          </p:spPr>
          <p:style>
            <a:lnRef idx="1">
              <a:schemeClr val="accent1"/>
            </a:lnRef>
            <a:fillRef idx="0">
              <a:schemeClr val="accent1"/>
            </a:fillRef>
            <a:effectRef idx="0">
              <a:schemeClr val="accent1"/>
            </a:effectRef>
            <a:fontRef idx="minor">
              <a:schemeClr val="tx1"/>
            </a:fontRef>
          </p:style>
        </p:cxnSp>
        <p:sp>
          <p:nvSpPr>
            <p:cNvPr id="911" name="Google Shape;1147;p97">
              <a:extLst>
                <a:ext uri="{FF2B5EF4-FFF2-40B4-BE49-F238E27FC236}">
                  <a16:creationId xmlns:a16="http://schemas.microsoft.com/office/drawing/2014/main" id="{DD74B16D-06F1-A3AE-D953-7AD9E839E071}"/>
                </a:ext>
              </a:extLst>
            </p:cNvPr>
            <p:cNvSpPr txBox="1"/>
            <p:nvPr/>
          </p:nvSpPr>
          <p:spPr>
            <a:xfrm>
              <a:off x="1323426" y="1991378"/>
              <a:ext cx="533600" cy="984845"/>
            </a:xfrm>
            <a:prstGeom prst="rect">
              <a:avLst/>
            </a:prstGeom>
            <a:noFill/>
            <a:ln>
              <a:noFill/>
            </a:ln>
          </p:spPr>
          <p:txBody>
            <a:bodyPr spcFirstLastPara="1" wrap="square" lIns="121900" tIns="121900" rIns="121900" bIns="121900" anchor="t" anchorCtr="0">
              <a:spAutoFit/>
            </a:bodyPr>
            <a:lstStyle/>
            <a:p>
              <a:r>
                <a:rPr lang="en-US" sz="2000" i="1" dirty="0">
                  <a:solidFill>
                    <a:schemeClr val="dk1"/>
                  </a:solidFill>
                  <a:latin typeface="Times New Roman"/>
                  <a:ea typeface="Times New Roman"/>
                  <a:cs typeface="Times New Roman"/>
                  <a:sym typeface="Times New Roman"/>
                </a:rPr>
                <a:t>f</a:t>
              </a:r>
              <a:r>
                <a:rPr lang="en-US" sz="2800" i="1" baseline="-25000" dirty="0">
                  <a:solidFill>
                    <a:schemeClr val="dk1"/>
                  </a:solidFill>
                  <a:latin typeface="Times New Roman"/>
                  <a:ea typeface="Times New Roman"/>
                  <a:cs typeface="Times New Roman"/>
                  <a:sym typeface="Times New Roman"/>
                </a:rPr>
                <a:t>1</a:t>
              </a:r>
              <a:endParaRPr lang="en-US" sz="2000" dirty="0"/>
            </a:p>
            <a:p>
              <a:endParaRPr lang="en-US" sz="2000" dirty="0"/>
            </a:p>
          </p:txBody>
        </p:sp>
      </p:grpSp>
      <p:grpSp>
        <p:nvGrpSpPr>
          <p:cNvPr id="35" name="Group 34">
            <a:extLst>
              <a:ext uri="{FF2B5EF4-FFF2-40B4-BE49-F238E27FC236}">
                <a16:creationId xmlns:a16="http://schemas.microsoft.com/office/drawing/2014/main" id="{D734FD66-2ED8-583C-AE10-0DEC3786CC49}"/>
              </a:ext>
            </a:extLst>
          </p:cNvPr>
          <p:cNvGrpSpPr/>
          <p:nvPr/>
        </p:nvGrpSpPr>
        <p:grpSpPr>
          <a:xfrm>
            <a:off x="1221131" y="4191513"/>
            <a:ext cx="2698375" cy="1172222"/>
            <a:chOff x="1254238" y="4677267"/>
            <a:chExt cx="1407503" cy="695515"/>
          </a:xfrm>
        </p:grpSpPr>
        <p:cxnSp>
          <p:nvCxnSpPr>
            <p:cNvPr id="40" name="Google Shape;904;p86">
              <a:extLst>
                <a:ext uri="{FF2B5EF4-FFF2-40B4-BE49-F238E27FC236}">
                  <a16:creationId xmlns:a16="http://schemas.microsoft.com/office/drawing/2014/main" id="{8B6CF7DE-4734-6647-5F22-8C6E3271E3A8}"/>
                </a:ext>
              </a:extLst>
            </p:cNvPr>
            <p:cNvCxnSpPr>
              <a:cxnSpLocks/>
            </p:cNvCxnSpPr>
            <p:nvPr/>
          </p:nvCxnSpPr>
          <p:spPr>
            <a:xfrm>
              <a:off x="1601722" y="4964868"/>
              <a:ext cx="0" cy="407914"/>
            </a:xfrm>
            <a:prstGeom prst="straightConnector1">
              <a:avLst/>
            </a:prstGeom>
            <a:noFill/>
            <a:ln w="76200" cap="flat" cmpd="sng">
              <a:solidFill>
                <a:srgbClr val="D9D2E9"/>
              </a:solidFill>
              <a:prstDash val="solid"/>
              <a:round/>
              <a:headEnd type="none" w="med" len="med"/>
              <a:tailEnd type="none" w="med" len="med"/>
            </a:ln>
          </p:spPr>
        </p:cxnSp>
        <p:cxnSp>
          <p:nvCxnSpPr>
            <p:cNvPr id="52" name="Google Shape;905;p86">
              <a:extLst>
                <a:ext uri="{FF2B5EF4-FFF2-40B4-BE49-F238E27FC236}">
                  <a16:creationId xmlns:a16="http://schemas.microsoft.com/office/drawing/2014/main" id="{49A0C18F-A5E0-417C-9B8D-876C3A881621}"/>
                </a:ext>
              </a:extLst>
            </p:cNvPr>
            <p:cNvCxnSpPr>
              <a:cxnSpLocks/>
            </p:cNvCxnSpPr>
            <p:nvPr/>
          </p:nvCxnSpPr>
          <p:spPr>
            <a:xfrm>
              <a:off x="1959223" y="4677267"/>
              <a:ext cx="0" cy="691402"/>
            </a:xfrm>
            <a:prstGeom prst="straightConnector1">
              <a:avLst/>
            </a:prstGeom>
            <a:noFill/>
            <a:ln w="76200" cap="flat" cmpd="sng">
              <a:solidFill>
                <a:srgbClr val="D9D2E9"/>
              </a:solidFill>
              <a:prstDash val="solid"/>
              <a:round/>
              <a:headEnd type="none" w="med" len="med"/>
              <a:tailEnd type="none" w="med" len="med"/>
            </a:ln>
          </p:spPr>
        </p:cxnSp>
        <p:cxnSp>
          <p:nvCxnSpPr>
            <p:cNvPr id="53" name="Google Shape;906;p86">
              <a:extLst>
                <a:ext uri="{FF2B5EF4-FFF2-40B4-BE49-F238E27FC236}">
                  <a16:creationId xmlns:a16="http://schemas.microsoft.com/office/drawing/2014/main" id="{5D2D8E5E-C086-5BDB-2CF6-602AE988B338}"/>
                </a:ext>
              </a:extLst>
            </p:cNvPr>
            <p:cNvCxnSpPr>
              <a:cxnSpLocks/>
            </p:cNvCxnSpPr>
            <p:nvPr/>
          </p:nvCxnSpPr>
          <p:spPr>
            <a:xfrm>
              <a:off x="1254238" y="5036335"/>
              <a:ext cx="0" cy="331227"/>
            </a:xfrm>
            <a:prstGeom prst="straightConnector1">
              <a:avLst/>
            </a:prstGeom>
            <a:noFill/>
            <a:ln w="76200" cap="flat" cmpd="sng">
              <a:solidFill>
                <a:srgbClr val="D9D2E9"/>
              </a:solidFill>
              <a:prstDash val="solid"/>
              <a:round/>
              <a:headEnd type="none" w="med" len="med"/>
              <a:tailEnd type="none" w="med" len="med"/>
            </a:ln>
          </p:spPr>
        </p:cxnSp>
        <p:cxnSp>
          <p:nvCxnSpPr>
            <p:cNvPr id="54" name="Google Shape;912;p86">
              <a:extLst>
                <a:ext uri="{FF2B5EF4-FFF2-40B4-BE49-F238E27FC236}">
                  <a16:creationId xmlns:a16="http://schemas.microsoft.com/office/drawing/2014/main" id="{2A2F0E20-F439-B5D5-6232-4853526F271B}"/>
                </a:ext>
              </a:extLst>
            </p:cNvPr>
            <p:cNvCxnSpPr>
              <a:cxnSpLocks/>
            </p:cNvCxnSpPr>
            <p:nvPr/>
          </p:nvCxnSpPr>
          <p:spPr>
            <a:xfrm>
              <a:off x="2303967" y="5016994"/>
              <a:ext cx="0" cy="351675"/>
            </a:xfrm>
            <a:prstGeom prst="straightConnector1">
              <a:avLst/>
            </a:prstGeom>
            <a:noFill/>
            <a:ln w="76200" cap="flat" cmpd="sng">
              <a:solidFill>
                <a:srgbClr val="D9D2E9"/>
              </a:solidFill>
              <a:prstDash val="solid"/>
              <a:round/>
              <a:headEnd type="none" w="med" len="med"/>
              <a:tailEnd type="none" w="med" len="med"/>
            </a:ln>
          </p:spPr>
        </p:cxnSp>
        <p:cxnSp>
          <p:nvCxnSpPr>
            <p:cNvPr id="55" name="Google Shape;913;p86">
              <a:extLst>
                <a:ext uri="{FF2B5EF4-FFF2-40B4-BE49-F238E27FC236}">
                  <a16:creationId xmlns:a16="http://schemas.microsoft.com/office/drawing/2014/main" id="{29F2B610-CD4F-D769-3E7B-EA6E2AE2FDAC}"/>
                </a:ext>
              </a:extLst>
            </p:cNvPr>
            <p:cNvCxnSpPr>
              <a:cxnSpLocks/>
            </p:cNvCxnSpPr>
            <p:nvPr/>
          </p:nvCxnSpPr>
          <p:spPr>
            <a:xfrm>
              <a:off x="2661741" y="5187913"/>
              <a:ext cx="0" cy="175879"/>
            </a:xfrm>
            <a:prstGeom prst="straightConnector1">
              <a:avLst/>
            </a:prstGeom>
            <a:noFill/>
            <a:ln w="76200" cap="flat" cmpd="sng">
              <a:solidFill>
                <a:srgbClr val="D9D2E9"/>
              </a:solidFill>
              <a:prstDash val="solid"/>
              <a:round/>
              <a:headEnd type="none" w="med" len="med"/>
              <a:tailEnd type="none" w="med" len="med"/>
            </a:ln>
          </p:spPr>
        </p:cxnSp>
      </p:grpSp>
      <p:grpSp>
        <p:nvGrpSpPr>
          <p:cNvPr id="26" name="Group 25">
            <a:extLst>
              <a:ext uri="{FF2B5EF4-FFF2-40B4-BE49-F238E27FC236}">
                <a16:creationId xmlns:a16="http://schemas.microsoft.com/office/drawing/2014/main" id="{5635F401-D31E-DB69-A282-8A4DA820DA60}"/>
              </a:ext>
            </a:extLst>
          </p:cNvPr>
          <p:cNvGrpSpPr/>
          <p:nvPr/>
        </p:nvGrpSpPr>
        <p:grpSpPr>
          <a:xfrm>
            <a:off x="1127461" y="3757527"/>
            <a:ext cx="2698375" cy="1611354"/>
            <a:chOff x="1254238" y="4677267"/>
            <a:chExt cx="1407503" cy="695515"/>
          </a:xfrm>
        </p:grpSpPr>
        <p:cxnSp>
          <p:nvCxnSpPr>
            <p:cNvPr id="27" name="Google Shape;904;p86">
              <a:extLst>
                <a:ext uri="{FF2B5EF4-FFF2-40B4-BE49-F238E27FC236}">
                  <a16:creationId xmlns:a16="http://schemas.microsoft.com/office/drawing/2014/main" id="{2706DC7A-04FE-6C4E-E2CC-07681185A84C}"/>
                </a:ext>
              </a:extLst>
            </p:cNvPr>
            <p:cNvCxnSpPr>
              <a:cxnSpLocks/>
            </p:cNvCxnSpPr>
            <p:nvPr/>
          </p:nvCxnSpPr>
          <p:spPr>
            <a:xfrm>
              <a:off x="1601722" y="4964868"/>
              <a:ext cx="0" cy="407914"/>
            </a:xfrm>
            <a:prstGeom prst="straightConnector1">
              <a:avLst/>
            </a:prstGeom>
            <a:noFill/>
            <a:ln w="76200" cap="flat" cmpd="sng">
              <a:solidFill>
                <a:srgbClr val="CFE2F3"/>
              </a:solidFill>
              <a:prstDash val="solid"/>
              <a:round/>
              <a:headEnd type="none" w="med" len="med"/>
              <a:tailEnd type="none" w="med" len="med"/>
            </a:ln>
          </p:spPr>
        </p:cxnSp>
        <p:cxnSp>
          <p:nvCxnSpPr>
            <p:cNvPr id="28" name="Google Shape;905;p86">
              <a:extLst>
                <a:ext uri="{FF2B5EF4-FFF2-40B4-BE49-F238E27FC236}">
                  <a16:creationId xmlns:a16="http://schemas.microsoft.com/office/drawing/2014/main" id="{7FFCA1FC-AF9B-F153-2D81-62377693A551}"/>
                </a:ext>
              </a:extLst>
            </p:cNvPr>
            <p:cNvCxnSpPr>
              <a:cxnSpLocks/>
            </p:cNvCxnSpPr>
            <p:nvPr/>
          </p:nvCxnSpPr>
          <p:spPr>
            <a:xfrm>
              <a:off x="1959223" y="4677267"/>
              <a:ext cx="0" cy="691402"/>
            </a:xfrm>
            <a:prstGeom prst="straightConnector1">
              <a:avLst/>
            </a:prstGeom>
            <a:noFill/>
            <a:ln w="76200" cap="flat" cmpd="sng">
              <a:solidFill>
                <a:srgbClr val="CFE2F3"/>
              </a:solidFill>
              <a:prstDash val="solid"/>
              <a:round/>
              <a:headEnd type="none" w="med" len="med"/>
              <a:tailEnd type="none" w="med" len="med"/>
            </a:ln>
          </p:spPr>
        </p:cxnSp>
        <p:cxnSp>
          <p:nvCxnSpPr>
            <p:cNvPr id="29" name="Google Shape;906;p86">
              <a:extLst>
                <a:ext uri="{FF2B5EF4-FFF2-40B4-BE49-F238E27FC236}">
                  <a16:creationId xmlns:a16="http://schemas.microsoft.com/office/drawing/2014/main" id="{EC921A1B-D72B-C6FB-430A-582EE61B9376}"/>
                </a:ext>
              </a:extLst>
            </p:cNvPr>
            <p:cNvCxnSpPr>
              <a:cxnSpLocks/>
            </p:cNvCxnSpPr>
            <p:nvPr/>
          </p:nvCxnSpPr>
          <p:spPr>
            <a:xfrm>
              <a:off x="1254238" y="5036335"/>
              <a:ext cx="0" cy="331227"/>
            </a:xfrm>
            <a:prstGeom prst="straightConnector1">
              <a:avLst/>
            </a:prstGeom>
            <a:noFill/>
            <a:ln w="76200" cap="flat" cmpd="sng">
              <a:solidFill>
                <a:srgbClr val="CFE2F3"/>
              </a:solidFill>
              <a:prstDash val="solid"/>
              <a:round/>
              <a:headEnd type="none" w="med" len="med"/>
              <a:tailEnd type="none" w="med" len="med"/>
            </a:ln>
          </p:spPr>
        </p:cxnSp>
        <p:cxnSp>
          <p:nvCxnSpPr>
            <p:cNvPr id="30" name="Google Shape;912;p86">
              <a:extLst>
                <a:ext uri="{FF2B5EF4-FFF2-40B4-BE49-F238E27FC236}">
                  <a16:creationId xmlns:a16="http://schemas.microsoft.com/office/drawing/2014/main" id="{416D62E4-89A2-C6C3-11C4-1AA482E6FEA7}"/>
                </a:ext>
              </a:extLst>
            </p:cNvPr>
            <p:cNvCxnSpPr>
              <a:cxnSpLocks/>
            </p:cNvCxnSpPr>
            <p:nvPr/>
          </p:nvCxnSpPr>
          <p:spPr>
            <a:xfrm>
              <a:off x="2303967" y="5016994"/>
              <a:ext cx="0" cy="351675"/>
            </a:xfrm>
            <a:prstGeom prst="straightConnector1">
              <a:avLst/>
            </a:prstGeom>
            <a:noFill/>
            <a:ln w="76200" cap="flat" cmpd="sng">
              <a:solidFill>
                <a:srgbClr val="CFE2F3"/>
              </a:solidFill>
              <a:prstDash val="solid"/>
              <a:round/>
              <a:headEnd type="none" w="med" len="med"/>
              <a:tailEnd type="none" w="med" len="med"/>
            </a:ln>
          </p:spPr>
        </p:cxnSp>
        <p:cxnSp>
          <p:nvCxnSpPr>
            <p:cNvPr id="31" name="Google Shape;913;p86">
              <a:extLst>
                <a:ext uri="{FF2B5EF4-FFF2-40B4-BE49-F238E27FC236}">
                  <a16:creationId xmlns:a16="http://schemas.microsoft.com/office/drawing/2014/main" id="{134DCF13-F857-DB00-DA31-DE2075D34670}"/>
                </a:ext>
              </a:extLst>
            </p:cNvPr>
            <p:cNvCxnSpPr>
              <a:cxnSpLocks/>
            </p:cNvCxnSpPr>
            <p:nvPr/>
          </p:nvCxnSpPr>
          <p:spPr>
            <a:xfrm>
              <a:off x="2661741" y="5187913"/>
              <a:ext cx="0" cy="175879"/>
            </a:xfrm>
            <a:prstGeom prst="straightConnector1">
              <a:avLst/>
            </a:prstGeom>
            <a:noFill/>
            <a:ln w="76200" cap="flat" cmpd="sng">
              <a:solidFill>
                <a:srgbClr val="CFE2F3"/>
              </a:solidFill>
              <a:prstDash val="solid"/>
              <a:round/>
              <a:headEnd type="none" w="med" len="med"/>
              <a:tailEnd type="none" w="med" len="med"/>
            </a:ln>
          </p:spPr>
        </p:cxnSp>
      </p:grpSp>
      <p:grpSp>
        <p:nvGrpSpPr>
          <p:cNvPr id="11" name="Group 10">
            <a:extLst>
              <a:ext uri="{FF2B5EF4-FFF2-40B4-BE49-F238E27FC236}">
                <a16:creationId xmlns:a16="http://schemas.microsoft.com/office/drawing/2014/main" id="{EE7D802C-9BB6-152A-E013-6D46E8FA435A}"/>
              </a:ext>
            </a:extLst>
          </p:cNvPr>
          <p:cNvGrpSpPr/>
          <p:nvPr/>
        </p:nvGrpSpPr>
        <p:grpSpPr>
          <a:xfrm>
            <a:off x="1040207" y="3476614"/>
            <a:ext cx="2698375" cy="1896158"/>
            <a:chOff x="1254238" y="4677267"/>
            <a:chExt cx="1407503" cy="695515"/>
          </a:xfrm>
        </p:grpSpPr>
        <p:cxnSp>
          <p:nvCxnSpPr>
            <p:cNvPr id="15" name="Google Shape;904;p86">
              <a:extLst>
                <a:ext uri="{FF2B5EF4-FFF2-40B4-BE49-F238E27FC236}">
                  <a16:creationId xmlns:a16="http://schemas.microsoft.com/office/drawing/2014/main" id="{9A7510B0-AC1E-4631-A961-B799098A5701}"/>
                </a:ext>
              </a:extLst>
            </p:cNvPr>
            <p:cNvCxnSpPr>
              <a:cxnSpLocks/>
            </p:cNvCxnSpPr>
            <p:nvPr/>
          </p:nvCxnSpPr>
          <p:spPr>
            <a:xfrm>
              <a:off x="1601722" y="4964868"/>
              <a:ext cx="0" cy="407914"/>
            </a:xfrm>
            <a:prstGeom prst="straightConnector1">
              <a:avLst/>
            </a:prstGeom>
            <a:noFill/>
            <a:ln w="76200" cap="flat" cmpd="sng">
              <a:solidFill>
                <a:srgbClr val="B6D7A8"/>
              </a:solidFill>
              <a:prstDash val="solid"/>
              <a:round/>
              <a:headEnd type="none" w="med" len="med"/>
              <a:tailEnd type="none" w="med" len="med"/>
            </a:ln>
          </p:spPr>
        </p:cxnSp>
        <p:cxnSp>
          <p:nvCxnSpPr>
            <p:cNvPr id="16" name="Google Shape;905;p86">
              <a:extLst>
                <a:ext uri="{FF2B5EF4-FFF2-40B4-BE49-F238E27FC236}">
                  <a16:creationId xmlns:a16="http://schemas.microsoft.com/office/drawing/2014/main" id="{99ABFC49-AFD8-FE42-9002-888254E61CFD}"/>
                </a:ext>
              </a:extLst>
            </p:cNvPr>
            <p:cNvCxnSpPr>
              <a:cxnSpLocks/>
            </p:cNvCxnSpPr>
            <p:nvPr/>
          </p:nvCxnSpPr>
          <p:spPr>
            <a:xfrm>
              <a:off x="1959223" y="4677267"/>
              <a:ext cx="0" cy="691402"/>
            </a:xfrm>
            <a:prstGeom prst="straightConnector1">
              <a:avLst/>
            </a:prstGeom>
            <a:noFill/>
            <a:ln w="76200" cap="flat" cmpd="sng">
              <a:solidFill>
                <a:srgbClr val="B6D7A8"/>
              </a:solidFill>
              <a:prstDash val="solid"/>
              <a:round/>
              <a:headEnd type="none" w="med" len="med"/>
              <a:tailEnd type="none" w="med" len="med"/>
            </a:ln>
          </p:spPr>
        </p:cxnSp>
        <p:cxnSp>
          <p:nvCxnSpPr>
            <p:cNvPr id="18" name="Google Shape;906;p86">
              <a:extLst>
                <a:ext uri="{FF2B5EF4-FFF2-40B4-BE49-F238E27FC236}">
                  <a16:creationId xmlns:a16="http://schemas.microsoft.com/office/drawing/2014/main" id="{E7E14E6D-08EE-FC7F-BA57-6D0DCD108D68}"/>
                </a:ext>
              </a:extLst>
            </p:cNvPr>
            <p:cNvCxnSpPr>
              <a:cxnSpLocks/>
            </p:cNvCxnSpPr>
            <p:nvPr/>
          </p:nvCxnSpPr>
          <p:spPr>
            <a:xfrm>
              <a:off x="1254238" y="5036335"/>
              <a:ext cx="0" cy="331227"/>
            </a:xfrm>
            <a:prstGeom prst="straightConnector1">
              <a:avLst/>
            </a:prstGeom>
            <a:noFill/>
            <a:ln w="76200" cap="flat" cmpd="sng">
              <a:solidFill>
                <a:srgbClr val="B6D7A8"/>
              </a:solidFill>
              <a:prstDash val="solid"/>
              <a:round/>
              <a:headEnd type="none" w="med" len="med"/>
              <a:tailEnd type="none" w="med" len="med"/>
            </a:ln>
          </p:spPr>
        </p:cxnSp>
        <p:cxnSp>
          <p:nvCxnSpPr>
            <p:cNvPr id="19" name="Google Shape;912;p86">
              <a:extLst>
                <a:ext uri="{FF2B5EF4-FFF2-40B4-BE49-F238E27FC236}">
                  <a16:creationId xmlns:a16="http://schemas.microsoft.com/office/drawing/2014/main" id="{027E1578-0C03-E218-27D4-746E699CE208}"/>
                </a:ext>
              </a:extLst>
            </p:cNvPr>
            <p:cNvCxnSpPr>
              <a:cxnSpLocks/>
            </p:cNvCxnSpPr>
            <p:nvPr/>
          </p:nvCxnSpPr>
          <p:spPr>
            <a:xfrm>
              <a:off x="2303967" y="5016994"/>
              <a:ext cx="0" cy="351675"/>
            </a:xfrm>
            <a:prstGeom prst="straightConnector1">
              <a:avLst/>
            </a:prstGeom>
            <a:noFill/>
            <a:ln w="76200" cap="flat" cmpd="sng">
              <a:solidFill>
                <a:srgbClr val="B6D7A8"/>
              </a:solidFill>
              <a:prstDash val="solid"/>
              <a:round/>
              <a:headEnd type="none" w="med" len="med"/>
              <a:tailEnd type="none" w="med" len="med"/>
            </a:ln>
          </p:spPr>
        </p:cxnSp>
        <p:cxnSp>
          <p:nvCxnSpPr>
            <p:cNvPr id="22" name="Google Shape;913;p86">
              <a:extLst>
                <a:ext uri="{FF2B5EF4-FFF2-40B4-BE49-F238E27FC236}">
                  <a16:creationId xmlns:a16="http://schemas.microsoft.com/office/drawing/2014/main" id="{8814DDF8-D329-734D-5811-446C8730DB99}"/>
                </a:ext>
              </a:extLst>
            </p:cNvPr>
            <p:cNvCxnSpPr>
              <a:cxnSpLocks/>
            </p:cNvCxnSpPr>
            <p:nvPr/>
          </p:nvCxnSpPr>
          <p:spPr>
            <a:xfrm>
              <a:off x="2661741" y="5187913"/>
              <a:ext cx="0" cy="175879"/>
            </a:xfrm>
            <a:prstGeom prst="straightConnector1">
              <a:avLst/>
            </a:prstGeom>
            <a:noFill/>
            <a:ln w="76200" cap="flat" cmpd="sng">
              <a:solidFill>
                <a:srgbClr val="B6D7A8"/>
              </a:solidFill>
              <a:prstDash val="solid"/>
              <a:round/>
              <a:headEnd type="none" w="med" len="med"/>
              <a:tailEnd type="none" w="med" len="med"/>
            </a:ln>
          </p:spPr>
        </p:cxnSp>
      </p:grpSp>
      <p:grpSp>
        <p:nvGrpSpPr>
          <p:cNvPr id="2" name="Group 1">
            <a:extLst>
              <a:ext uri="{FF2B5EF4-FFF2-40B4-BE49-F238E27FC236}">
                <a16:creationId xmlns:a16="http://schemas.microsoft.com/office/drawing/2014/main" id="{A41EBAEA-00F4-BF0D-88CC-6858CB8EC62E}"/>
              </a:ext>
            </a:extLst>
          </p:cNvPr>
          <p:cNvGrpSpPr/>
          <p:nvPr/>
        </p:nvGrpSpPr>
        <p:grpSpPr>
          <a:xfrm>
            <a:off x="953128" y="3817495"/>
            <a:ext cx="2698375" cy="1563751"/>
            <a:chOff x="1254238" y="4677267"/>
            <a:chExt cx="1407503" cy="704602"/>
          </a:xfrm>
        </p:grpSpPr>
        <p:cxnSp>
          <p:nvCxnSpPr>
            <p:cNvPr id="5" name="Google Shape;904;p86">
              <a:extLst>
                <a:ext uri="{FF2B5EF4-FFF2-40B4-BE49-F238E27FC236}">
                  <a16:creationId xmlns:a16="http://schemas.microsoft.com/office/drawing/2014/main" id="{ADBB1CDB-12D7-17F9-571F-3982D15C431A}"/>
                </a:ext>
              </a:extLst>
            </p:cNvPr>
            <p:cNvCxnSpPr>
              <a:cxnSpLocks/>
            </p:cNvCxnSpPr>
            <p:nvPr/>
          </p:nvCxnSpPr>
          <p:spPr>
            <a:xfrm>
              <a:off x="1601722" y="4964868"/>
              <a:ext cx="0" cy="407914"/>
            </a:xfrm>
            <a:prstGeom prst="straightConnector1">
              <a:avLst/>
            </a:prstGeom>
            <a:noFill/>
            <a:ln w="76200" cap="flat" cmpd="sng">
              <a:solidFill>
                <a:srgbClr val="F4CCCC"/>
              </a:solidFill>
              <a:prstDash val="solid"/>
              <a:round/>
              <a:headEnd type="none" w="med" len="med"/>
              <a:tailEnd type="none" w="med" len="med"/>
            </a:ln>
          </p:spPr>
        </p:cxnSp>
        <p:cxnSp>
          <p:nvCxnSpPr>
            <p:cNvPr id="7" name="Google Shape;905;p86">
              <a:extLst>
                <a:ext uri="{FF2B5EF4-FFF2-40B4-BE49-F238E27FC236}">
                  <a16:creationId xmlns:a16="http://schemas.microsoft.com/office/drawing/2014/main" id="{4CCBE63E-94C4-75FA-3479-2BC59EF09725}"/>
                </a:ext>
              </a:extLst>
            </p:cNvPr>
            <p:cNvCxnSpPr>
              <a:cxnSpLocks/>
            </p:cNvCxnSpPr>
            <p:nvPr/>
          </p:nvCxnSpPr>
          <p:spPr>
            <a:xfrm>
              <a:off x="1959223" y="4677267"/>
              <a:ext cx="0" cy="691402"/>
            </a:xfrm>
            <a:prstGeom prst="straightConnector1">
              <a:avLst/>
            </a:prstGeom>
            <a:noFill/>
            <a:ln w="76200" cap="flat" cmpd="sng">
              <a:solidFill>
                <a:srgbClr val="F4CCCC"/>
              </a:solidFill>
              <a:prstDash val="solid"/>
              <a:round/>
              <a:headEnd type="none" w="med" len="med"/>
              <a:tailEnd type="none" w="med" len="med"/>
            </a:ln>
          </p:spPr>
        </p:cxnSp>
        <p:cxnSp>
          <p:nvCxnSpPr>
            <p:cNvPr id="8" name="Google Shape;906;p86">
              <a:extLst>
                <a:ext uri="{FF2B5EF4-FFF2-40B4-BE49-F238E27FC236}">
                  <a16:creationId xmlns:a16="http://schemas.microsoft.com/office/drawing/2014/main" id="{1AF488D9-13FE-A1E4-3630-885BBE159050}"/>
                </a:ext>
              </a:extLst>
            </p:cNvPr>
            <p:cNvCxnSpPr>
              <a:cxnSpLocks/>
            </p:cNvCxnSpPr>
            <p:nvPr/>
          </p:nvCxnSpPr>
          <p:spPr>
            <a:xfrm>
              <a:off x="1254238" y="5036335"/>
              <a:ext cx="0" cy="345534"/>
            </a:xfrm>
            <a:prstGeom prst="straightConnector1">
              <a:avLst/>
            </a:prstGeom>
            <a:noFill/>
            <a:ln w="76200" cap="flat" cmpd="sng">
              <a:solidFill>
                <a:srgbClr val="F4CCCC"/>
              </a:solidFill>
              <a:prstDash val="solid"/>
              <a:round/>
              <a:headEnd type="none" w="med" len="med"/>
              <a:tailEnd type="none" w="med" len="med"/>
            </a:ln>
          </p:spPr>
        </p:cxnSp>
        <p:cxnSp>
          <p:nvCxnSpPr>
            <p:cNvPr id="9" name="Google Shape;912;p86">
              <a:extLst>
                <a:ext uri="{FF2B5EF4-FFF2-40B4-BE49-F238E27FC236}">
                  <a16:creationId xmlns:a16="http://schemas.microsoft.com/office/drawing/2014/main" id="{43902857-8586-2EB7-207A-347C19F0E621}"/>
                </a:ext>
              </a:extLst>
            </p:cNvPr>
            <p:cNvCxnSpPr>
              <a:cxnSpLocks/>
            </p:cNvCxnSpPr>
            <p:nvPr/>
          </p:nvCxnSpPr>
          <p:spPr>
            <a:xfrm>
              <a:off x="2303967" y="5016994"/>
              <a:ext cx="0" cy="351675"/>
            </a:xfrm>
            <a:prstGeom prst="straightConnector1">
              <a:avLst/>
            </a:prstGeom>
            <a:noFill/>
            <a:ln w="76200" cap="flat" cmpd="sng">
              <a:solidFill>
                <a:srgbClr val="F4CCCC"/>
              </a:solidFill>
              <a:prstDash val="solid"/>
              <a:round/>
              <a:headEnd type="none" w="med" len="med"/>
              <a:tailEnd type="none" w="med" len="med"/>
            </a:ln>
          </p:spPr>
        </p:cxnSp>
        <p:cxnSp>
          <p:nvCxnSpPr>
            <p:cNvPr id="10" name="Google Shape;913;p86">
              <a:extLst>
                <a:ext uri="{FF2B5EF4-FFF2-40B4-BE49-F238E27FC236}">
                  <a16:creationId xmlns:a16="http://schemas.microsoft.com/office/drawing/2014/main" id="{7D670966-EBAB-8C6D-3721-911EBDEC9FFE}"/>
                </a:ext>
              </a:extLst>
            </p:cNvPr>
            <p:cNvCxnSpPr>
              <a:cxnSpLocks/>
            </p:cNvCxnSpPr>
            <p:nvPr/>
          </p:nvCxnSpPr>
          <p:spPr>
            <a:xfrm>
              <a:off x="2661741" y="5187913"/>
              <a:ext cx="0" cy="175879"/>
            </a:xfrm>
            <a:prstGeom prst="straightConnector1">
              <a:avLst/>
            </a:prstGeom>
            <a:noFill/>
            <a:ln w="76200" cap="flat" cmpd="sng">
              <a:solidFill>
                <a:srgbClr val="F4CCCC"/>
              </a:solidFill>
              <a:prstDash val="solid"/>
              <a:round/>
              <a:headEnd type="none" w="med" len="med"/>
              <a:tailEnd type="none" w="med" len="med"/>
            </a:ln>
          </p:spPr>
        </p:cxnSp>
      </p:grpSp>
      <p:grpSp>
        <p:nvGrpSpPr>
          <p:cNvPr id="32" name="Group 31">
            <a:extLst>
              <a:ext uri="{FF2B5EF4-FFF2-40B4-BE49-F238E27FC236}">
                <a16:creationId xmlns:a16="http://schemas.microsoft.com/office/drawing/2014/main" id="{6D588503-BCC7-E04F-C55E-75925C54C26B}"/>
              </a:ext>
            </a:extLst>
          </p:cNvPr>
          <p:cNvGrpSpPr/>
          <p:nvPr/>
        </p:nvGrpSpPr>
        <p:grpSpPr>
          <a:xfrm>
            <a:off x="868672" y="4060407"/>
            <a:ext cx="2698376" cy="1325511"/>
            <a:chOff x="1254238" y="4704745"/>
            <a:chExt cx="1407504" cy="691402"/>
          </a:xfrm>
        </p:grpSpPr>
        <p:cxnSp>
          <p:nvCxnSpPr>
            <p:cNvPr id="904" name="Google Shape;904;p86">
              <a:extLst>
                <a:ext uri="{FF2B5EF4-FFF2-40B4-BE49-F238E27FC236}">
                  <a16:creationId xmlns:a16="http://schemas.microsoft.com/office/drawing/2014/main" id="{3B5C765C-644C-4DF9-C5C2-D57C5F3277AD}"/>
                </a:ext>
              </a:extLst>
            </p:cNvPr>
            <p:cNvCxnSpPr>
              <a:cxnSpLocks/>
            </p:cNvCxnSpPr>
            <p:nvPr/>
          </p:nvCxnSpPr>
          <p:spPr>
            <a:xfrm>
              <a:off x="1601722" y="4964868"/>
              <a:ext cx="0" cy="407914"/>
            </a:xfrm>
            <a:prstGeom prst="straightConnector1">
              <a:avLst/>
            </a:prstGeom>
            <a:noFill/>
            <a:ln w="76200" cap="flat" cmpd="sng">
              <a:solidFill>
                <a:srgbClr val="FFE599"/>
              </a:solidFill>
              <a:prstDash val="solid"/>
              <a:round/>
              <a:headEnd type="none" w="med" len="med"/>
              <a:tailEnd type="none" w="med" len="med"/>
            </a:ln>
          </p:spPr>
        </p:cxnSp>
        <p:cxnSp>
          <p:nvCxnSpPr>
            <p:cNvPr id="905" name="Google Shape;905;p86">
              <a:extLst>
                <a:ext uri="{FF2B5EF4-FFF2-40B4-BE49-F238E27FC236}">
                  <a16:creationId xmlns:a16="http://schemas.microsoft.com/office/drawing/2014/main" id="{F8C8CFF9-256F-89D2-6F37-F6376EF4BF94}"/>
                </a:ext>
              </a:extLst>
            </p:cNvPr>
            <p:cNvCxnSpPr>
              <a:cxnSpLocks/>
            </p:cNvCxnSpPr>
            <p:nvPr/>
          </p:nvCxnSpPr>
          <p:spPr>
            <a:xfrm>
              <a:off x="1956509" y="4704745"/>
              <a:ext cx="0" cy="691402"/>
            </a:xfrm>
            <a:prstGeom prst="straightConnector1">
              <a:avLst/>
            </a:prstGeom>
            <a:noFill/>
            <a:ln w="76200" cap="flat" cmpd="sng">
              <a:solidFill>
                <a:srgbClr val="FFE599"/>
              </a:solidFill>
              <a:prstDash val="solid"/>
              <a:round/>
              <a:headEnd type="none" w="med" len="med"/>
              <a:tailEnd type="none" w="med" len="med"/>
            </a:ln>
          </p:spPr>
        </p:cxnSp>
        <p:cxnSp>
          <p:nvCxnSpPr>
            <p:cNvPr id="906" name="Google Shape;906;p86">
              <a:extLst>
                <a:ext uri="{FF2B5EF4-FFF2-40B4-BE49-F238E27FC236}">
                  <a16:creationId xmlns:a16="http://schemas.microsoft.com/office/drawing/2014/main" id="{29509D2B-4F4D-0C5C-9983-225B3233502D}"/>
                </a:ext>
              </a:extLst>
            </p:cNvPr>
            <p:cNvCxnSpPr>
              <a:cxnSpLocks/>
            </p:cNvCxnSpPr>
            <p:nvPr/>
          </p:nvCxnSpPr>
          <p:spPr>
            <a:xfrm>
              <a:off x="1254238" y="5036335"/>
              <a:ext cx="0" cy="345534"/>
            </a:xfrm>
            <a:prstGeom prst="straightConnector1">
              <a:avLst/>
            </a:prstGeom>
            <a:noFill/>
            <a:ln w="76200" cap="flat" cmpd="sng">
              <a:solidFill>
                <a:srgbClr val="FFE599"/>
              </a:solidFill>
              <a:prstDash val="solid"/>
              <a:round/>
              <a:headEnd type="none" w="med" len="med"/>
              <a:tailEnd type="none" w="med" len="med"/>
            </a:ln>
          </p:spPr>
        </p:cxnSp>
        <p:cxnSp>
          <p:nvCxnSpPr>
            <p:cNvPr id="912" name="Google Shape;912;p86">
              <a:extLst>
                <a:ext uri="{FF2B5EF4-FFF2-40B4-BE49-F238E27FC236}">
                  <a16:creationId xmlns:a16="http://schemas.microsoft.com/office/drawing/2014/main" id="{227117B8-E747-F4FB-6699-A24C87B56A75}"/>
                </a:ext>
              </a:extLst>
            </p:cNvPr>
            <p:cNvCxnSpPr>
              <a:cxnSpLocks/>
            </p:cNvCxnSpPr>
            <p:nvPr/>
          </p:nvCxnSpPr>
          <p:spPr>
            <a:xfrm>
              <a:off x="2303344" y="5036335"/>
              <a:ext cx="0" cy="351675"/>
            </a:xfrm>
            <a:prstGeom prst="straightConnector1">
              <a:avLst/>
            </a:prstGeom>
            <a:noFill/>
            <a:ln w="76200" cap="flat" cmpd="sng">
              <a:solidFill>
                <a:srgbClr val="FFE599"/>
              </a:solidFill>
              <a:prstDash val="solid"/>
              <a:round/>
              <a:headEnd type="none" w="med" len="med"/>
              <a:tailEnd type="none" w="med" len="med"/>
            </a:ln>
          </p:spPr>
        </p:cxnSp>
        <p:cxnSp>
          <p:nvCxnSpPr>
            <p:cNvPr id="913" name="Google Shape;913;p86">
              <a:extLst>
                <a:ext uri="{FF2B5EF4-FFF2-40B4-BE49-F238E27FC236}">
                  <a16:creationId xmlns:a16="http://schemas.microsoft.com/office/drawing/2014/main" id="{A885B5B4-3977-F556-6B5E-FD78343162CD}"/>
                </a:ext>
              </a:extLst>
            </p:cNvPr>
            <p:cNvCxnSpPr>
              <a:cxnSpLocks/>
            </p:cNvCxnSpPr>
            <p:nvPr/>
          </p:nvCxnSpPr>
          <p:spPr>
            <a:xfrm>
              <a:off x="2661742" y="5209197"/>
              <a:ext cx="0" cy="175879"/>
            </a:xfrm>
            <a:prstGeom prst="straightConnector1">
              <a:avLst/>
            </a:prstGeom>
            <a:noFill/>
            <a:ln w="76200" cap="flat" cmpd="sng">
              <a:solidFill>
                <a:srgbClr val="FFE599"/>
              </a:solidFill>
              <a:prstDash val="solid"/>
              <a:round/>
              <a:headEnd type="none" w="med" len="med"/>
              <a:tailEnd type="none" w="med" len="med"/>
            </a:ln>
          </p:spPr>
        </p:cxnSp>
      </p:grpSp>
      <p:cxnSp>
        <p:nvCxnSpPr>
          <p:cNvPr id="21" name="Connector: Elbow 20">
            <a:extLst>
              <a:ext uri="{FF2B5EF4-FFF2-40B4-BE49-F238E27FC236}">
                <a16:creationId xmlns:a16="http://schemas.microsoft.com/office/drawing/2014/main" id="{726D42DA-DED9-2D0A-5C97-5977C072EE35}"/>
              </a:ext>
            </a:extLst>
          </p:cNvPr>
          <p:cNvCxnSpPr>
            <a:cxnSpLocks/>
            <a:endCxn id="41" idx="2"/>
          </p:cNvCxnSpPr>
          <p:nvPr/>
        </p:nvCxnSpPr>
        <p:spPr>
          <a:xfrm rot="16200000" flipV="1">
            <a:off x="9511269" y="4025060"/>
            <a:ext cx="696521" cy="55085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5" name="Google Shape;875;p86">
            <a:extLst>
              <a:ext uri="{FF2B5EF4-FFF2-40B4-BE49-F238E27FC236}">
                <a16:creationId xmlns:a16="http://schemas.microsoft.com/office/drawing/2014/main" id="{8D62AA83-708E-8272-0AFD-D00BCED265FE}"/>
              </a:ext>
            </a:extLst>
          </p:cNvPr>
          <p:cNvSpPr/>
          <p:nvPr/>
        </p:nvSpPr>
        <p:spPr>
          <a:xfrm>
            <a:off x="10621299" y="3622739"/>
            <a:ext cx="1551501" cy="79531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Rectifier Circuit</a:t>
            </a:r>
            <a:endParaRPr sz="2400" dirty="0"/>
          </a:p>
        </p:txBody>
      </p:sp>
      <p:cxnSp>
        <p:nvCxnSpPr>
          <p:cNvPr id="898" name="Google Shape;898;p86">
            <a:extLst>
              <a:ext uri="{FF2B5EF4-FFF2-40B4-BE49-F238E27FC236}">
                <a16:creationId xmlns:a16="http://schemas.microsoft.com/office/drawing/2014/main" id="{964983E0-0282-AB0E-661C-3502CE6252DF}"/>
              </a:ext>
            </a:extLst>
          </p:cNvPr>
          <p:cNvCxnSpPr>
            <a:cxnSpLocks/>
          </p:cNvCxnSpPr>
          <p:nvPr/>
        </p:nvCxnSpPr>
        <p:spPr>
          <a:xfrm>
            <a:off x="584601" y="5363735"/>
            <a:ext cx="3507669" cy="0"/>
          </a:xfrm>
          <a:prstGeom prst="straightConnector1">
            <a:avLst/>
          </a:prstGeom>
          <a:noFill/>
          <a:ln w="28575" cap="flat" cmpd="sng">
            <a:solidFill>
              <a:schemeClr val="dk2"/>
            </a:solidFill>
            <a:prstDash val="solid"/>
            <a:round/>
            <a:headEnd type="none" w="med" len="med"/>
            <a:tailEnd type="triangle" w="med" len="med"/>
          </a:ln>
        </p:spPr>
      </p:cxnSp>
      <p:sp>
        <p:nvSpPr>
          <p:cNvPr id="41" name="Google Shape;1132;p97">
            <a:extLst>
              <a:ext uri="{FF2B5EF4-FFF2-40B4-BE49-F238E27FC236}">
                <a16:creationId xmlns:a16="http://schemas.microsoft.com/office/drawing/2014/main" id="{C47F139E-1247-385A-69F3-71A6EB40373D}"/>
              </a:ext>
            </a:extLst>
          </p:cNvPr>
          <p:cNvSpPr/>
          <p:nvPr/>
        </p:nvSpPr>
        <p:spPr>
          <a:xfrm rot="-5400000">
            <a:off x="8758704" y="3685424"/>
            <a:ext cx="1117200" cy="53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FSA</a:t>
            </a:r>
            <a:endParaRPr sz="2400" dirty="0"/>
          </a:p>
        </p:txBody>
      </p:sp>
      <p:sp>
        <p:nvSpPr>
          <p:cNvPr id="42" name="Google Shape;1134;p97">
            <a:extLst>
              <a:ext uri="{FF2B5EF4-FFF2-40B4-BE49-F238E27FC236}">
                <a16:creationId xmlns:a16="http://schemas.microsoft.com/office/drawing/2014/main" id="{31E85EAF-29EF-5E2C-2AEB-402FE7AC3CD8}"/>
              </a:ext>
            </a:extLst>
          </p:cNvPr>
          <p:cNvSpPr/>
          <p:nvPr/>
        </p:nvSpPr>
        <p:spPr>
          <a:xfrm rot="-3601300">
            <a:off x="8321059" y="2913153"/>
            <a:ext cx="231352" cy="1412869"/>
          </a:xfrm>
          <a:prstGeom prst="ellipse">
            <a:avLst/>
          </a:prstGeom>
          <a:solidFill>
            <a:srgbClr val="FFE59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 name="Google Shape;1135;p97">
            <a:extLst>
              <a:ext uri="{FF2B5EF4-FFF2-40B4-BE49-F238E27FC236}">
                <a16:creationId xmlns:a16="http://schemas.microsoft.com/office/drawing/2014/main" id="{339D349B-9EB6-44C1-4F7B-2D38616BE080}"/>
              </a:ext>
            </a:extLst>
          </p:cNvPr>
          <p:cNvSpPr/>
          <p:nvPr/>
        </p:nvSpPr>
        <p:spPr>
          <a:xfrm rot="-4521746">
            <a:off x="8246382" y="3060595"/>
            <a:ext cx="231101" cy="1412621"/>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4" name="Google Shape;1136;p97">
            <a:extLst>
              <a:ext uri="{FF2B5EF4-FFF2-40B4-BE49-F238E27FC236}">
                <a16:creationId xmlns:a16="http://schemas.microsoft.com/office/drawing/2014/main" id="{4D67C90D-ED1C-93DF-34B2-BCF6BA474445}"/>
              </a:ext>
            </a:extLst>
          </p:cNvPr>
          <p:cNvSpPr/>
          <p:nvPr/>
        </p:nvSpPr>
        <p:spPr>
          <a:xfrm rot="-5400000">
            <a:off x="8212111" y="3250996"/>
            <a:ext cx="231200" cy="141280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 name="Google Shape;1137;p97">
            <a:extLst>
              <a:ext uri="{FF2B5EF4-FFF2-40B4-BE49-F238E27FC236}">
                <a16:creationId xmlns:a16="http://schemas.microsoft.com/office/drawing/2014/main" id="{2580E7E7-1F6E-AFC8-39E2-E2DE82F2D4B1}"/>
              </a:ext>
            </a:extLst>
          </p:cNvPr>
          <p:cNvSpPr/>
          <p:nvPr/>
        </p:nvSpPr>
        <p:spPr>
          <a:xfrm rot="-6246499">
            <a:off x="8244237" y="3467447"/>
            <a:ext cx="231379" cy="1412723"/>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 name="Google Shape;1138;p97">
            <a:extLst>
              <a:ext uri="{FF2B5EF4-FFF2-40B4-BE49-F238E27FC236}">
                <a16:creationId xmlns:a16="http://schemas.microsoft.com/office/drawing/2014/main" id="{76231892-164C-E2C2-64F8-DBFD4A1D07D0}"/>
              </a:ext>
            </a:extLst>
          </p:cNvPr>
          <p:cNvSpPr/>
          <p:nvPr/>
        </p:nvSpPr>
        <p:spPr>
          <a:xfrm rot="-7238472">
            <a:off x="8320986" y="3642568"/>
            <a:ext cx="231527" cy="1412484"/>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7" name="Google Shape;1147;p97">
            <a:extLst>
              <a:ext uri="{FF2B5EF4-FFF2-40B4-BE49-F238E27FC236}">
                <a16:creationId xmlns:a16="http://schemas.microsoft.com/office/drawing/2014/main" id="{79AD51C6-8A6B-3E51-6694-805298A39213}"/>
              </a:ext>
            </a:extLst>
          </p:cNvPr>
          <p:cNvSpPr txBox="1"/>
          <p:nvPr/>
        </p:nvSpPr>
        <p:spPr>
          <a:xfrm>
            <a:off x="7503315" y="2651140"/>
            <a:ext cx="533600" cy="1231066"/>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1</a:t>
            </a:r>
            <a:endParaRPr lang="en-US" sz="2800" dirty="0"/>
          </a:p>
          <a:p>
            <a:endParaRPr lang="en-US" sz="2800" dirty="0"/>
          </a:p>
        </p:txBody>
      </p:sp>
      <p:sp>
        <p:nvSpPr>
          <p:cNvPr id="48" name="Google Shape;1148;p97">
            <a:extLst>
              <a:ext uri="{FF2B5EF4-FFF2-40B4-BE49-F238E27FC236}">
                <a16:creationId xmlns:a16="http://schemas.microsoft.com/office/drawing/2014/main" id="{808F405F-AABD-E489-38AA-17D7F550267D}"/>
              </a:ext>
            </a:extLst>
          </p:cNvPr>
          <p:cNvSpPr txBox="1"/>
          <p:nvPr/>
        </p:nvSpPr>
        <p:spPr>
          <a:xfrm>
            <a:off x="7235178" y="3028910"/>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2</a:t>
            </a:r>
            <a:endParaRPr lang="en-US" sz="2800" dirty="0"/>
          </a:p>
        </p:txBody>
      </p:sp>
      <p:sp>
        <p:nvSpPr>
          <p:cNvPr id="49" name="Google Shape;1148;p97">
            <a:extLst>
              <a:ext uri="{FF2B5EF4-FFF2-40B4-BE49-F238E27FC236}">
                <a16:creationId xmlns:a16="http://schemas.microsoft.com/office/drawing/2014/main" id="{6E5CBB01-4DDB-924A-3494-534E90FF7EA6}"/>
              </a:ext>
            </a:extLst>
          </p:cNvPr>
          <p:cNvSpPr txBox="1"/>
          <p:nvPr/>
        </p:nvSpPr>
        <p:spPr>
          <a:xfrm>
            <a:off x="7242387" y="3899527"/>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4</a:t>
            </a:r>
            <a:endParaRPr lang="en-US" sz="2800" dirty="0"/>
          </a:p>
        </p:txBody>
      </p:sp>
      <p:sp>
        <p:nvSpPr>
          <p:cNvPr id="50" name="Google Shape;1148;p97">
            <a:extLst>
              <a:ext uri="{FF2B5EF4-FFF2-40B4-BE49-F238E27FC236}">
                <a16:creationId xmlns:a16="http://schemas.microsoft.com/office/drawing/2014/main" id="{C9B4C405-A9C1-792B-3A4B-39BBABC45D6C}"/>
              </a:ext>
            </a:extLst>
          </p:cNvPr>
          <p:cNvSpPr txBox="1"/>
          <p:nvPr/>
        </p:nvSpPr>
        <p:spPr>
          <a:xfrm>
            <a:off x="7477157" y="4348810"/>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5</a:t>
            </a:r>
            <a:endParaRPr lang="en-US" sz="2800" dirty="0"/>
          </a:p>
        </p:txBody>
      </p:sp>
      <p:sp>
        <p:nvSpPr>
          <p:cNvPr id="51" name="Google Shape;1148;p97">
            <a:extLst>
              <a:ext uri="{FF2B5EF4-FFF2-40B4-BE49-F238E27FC236}">
                <a16:creationId xmlns:a16="http://schemas.microsoft.com/office/drawing/2014/main" id="{B7E23808-B322-1DD6-77D9-D9E613DD4CF8}"/>
              </a:ext>
            </a:extLst>
          </p:cNvPr>
          <p:cNvSpPr txBox="1"/>
          <p:nvPr/>
        </p:nvSpPr>
        <p:spPr>
          <a:xfrm>
            <a:off x="7132879" y="3436221"/>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3</a:t>
            </a:r>
            <a:endParaRPr lang="en-US" sz="2800" dirty="0"/>
          </a:p>
        </p:txBody>
      </p:sp>
      <p:cxnSp>
        <p:nvCxnSpPr>
          <p:cNvPr id="931" name="Google Shape;899;p86">
            <a:extLst>
              <a:ext uri="{FF2B5EF4-FFF2-40B4-BE49-F238E27FC236}">
                <a16:creationId xmlns:a16="http://schemas.microsoft.com/office/drawing/2014/main" id="{39169FB0-EF80-52A4-3A1D-51A5E26E38FF}"/>
              </a:ext>
            </a:extLst>
          </p:cNvPr>
          <p:cNvCxnSpPr>
            <a:cxnSpLocks/>
          </p:cNvCxnSpPr>
          <p:nvPr/>
        </p:nvCxnSpPr>
        <p:spPr>
          <a:xfrm flipV="1">
            <a:off x="593859" y="2677380"/>
            <a:ext cx="0" cy="2686355"/>
          </a:xfrm>
          <a:prstGeom prst="straightConnector1">
            <a:avLst/>
          </a:prstGeom>
          <a:noFill/>
          <a:ln w="28575" cap="flat" cmpd="sng">
            <a:solidFill>
              <a:schemeClr val="dk2"/>
            </a:solidFill>
            <a:prstDash val="solid"/>
            <a:round/>
            <a:headEnd type="none" w="med" len="med"/>
            <a:tailEnd type="triangle" w="med" len="med"/>
          </a:ln>
        </p:spPr>
      </p:cxnSp>
      <p:sp>
        <p:nvSpPr>
          <p:cNvPr id="933" name="TextBox 932">
            <a:extLst>
              <a:ext uri="{FF2B5EF4-FFF2-40B4-BE49-F238E27FC236}">
                <a16:creationId xmlns:a16="http://schemas.microsoft.com/office/drawing/2014/main" id="{BDB23D75-43A6-7FAD-F7D9-12F571DC0B5A}"/>
              </a:ext>
            </a:extLst>
          </p:cNvPr>
          <p:cNvSpPr txBox="1"/>
          <p:nvPr/>
        </p:nvSpPr>
        <p:spPr>
          <a:xfrm rot="16200000">
            <a:off x="-1355561" y="3494065"/>
            <a:ext cx="3405484" cy="400110"/>
          </a:xfrm>
          <a:prstGeom prst="rect">
            <a:avLst/>
          </a:prstGeom>
          <a:noFill/>
        </p:spPr>
        <p:txBody>
          <a:bodyPr wrap="none" rtlCol="0">
            <a:spAutoFit/>
          </a:bodyPr>
          <a:lstStyle/>
          <a:p>
            <a:r>
              <a:rPr lang="en-US" sz="2000" dirty="0"/>
              <a:t>Signal Strength of 1</a:t>
            </a:r>
            <a:r>
              <a:rPr lang="en-US" sz="2000" baseline="30000" dirty="0"/>
              <a:t>st</a:t>
            </a:r>
            <a:r>
              <a:rPr lang="en-US" sz="2000" dirty="0"/>
              <a:t> Harmonic</a:t>
            </a:r>
          </a:p>
        </p:txBody>
      </p:sp>
      <p:sp>
        <p:nvSpPr>
          <p:cNvPr id="935" name="TextBox 934">
            <a:extLst>
              <a:ext uri="{FF2B5EF4-FFF2-40B4-BE49-F238E27FC236}">
                <a16:creationId xmlns:a16="http://schemas.microsoft.com/office/drawing/2014/main" id="{D4A6EFC6-822A-3791-04D1-1EB68B21016C}"/>
              </a:ext>
            </a:extLst>
          </p:cNvPr>
          <p:cNvSpPr txBox="1"/>
          <p:nvPr/>
        </p:nvSpPr>
        <p:spPr>
          <a:xfrm>
            <a:off x="3898852" y="5027509"/>
            <a:ext cx="1117422" cy="707886"/>
          </a:xfrm>
          <a:prstGeom prst="rect">
            <a:avLst/>
          </a:prstGeom>
          <a:noFill/>
        </p:spPr>
        <p:txBody>
          <a:bodyPr wrap="none" rtlCol="0">
            <a:spAutoFit/>
          </a:bodyPr>
          <a:lstStyle/>
          <a:p>
            <a:r>
              <a:rPr lang="en-US" sz="2000" dirty="0"/>
              <a:t>Beam </a:t>
            </a:r>
          </a:p>
          <a:p>
            <a:r>
              <a:rPr lang="en-US" sz="2000" dirty="0"/>
              <a:t>direction</a:t>
            </a:r>
          </a:p>
        </p:txBody>
      </p:sp>
      <p:cxnSp>
        <p:nvCxnSpPr>
          <p:cNvPr id="914" name="Google Shape;914;p86">
            <a:extLst>
              <a:ext uri="{FF2B5EF4-FFF2-40B4-BE49-F238E27FC236}">
                <a16:creationId xmlns:a16="http://schemas.microsoft.com/office/drawing/2014/main" id="{5B346531-C102-8415-136D-7580D5223672}"/>
              </a:ext>
            </a:extLst>
          </p:cNvPr>
          <p:cNvCxnSpPr/>
          <p:nvPr/>
        </p:nvCxnSpPr>
        <p:spPr>
          <a:xfrm>
            <a:off x="4572203" y="2372722"/>
            <a:ext cx="0" cy="2526400"/>
          </a:xfrm>
          <a:prstGeom prst="straightConnector1">
            <a:avLst/>
          </a:prstGeom>
          <a:noFill/>
          <a:ln w="19050" cap="flat" cmpd="sng">
            <a:solidFill>
              <a:schemeClr val="dk2"/>
            </a:solidFill>
            <a:prstDash val="dash"/>
            <a:round/>
            <a:headEnd type="none" w="med" len="med"/>
            <a:tailEnd type="none" w="med" len="med"/>
          </a:ln>
        </p:spPr>
      </p:cxnSp>
      <p:grpSp>
        <p:nvGrpSpPr>
          <p:cNvPr id="17" name="Group 16">
            <a:extLst>
              <a:ext uri="{FF2B5EF4-FFF2-40B4-BE49-F238E27FC236}">
                <a16:creationId xmlns:a16="http://schemas.microsoft.com/office/drawing/2014/main" id="{4396CF9D-A074-6714-7568-C58DA4974D77}"/>
              </a:ext>
            </a:extLst>
          </p:cNvPr>
          <p:cNvGrpSpPr/>
          <p:nvPr/>
        </p:nvGrpSpPr>
        <p:grpSpPr>
          <a:xfrm>
            <a:off x="8451195" y="4559097"/>
            <a:ext cx="1962623" cy="1167729"/>
            <a:chOff x="8451195" y="4559097"/>
            <a:chExt cx="1962623" cy="1167729"/>
          </a:xfrm>
        </p:grpSpPr>
        <p:cxnSp>
          <p:nvCxnSpPr>
            <p:cNvPr id="14" name="Google Shape;884;p86">
              <a:extLst>
                <a:ext uri="{FF2B5EF4-FFF2-40B4-BE49-F238E27FC236}">
                  <a16:creationId xmlns:a16="http://schemas.microsoft.com/office/drawing/2014/main" id="{85B3A25B-BEDF-0D72-07A1-83DEDC079F04}"/>
                </a:ext>
              </a:extLst>
            </p:cNvPr>
            <p:cNvCxnSpPr>
              <a:cxnSpLocks/>
            </p:cNvCxnSpPr>
            <p:nvPr/>
          </p:nvCxnSpPr>
          <p:spPr>
            <a:xfrm>
              <a:off x="10132283" y="4645708"/>
              <a:ext cx="281535" cy="334840"/>
            </a:xfrm>
            <a:prstGeom prst="straightConnector1">
              <a:avLst/>
            </a:prstGeom>
            <a:noFill/>
            <a:ln w="19050" cap="flat" cmpd="sng">
              <a:solidFill>
                <a:schemeClr val="dk2"/>
              </a:solidFill>
              <a:prstDash val="solid"/>
              <a:round/>
              <a:headEnd type="none" w="med" len="med"/>
              <a:tailEnd type="none" w="med" len="med"/>
            </a:ln>
          </p:spPr>
        </p:cxnSp>
        <p:cxnSp>
          <p:nvCxnSpPr>
            <p:cNvPr id="885" name="Google Shape;885;p86">
              <a:extLst>
                <a:ext uri="{FF2B5EF4-FFF2-40B4-BE49-F238E27FC236}">
                  <a16:creationId xmlns:a16="http://schemas.microsoft.com/office/drawing/2014/main" id="{76CB3998-670E-A214-B3D8-77C82DE3D5E5}"/>
                </a:ext>
              </a:extLst>
            </p:cNvPr>
            <p:cNvCxnSpPr>
              <a:cxnSpLocks/>
              <a:stCxn id="886" idx="4"/>
            </p:cNvCxnSpPr>
            <p:nvPr/>
          </p:nvCxnSpPr>
          <p:spPr>
            <a:xfrm>
              <a:off x="10126017" y="5121530"/>
              <a:ext cx="0" cy="379600"/>
            </a:xfrm>
            <a:prstGeom prst="straightConnector1">
              <a:avLst/>
            </a:prstGeom>
            <a:noFill/>
            <a:ln w="19050" cap="flat" cmpd="sng">
              <a:solidFill>
                <a:schemeClr val="dk2"/>
              </a:solidFill>
              <a:prstDash val="solid"/>
              <a:round/>
              <a:headEnd type="none" w="med" len="med"/>
              <a:tailEnd type="none" w="med" len="med"/>
            </a:ln>
          </p:spPr>
        </p:cxnSp>
        <p:sp>
          <p:nvSpPr>
            <p:cNvPr id="887" name="Google Shape;887;p86">
              <a:extLst>
                <a:ext uri="{FF2B5EF4-FFF2-40B4-BE49-F238E27FC236}">
                  <a16:creationId xmlns:a16="http://schemas.microsoft.com/office/drawing/2014/main" id="{1B835BE6-63C6-88C6-EC95-FC643D01985A}"/>
                </a:ext>
              </a:extLst>
            </p:cNvPr>
            <p:cNvSpPr/>
            <p:nvPr/>
          </p:nvSpPr>
          <p:spPr>
            <a:xfrm rot="10800000" flipH="1">
              <a:off x="9966860" y="5501230"/>
              <a:ext cx="318313" cy="225596"/>
            </a:xfrm>
            <a:prstGeom prst="triangle">
              <a:avLst>
                <a:gd name="adj"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8" name="Google Shape;888;p86">
              <a:extLst>
                <a:ext uri="{FF2B5EF4-FFF2-40B4-BE49-F238E27FC236}">
                  <a16:creationId xmlns:a16="http://schemas.microsoft.com/office/drawing/2014/main" id="{18AF8B3A-F0CE-B218-CCCF-54071EED3F84}"/>
                </a:ext>
              </a:extLst>
            </p:cNvPr>
            <p:cNvSpPr/>
            <p:nvPr/>
          </p:nvSpPr>
          <p:spPr>
            <a:xfrm>
              <a:off x="10048817" y="4559097"/>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6" name="Google Shape;886;p86">
              <a:extLst>
                <a:ext uri="{FF2B5EF4-FFF2-40B4-BE49-F238E27FC236}">
                  <a16:creationId xmlns:a16="http://schemas.microsoft.com/office/drawing/2014/main" id="{5D83C811-C421-BCFF-3162-05D41C1B7A1A}"/>
                </a:ext>
              </a:extLst>
            </p:cNvPr>
            <p:cNvSpPr/>
            <p:nvPr/>
          </p:nvSpPr>
          <p:spPr>
            <a:xfrm>
              <a:off x="10048817" y="4967130"/>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 name="TextBox 2">
              <a:extLst>
                <a:ext uri="{FF2B5EF4-FFF2-40B4-BE49-F238E27FC236}">
                  <a16:creationId xmlns:a16="http://schemas.microsoft.com/office/drawing/2014/main" id="{F6BBBE42-35A3-DA2A-EFE0-F6DBB5B29021}"/>
                </a:ext>
              </a:extLst>
            </p:cNvPr>
            <p:cNvSpPr txBox="1"/>
            <p:nvPr/>
          </p:nvSpPr>
          <p:spPr>
            <a:xfrm>
              <a:off x="8451195" y="4883058"/>
              <a:ext cx="1722379" cy="830997"/>
            </a:xfrm>
            <a:prstGeom prst="rect">
              <a:avLst/>
            </a:prstGeom>
            <a:noFill/>
          </p:spPr>
          <p:txBody>
            <a:bodyPr wrap="square" rtlCol="0">
              <a:spAutoFit/>
            </a:bodyPr>
            <a:lstStyle/>
            <a:p>
              <a:r>
                <a:rPr lang="en-US" sz="2400" dirty="0"/>
                <a:t>Backscatter Circuit</a:t>
              </a:r>
            </a:p>
          </p:txBody>
        </p:sp>
      </p:grpSp>
      <p:sp>
        <p:nvSpPr>
          <p:cNvPr id="4" name="TextBox 3">
            <a:extLst>
              <a:ext uri="{FF2B5EF4-FFF2-40B4-BE49-F238E27FC236}">
                <a16:creationId xmlns:a16="http://schemas.microsoft.com/office/drawing/2014/main" id="{1F7618F0-EA44-8E94-2A08-8D3D42B68EA4}"/>
              </a:ext>
            </a:extLst>
          </p:cNvPr>
          <p:cNvSpPr txBox="1"/>
          <p:nvPr/>
        </p:nvSpPr>
        <p:spPr>
          <a:xfrm>
            <a:off x="3828443" y="3947610"/>
            <a:ext cx="579005" cy="326710"/>
          </a:xfrm>
          <a:prstGeom prst="rect">
            <a:avLst/>
          </a:prstGeom>
          <a:noFill/>
        </p:spPr>
        <p:txBody>
          <a:bodyPr wrap="none" rtlCol="0">
            <a:spAutoFit/>
          </a:bodyPr>
          <a:lstStyle/>
          <a:p>
            <a:r>
              <a:rPr lang="en-US" sz="2800" dirty="0"/>
              <a:t>AP</a:t>
            </a:r>
          </a:p>
        </p:txBody>
      </p:sp>
      <p:sp>
        <p:nvSpPr>
          <p:cNvPr id="12" name="Title 1">
            <a:extLst>
              <a:ext uri="{FF2B5EF4-FFF2-40B4-BE49-F238E27FC236}">
                <a16:creationId xmlns:a16="http://schemas.microsoft.com/office/drawing/2014/main" id="{D15FB268-FBBF-7C39-DE42-D33C3FD5DF74}"/>
              </a:ext>
            </a:extLst>
          </p:cNvPr>
          <p:cNvSpPr txBox="1">
            <a:spLocks/>
          </p:cNvSpPr>
          <p:nvPr/>
        </p:nvSpPr>
        <p:spPr>
          <a:xfrm>
            <a:off x="531421" y="377628"/>
            <a:ext cx="11360800" cy="763600"/>
          </a:xfrm>
          <a:prstGeom prst="rect">
            <a:avLst/>
          </a:prstGeom>
        </p:spPr>
        <p:txBody>
          <a:bodyPr spcFirstLastPara="1" vert="horz" wrap="square" lIns="91425" tIns="91425" rIns="91425" bIns="91425" rtlCol="0" anchor="t" anchorCtr="0">
            <a:normAutofit fontScale="97500" lnSpcReduction="100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Beam Alignment Protocol</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8822E3A-FC9B-A35D-6A1C-53AB48C325B9}"/>
                  </a:ext>
                </a:extLst>
              </p:cNvPr>
              <p:cNvSpPr txBox="1"/>
              <p:nvPr/>
            </p:nvSpPr>
            <p:spPr>
              <a:xfrm>
                <a:off x="9648305" y="4533455"/>
                <a:ext cx="35567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𝑠</m:t>
                          </m:r>
                        </m:sub>
                      </m:sSub>
                    </m:oMath>
                  </m:oMathPara>
                </a14:m>
                <a:endParaRPr lang="en-US" sz="2800" dirty="0"/>
              </a:p>
            </p:txBody>
          </p:sp>
        </mc:Choice>
        <mc:Fallback xmlns="">
          <p:sp>
            <p:nvSpPr>
              <p:cNvPr id="6" name="TextBox 5">
                <a:extLst>
                  <a:ext uri="{FF2B5EF4-FFF2-40B4-BE49-F238E27FC236}">
                    <a16:creationId xmlns:a16="http://schemas.microsoft.com/office/drawing/2014/main" id="{68822E3A-FC9B-A35D-6A1C-53AB48C325B9}"/>
                  </a:ext>
                </a:extLst>
              </p:cNvPr>
              <p:cNvSpPr txBox="1">
                <a:spLocks noRot="1" noChangeAspect="1" noMove="1" noResize="1" noEditPoints="1" noAdjustHandles="1" noChangeArrowheads="1" noChangeShapeType="1" noTextEdit="1"/>
              </p:cNvSpPr>
              <p:nvPr/>
            </p:nvSpPr>
            <p:spPr>
              <a:xfrm>
                <a:off x="9648305" y="4533455"/>
                <a:ext cx="355675" cy="430887"/>
              </a:xfrm>
              <a:prstGeom prst="rect">
                <a:avLst/>
              </a:prstGeom>
              <a:blipFill>
                <a:blip r:embed="rId4"/>
                <a:stretch>
                  <a:fillRect/>
                </a:stretch>
              </a:blipFill>
            </p:spPr>
            <p:txBody>
              <a:bodyPr/>
              <a:lstStyle/>
              <a:p>
                <a:r>
                  <a:rPr lang="en-US">
                    <a:noFill/>
                  </a:rPr>
                  <a:t> </a:t>
                </a:r>
              </a:p>
            </p:txBody>
          </p:sp>
        </mc:Fallback>
      </mc:AlternateContent>
      <p:cxnSp>
        <p:nvCxnSpPr>
          <p:cNvPr id="20" name="Connector: Elbow 19">
            <a:extLst>
              <a:ext uri="{FF2B5EF4-FFF2-40B4-BE49-F238E27FC236}">
                <a16:creationId xmlns:a16="http://schemas.microsoft.com/office/drawing/2014/main" id="{6F4B1203-61B2-39B0-56FD-14A2283B9CEF}"/>
              </a:ext>
            </a:extLst>
          </p:cNvPr>
          <p:cNvCxnSpPr>
            <a:endCxn id="875" idx="2"/>
          </p:cNvCxnSpPr>
          <p:nvPr/>
        </p:nvCxnSpPr>
        <p:spPr>
          <a:xfrm flipV="1">
            <a:off x="10532046" y="4418050"/>
            <a:ext cx="865004" cy="227658"/>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Google Shape;888;p86">
            <a:extLst>
              <a:ext uri="{FF2B5EF4-FFF2-40B4-BE49-F238E27FC236}">
                <a16:creationId xmlns:a16="http://schemas.microsoft.com/office/drawing/2014/main" id="{4F678CA4-3212-1F3F-E8DB-62C8CB5F175D}"/>
              </a:ext>
            </a:extLst>
          </p:cNvPr>
          <p:cNvSpPr/>
          <p:nvPr/>
        </p:nvSpPr>
        <p:spPr>
          <a:xfrm>
            <a:off x="10420084" y="4559097"/>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 name="Google Shape;894;p86">
            <a:extLst>
              <a:ext uri="{FF2B5EF4-FFF2-40B4-BE49-F238E27FC236}">
                <a16:creationId xmlns:a16="http://schemas.microsoft.com/office/drawing/2014/main" id="{16EBB1AD-4F3B-3271-3ECD-D2B3BB3ED595}"/>
              </a:ext>
            </a:extLst>
          </p:cNvPr>
          <p:cNvSpPr/>
          <p:nvPr/>
        </p:nvSpPr>
        <p:spPr>
          <a:xfrm rot="6363970">
            <a:off x="9922485" y="4406721"/>
            <a:ext cx="506170" cy="492450"/>
          </a:xfrm>
          <a:prstGeom prst="arc">
            <a:avLst>
              <a:gd name="adj1" fmla="val 16468312"/>
              <a:gd name="adj2" fmla="val 21298246"/>
            </a:avLst>
          </a:prstGeom>
          <a:noFill/>
          <a:ln w="28575" cap="flat" cmpd="sng">
            <a:solidFill>
              <a:srgbClr val="000000"/>
            </a:solidFill>
            <a:prstDash val="dash"/>
            <a:round/>
            <a:headEnd type="none" w="med" len="med"/>
            <a:tailEnd type="triangle" w="med" len="med"/>
          </a:ln>
        </p:spPr>
        <p:txBody>
          <a:bodyPr spcFirstLastPara="1" wrap="square" lIns="121900" tIns="121900" rIns="121900" bIns="121900" anchor="ctr" anchorCtr="0">
            <a:noAutofit/>
          </a:bodyPr>
          <a:lstStyle/>
          <a:p>
            <a:endParaRPr sz="2400"/>
          </a:p>
        </p:txBody>
      </p:sp>
      <p:grpSp>
        <p:nvGrpSpPr>
          <p:cNvPr id="56" name="Group 55">
            <a:extLst>
              <a:ext uri="{FF2B5EF4-FFF2-40B4-BE49-F238E27FC236}">
                <a16:creationId xmlns:a16="http://schemas.microsoft.com/office/drawing/2014/main" id="{F92FBE95-A92B-77D8-952F-F4702257E6A5}"/>
              </a:ext>
            </a:extLst>
          </p:cNvPr>
          <p:cNvGrpSpPr/>
          <p:nvPr/>
        </p:nvGrpSpPr>
        <p:grpSpPr>
          <a:xfrm>
            <a:off x="895947" y="5385920"/>
            <a:ext cx="2964472" cy="287941"/>
            <a:chOff x="863057" y="5385920"/>
            <a:chExt cx="2964472" cy="287941"/>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DCE6948-4AAD-0851-B744-46D9D4D3B70C}"/>
                    </a:ext>
                  </a:extLst>
                </p:cNvPr>
                <p:cNvSpPr txBox="1"/>
                <p:nvPr/>
              </p:nvSpPr>
              <p:spPr>
                <a:xfrm>
                  <a:off x="863057" y="5386393"/>
                  <a:ext cx="2766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0" smtClean="0">
                                <a:latin typeface="Cambria Math" panose="02040503050406030204" pitchFamily="18" charset="0"/>
                              </a:rPr>
                              <m:t>1</m:t>
                            </m:r>
                          </m:sub>
                        </m:sSub>
                      </m:oMath>
                    </m:oMathPara>
                  </a14:m>
                  <a:endParaRPr lang="en-US" dirty="0"/>
                </a:p>
              </p:txBody>
            </p:sp>
          </mc:Choice>
          <mc:Fallback xmlns="">
            <p:sp>
              <p:nvSpPr>
                <p:cNvPr id="33" name="TextBox 32">
                  <a:extLst>
                    <a:ext uri="{FF2B5EF4-FFF2-40B4-BE49-F238E27FC236}">
                      <a16:creationId xmlns:a16="http://schemas.microsoft.com/office/drawing/2014/main" id="{4DCE6948-4AAD-0851-B744-46D9D4D3B70C}"/>
                    </a:ext>
                  </a:extLst>
                </p:cNvPr>
                <p:cNvSpPr txBox="1">
                  <a:spLocks noRot="1" noChangeAspect="1" noMove="1" noResize="1" noEditPoints="1" noAdjustHandles="1" noChangeArrowheads="1" noChangeShapeType="1" noTextEdit="1"/>
                </p:cNvSpPr>
                <p:nvPr/>
              </p:nvSpPr>
              <p:spPr>
                <a:xfrm>
                  <a:off x="863057" y="5386393"/>
                  <a:ext cx="276614" cy="276999"/>
                </a:xfrm>
                <a:prstGeom prst="rect">
                  <a:avLst/>
                </a:prstGeom>
                <a:blipFill>
                  <a:blip r:embed="rId5"/>
                  <a:stretch>
                    <a:fillRect l="-22222" r="-6667"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3A18B48-DF03-BE78-DA2B-BE19AA26425B}"/>
                    </a:ext>
                  </a:extLst>
                </p:cNvPr>
                <p:cNvSpPr txBox="1"/>
                <p:nvPr/>
              </p:nvSpPr>
              <p:spPr>
                <a:xfrm>
                  <a:off x="1510054" y="5396862"/>
                  <a:ext cx="2819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2</m:t>
                            </m:r>
                          </m:sub>
                        </m:sSub>
                      </m:oMath>
                    </m:oMathPara>
                  </a14:m>
                  <a:endParaRPr lang="en-US" dirty="0"/>
                </a:p>
              </p:txBody>
            </p:sp>
          </mc:Choice>
          <mc:Fallback xmlns="">
            <p:sp>
              <p:nvSpPr>
                <p:cNvPr id="34" name="TextBox 33">
                  <a:extLst>
                    <a:ext uri="{FF2B5EF4-FFF2-40B4-BE49-F238E27FC236}">
                      <a16:creationId xmlns:a16="http://schemas.microsoft.com/office/drawing/2014/main" id="{33A18B48-DF03-BE78-DA2B-BE19AA26425B}"/>
                    </a:ext>
                  </a:extLst>
                </p:cNvPr>
                <p:cNvSpPr txBox="1">
                  <a:spLocks noRot="1" noChangeAspect="1" noMove="1" noResize="1" noEditPoints="1" noAdjustHandles="1" noChangeArrowheads="1" noChangeShapeType="1" noTextEdit="1"/>
                </p:cNvSpPr>
                <p:nvPr/>
              </p:nvSpPr>
              <p:spPr>
                <a:xfrm>
                  <a:off x="1510054" y="5396862"/>
                  <a:ext cx="281937" cy="276999"/>
                </a:xfrm>
                <a:prstGeom prst="rect">
                  <a:avLst/>
                </a:prstGeom>
                <a:blipFill>
                  <a:blip r:embed="rId6"/>
                  <a:stretch>
                    <a:fillRect l="-19565" r="-8696"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22ADBEC-B068-6A06-DC4D-85B3E69E35B3}"/>
                    </a:ext>
                  </a:extLst>
                </p:cNvPr>
                <p:cNvSpPr txBox="1"/>
                <p:nvPr/>
              </p:nvSpPr>
              <p:spPr>
                <a:xfrm>
                  <a:off x="2150556" y="5386392"/>
                  <a:ext cx="2819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3</m:t>
                            </m:r>
                          </m:sub>
                        </m:sSub>
                      </m:oMath>
                    </m:oMathPara>
                  </a14:m>
                  <a:endParaRPr lang="en-US" dirty="0"/>
                </a:p>
              </p:txBody>
            </p:sp>
          </mc:Choice>
          <mc:Fallback xmlns="">
            <p:sp>
              <p:nvSpPr>
                <p:cNvPr id="36" name="TextBox 35">
                  <a:extLst>
                    <a:ext uri="{FF2B5EF4-FFF2-40B4-BE49-F238E27FC236}">
                      <a16:creationId xmlns:a16="http://schemas.microsoft.com/office/drawing/2014/main" id="{422ADBEC-B068-6A06-DC4D-85B3E69E35B3}"/>
                    </a:ext>
                  </a:extLst>
                </p:cNvPr>
                <p:cNvSpPr txBox="1">
                  <a:spLocks noRot="1" noChangeAspect="1" noMove="1" noResize="1" noEditPoints="1" noAdjustHandles="1" noChangeArrowheads="1" noChangeShapeType="1" noTextEdit="1"/>
                </p:cNvSpPr>
                <p:nvPr/>
              </p:nvSpPr>
              <p:spPr>
                <a:xfrm>
                  <a:off x="2150556" y="5386392"/>
                  <a:ext cx="281936" cy="276999"/>
                </a:xfrm>
                <a:prstGeom prst="rect">
                  <a:avLst/>
                </a:prstGeom>
                <a:blipFill>
                  <a:blip r:embed="rId7"/>
                  <a:stretch>
                    <a:fillRect l="-19565" r="-8696"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5B8B0B3-7E76-B173-EF62-98D2FF96260D}"/>
                    </a:ext>
                  </a:extLst>
                </p:cNvPr>
                <p:cNvSpPr txBox="1"/>
                <p:nvPr/>
              </p:nvSpPr>
              <p:spPr>
                <a:xfrm>
                  <a:off x="2843388" y="5385921"/>
                  <a:ext cx="2765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4</m:t>
                            </m:r>
                          </m:sub>
                        </m:sSub>
                      </m:oMath>
                    </m:oMathPara>
                  </a14:m>
                  <a:endParaRPr lang="en-US" dirty="0"/>
                </a:p>
              </p:txBody>
            </p:sp>
          </mc:Choice>
          <mc:Fallback xmlns="">
            <p:sp>
              <p:nvSpPr>
                <p:cNvPr id="37" name="TextBox 36">
                  <a:extLst>
                    <a:ext uri="{FF2B5EF4-FFF2-40B4-BE49-F238E27FC236}">
                      <a16:creationId xmlns:a16="http://schemas.microsoft.com/office/drawing/2014/main" id="{C5B8B0B3-7E76-B173-EF62-98D2FF96260D}"/>
                    </a:ext>
                  </a:extLst>
                </p:cNvPr>
                <p:cNvSpPr txBox="1">
                  <a:spLocks noRot="1" noChangeAspect="1" noMove="1" noResize="1" noEditPoints="1" noAdjustHandles="1" noChangeArrowheads="1" noChangeShapeType="1" noTextEdit="1"/>
                </p:cNvSpPr>
                <p:nvPr/>
              </p:nvSpPr>
              <p:spPr>
                <a:xfrm>
                  <a:off x="2843388" y="5385921"/>
                  <a:ext cx="276550" cy="276999"/>
                </a:xfrm>
                <a:prstGeom prst="rect">
                  <a:avLst/>
                </a:prstGeom>
                <a:blipFill>
                  <a:blip r:embed="rId8"/>
                  <a:stretch>
                    <a:fillRect l="-22222" r="-6667"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C865357-3EB6-3B32-FB9F-DE4A18B6ED0C}"/>
                    </a:ext>
                  </a:extLst>
                </p:cNvPr>
                <p:cNvSpPr txBox="1"/>
                <p:nvPr/>
              </p:nvSpPr>
              <p:spPr>
                <a:xfrm>
                  <a:off x="3545593" y="5385920"/>
                  <a:ext cx="2819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5</m:t>
                            </m:r>
                          </m:sub>
                        </m:sSub>
                      </m:oMath>
                    </m:oMathPara>
                  </a14:m>
                  <a:endParaRPr lang="en-US" dirty="0"/>
                </a:p>
              </p:txBody>
            </p:sp>
          </mc:Choice>
          <mc:Fallback xmlns="">
            <p:sp>
              <p:nvSpPr>
                <p:cNvPr id="38" name="TextBox 37">
                  <a:extLst>
                    <a:ext uri="{FF2B5EF4-FFF2-40B4-BE49-F238E27FC236}">
                      <a16:creationId xmlns:a16="http://schemas.microsoft.com/office/drawing/2014/main" id="{BC865357-3EB6-3B32-FB9F-DE4A18B6ED0C}"/>
                    </a:ext>
                  </a:extLst>
                </p:cNvPr>
                <p:cNvSpPr txBox="1">
                  <a:spLocks noRot="1" noChangeAspect="1" noMove="1" noResize="1" noEditPoints="1" noAdjustHandles="1" noChangeArrowheads="1" noChangeShapeType="1" noTextEdit="1"/>
                </p:cNvSpPr>
                <p:nvPr/>
              </p:nvSpPr>
              <p:spPr>
                <a:xfrm>
                  <a:off x="3545593" y="5385920"/>
                  <a:ext cx="281936" cy="276999"/>
                </a:xfrm>
                <a:prstGeom prst="rect">
                  <a:avLst/>
                </a:prstGeom>
                <a:blipFill>
                  <a:blip r:embed="rId9"/>
                  <a:stretch>
                    <a:fillRect l="-19565" r="-8696" b="-17778"/>
                  </a:stretch>
                </a:blipFill>
              </p:spPr>
              <p:txBody>
                <a:bodyPr/>
                <a:lstStyle/>
                <a:p>
                  <a:r>
                    <a:rPr lang="en-US">
                      <a:noFill/>
                    </a:rPr>
                    <a:t> </a:t>
                  </a:r>
                </a:p>
              </p:txBody>
            </p:sp>
          </mc:Fallback>
        </mc:AlternateContent>
      </p:grpSp>
      <p:pic>
        <p:nvPicPr>
          <p:cNvPr id="949" name="Picture 2" descr="WiFi signal - Free technology icons">
            <a:extLst>
              <a:ext uri="{FF2B5EF4-FFF2-40B4-BE49-F238E27FC236}">
                <a16:creationId xmlns:a16="http://schemas.microsoft.com/office/drawing/2014/main" id="{D687A30C-E1F0-E847-1B00-DBB2366A4AC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87165" y="3119778"/>
            <a:ext cx="846985" cy="846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21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600000">
                                      <p:cBhvr>
                                        <p:cTn id="6" dur="1000" fill="hold"/>
                                        <p:tgtEl>
                                          <p:spTgt spid="3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par>
                                <p:cTn id="12" presetID="10" presetClass="entr" presetSubtype="0" fill="hold" nodeType="with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500"/>
                                        <p:tgtEl>
                                          <p:spTgt spid="6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0">
          <a:extLst>
            <a:ext uri="{FF2B5EF4-FFF2-40B4-BE49-F238E27FC236}">
              <a16:creationId xmlns:a16="http://schemas.microsoft.com/office/drawing/2014/main" id="{798DBF57-1E80-BAB3-71AA-A93C89CC0CA7}"/>
            </a:ext>
          </a:extLst>
        </p:cNvPr>
        <p:cNvGrpSpPr/>
        <p:nvPr/>
      </p:nvGrpSpPr>
      <p:grpSpPr>
        <a:xfrm>
          <a:off x="0" y="0"/>
          <a:ext cx="0" cy="0"/>
          <a:chOff x="0" y="0"/>
          <a:chExt cx="0" cy="0"/>
        </a:xfrm>
      </p:grpSpPr>
      <p:grpSp>
        <p:nvGrpSpPr>
          <p:cNvPr id="61" name="Group 60">
            <a:extLst>
              <a:ext uri="{FF2B5EF4-FFF2-40B4-BE49-F238E27FC236}">
                <a16:creationId xmlns:a16="http://schemas.microsoft.com/office/drawing/2014/main" id="{F54FF6C4-59F1-1D84-4BDC-FA693EC7D095}"/>
              </a:ext>
            </a:extLst>
          </p:cNvPr>
          <p:cNvGrpSpPr/>
          <p:nvPr/>
        </p:nvGrpSpPr>
        <p:grpSpPr>
          <a:xfrm>
            <a:off x="852102" y="3196252"/>
            <a:ext cx="947515" cy="677068"/>
            <a:chOff x="852102" y="3196252"/>
            <a:chExt cx="947515" cy="677068"/>
          </a:xfrm>
        </p:grpSpPr>
        <p:cxnSp>
          <p:nvCxnSpPr>
            <p:cNvPr id="910" name="Straight Connector 909">
              <a:extLst>
                <a:ext uri="{FF2B5EF4-FFF2-40B4-BE49-F238E27FC236}">
                  <a16:creationId xmlns:a16="http://schemas.microsoft.com/office/drawing/2014/main" id="{9517112F-02F8-46F6-E96B-AD012F24EA77}"/>
                </a:ext>
              </a:extLst>
            </p:cNvPr>
            <p:cNvCxnSpPr/>
            <p:nvPr/>
          </p:nvCxnSpPr>
          <p:spPr>
            <a:xfrm>
              <a:off x="852102" y="3592166"/>
              <a:ext cx="425143" cy="0"/>
            </a:xfrm>
            <a:prstGeom prst="line">
              <a:avLst/>
            </a:prstGeom>
            <a:ln w="76200">
              <a:solidFill>
                <a:srgbClr val="D9D2E9"/>
              </a:solidFill>
            </a:ln>
          </p:spPr>
          <p:style>
            <a:lnRef idx="1">
              <a:schemeClr val="accent1"/>
            </a:lnRef>
            <a:fillRef idx="0">
              <a:schemeClr val="accent1"/>
            </a:fillRef>
            <a:effectRef idx="0">
              <a:schemeClr val="accent1"/>
            </a:effectRef>
            <a:fontRef idx="minor">
              <a:schemeClr val="tx1"/>
            </a:fontRef>
          </p:style>
        </p:cxnSp>
        <p:sp>
          <p:nvSpPr>
            <p:cNvPr id="917" name="Google Shape;1148;p97">
              <a:extLst>
                <a:ext uri="{FF2B5EF4-FFF2-40B4-BE49-F238E27FC236}">
                  <a16:creationId xmlns:a16="http://schemas.microsoft.com/office/drawing/2014/main" id="{0F8EABBF-BE21-557A-5895-4C1E339A6140}"/>
                </a:ext>
              </a:extLst>
            </p:cNvPr>
            <p:cNvSpPr txBox="1"/>
            <p:nvPr/>
          </p:nvSpPr>
          <p:spPr>
            <a:xfrm>
              <a:off x="1266017" y="3196252"/>
              <a:ext cx="533600" cy="677068"/>
            </a:xfrm>
            <a:prstGeom prst="rect">
              <a:avLst/>
            </a:prstGeom>
            <a:noFill/>
            <a:ln>
              <a:noFill/>
            </a:ln>
          </p:spPr>
          <p:txBody>
            <a:bodyPr spcFirstLastPara="1" wrap="square" lIns="121900" tIns="121900" rIns="121900" bIns="121900" anchor="t" anchorCtr="0">
              <a:spAutoFit/>
            </a:bodyPr>
            <a:lstStyle/>
            <a:p>
              <a:r>
                <a:rPr lang="en-US" sz="2000" i="1" dirty="0">
                  <a:solidFill>
                    <a:schemeClr val="dk1"/>
                  </a:solidFill>
                  <a:latin typeface="Times New Roman"/>
                  <a:ea typeface="Times New Roman"/>
                  <a:cs typeface="Times New Roman"/>
                  <a:sym typeface="Times New Roman"/>
                </a:rPr>
                <a:t>f</a:t>
              </a:r>
              <a:r>
                <a:rPr lang="en-US" sz="2800" i="1" baseline="-25000" dirty="0">
                  <a:solidFill>
                    <a:schemeClr val="dk1"/>
                  </a:solidFill>
                  <a:latin typeface="Times New Roman"/>
                  <a:ea typeface="Times New Roman"/>
                  <a:cs typeface="Times New Roman"/>
                  <a:sym typeface="Times New Roman"/>
                </a:rPr>
                <a:t>5</a:t>
              </a:r>
              <a:endParaRPr lang="en-US" sz="2000" dirty="0"/>
            </a:p>
          </p:txBody>
        </p:sp>
      </p:grpSp>
      <p:grpSp>
        <p:nvGrpSpPr>
          <p:cNvPr id="60" name="Group 59">
            <a:extLst>
              <a:ext uri="{FF2B5EF4-FFF2-40B4-BE49-F238E27FC236}">
                <a16:creationId xmlns:a16="http://schemas.microsoft.com/office/drawing/2014/main" id="{782EBCD8-A067-CED9-8E81-725D64029AA4}"/>
              </a:ext>
            </a:extLst>
          </p:cNvPr>
          <p:cNvGrpSpPr/>
          <p:nvPr/>
        </p:nvGrpSpPr>
        <p:grpSpPr>
          <a:xfrm>
            <a:off x="855272" y="2892746"/>
            <a:ext cx="955573" cy="677068"/>
            <a:chOff x="855272" y="2892746"/>
            <a:chExt cx="955573" cy="677068"/>
          </a:xfrm>
        </p:grpSpPr>
        <p:cxnSp>
          <p:nvCxnSpPr>
            <p:cNvPr id="908" name="Straight Connector 907">
              <a:extLst>
                <a:ext uri="{FF2B5EF4-FFF2-40B4-BE49-F238E27FC236}">
                  <a16:creationId xmlns:a16="http://schemas.microsoft.com/office/drawing/2014/main" id="{89C09A29-6799-2E97-3547-BB84196E66F0}"/>
                </a:ext>
              </a:extLst>
            </p:cNvPr>
            <p:cNvCxnSpPr/>
            <p:nvPr/>
          </p:nvCxnSpPr>
          <p:spPr>
            <a:xfrm>
              <a:off x="855272" y="3289177"/>
              <a:ext cx="425143" cy="0"/>
            </a:xfrm>
            <a:prstGeom prst="line">
              <a:avLst/>
            </a:prstGeom>
            <a:ln w="76200">
              <a:solidFill>
                <a:srgbClr val="CFE2F3"/>
              </a:solidFill>
            </a:ln>
          </p:spPr>
          <p:style>
            <a:lnRef idx="1">
              <a:schemeClr val="accent1"/>
            </a:lnRef>
            <a:fillRef idx="0">
              <a:schemeClr val="accent1"/>
            </a:fillRef>
            <a:effectRef idx="0">
              <a:schemeClr val="accent1"/>
            </a:effectRef>
            <a:fontRef idx="minor">
              <a:schemeClr val="tx1"/>
            </a:fontRef>
          </p:style>
        </p:cxnSp>
        <p:sp>
          <p:nvSpPr>
            <p:cNvPr id="916" name="Google Shape;1148;p97">
              <a:extLst>
                <a:ext uri="{FF2B5EF4-FFF2-40B4-BE49-F238E27FC236}">
                  <a16:creationId xmlns:a16="http://schemas.microsoft.com/office/drawing/2014/main" id="{2A8AD326-EF99-53C8-036D-94EDEEF886D8}"/>
                </a:ext>
              </a:extLst>
            </p:cNvPr>
            <p:cNvSpPr txBox="1"/>
            <p:nvPr/>
          </p:nvSpPr>
          <p:spPr>
            <a:xfrm>
              <a:off x="1277245" y="2892746"/>
              <a:ext cx="533600" cy="677068"/>
            </a:xfrm>
            <a:prstGeom prst="rect">
              <a:avLst/>
            </a:prstGeom>
            <a:noFill/>
            <a:ln>
              <a:noFill/>
            </a:ln>
          </p:spPr>
          <p:txBody>
            <a:bodyPr spcFirstLastPara="1" wrap="square" lIns="121900" tIns="121900" rIns="121900" bIns="121900" anchor="t" anchorCtr="0">
              <a:spAutoFit/>
            </a:bodyPr>
            <a:lstStyle/>
            <a:p>
              <a:r>
                <a:rPr lang="en-US" sz="2000" i="1" dirty="0">
                  <a:solidFill>
                    <a:schemeClr val="dk1"/>
                  </a:solidFill>
                  <a:latin typeface="Times New Roman"/>
                  <a:ea typeface="Times New Roman"/>
                  <a:cs typeface="Times New Roman"/>
                  <a:sym typeface="Times New Roman"/>
                </a:rPr>
                <a:t>f</a:t>
              </a:r>
              <a:r>
                <a:rPr lang="en-US" sz="2800" i="1" baseline="-25000" dirty="0">
                  <a:solidFill>
                    <a:schemeClr val="dk1"/>
                  </a:solidFill>
                  <a:latin typeface="Times New Roman"/>
                  <a:ea typeface="Times New Roman"/>
                  <a:cs typeface="Times New Roman"/>
                  <a:sym typeface="Times New Roman"/>
                </a:rPr>
                <a:t>4</a:t>
              </a:r>
              <a:endParaRPr lang="en-US" sz="2000" dirty="0"/>
            </a:p>
          </p:txBody>
        </p:sp>
      </p:grpSp>
      <p:grpSp>
        <p:nvGrpSpPr>
          <p:cNvPr id="57" name="Group 56">
            <a:extLst>
              <a:ext uri="{FF2B5EF4-FFF2-40B4-BE49-F238E27FC236}">
                <a16:creationId xmlns:a16="http://schemas.microsoft.com/office/drawing/2014/main" id="{7B16B516-4643-C6DC-79F2-66429CE221EB}"/>
              </a:ext>
            </a:extLst>
          </p:cNvPr>
          <p:cNvGrpSpPr/>
          <p:nvPr/>
        </p:nvGrpSpPr>
        <p:grpSpPr>
          <a:xfrm>
            <a:off x="862631" y="2578979"/>
            <a:ext cx="962834" cy="677068"/>
            <a:chOff x="862631" y="2578979"/>
            <a:chExt cx="962834" cy="677068"/>
          </a:xfrm>
        </p:grpSpPr>
        <p:cxnSp>
          <p:nvCxnSpPr>
            <p:cNvPr id="903" name="Straight Connector 902">
              <a:extLst>
                <a:ext uri="{FF2B5EF4-FFF2-40B4-BE49-F238E27FC236}">
                  <a16:creationId xmlns:a16="http://schemas.microsoft.com/office/drawing/2014/main" id="{41B4EED4-DBC6-691C-75D7-BBE5E84FFCC9}"/>
                </a:ext>
              </a:extLst>
            </p:cNvPr>
            <p:cNvCxnSpPr/>
            <p:nvPr/>
          </p:nvCxnSpPr>
          <p:spPr>
            <a:xfrm>
              <a:off x="862631" y="2977882"/>
              <a:ext cx="425143" cy="0"/>
            </a:xfrm>
            <a:prstGeom prst="line">
              <a:avLst/>
            </a:prstGeom>
            <a:ln w="76200">
              <a:solidFill>
                <a:srgbClr val="B6D7A8"/>
              </a:solidFill>
            </a:ln>
          </p:spPr>
          <p:style>
            <a:lnRef idx="1">
              <a:schemeClr val="accent1"/>
            </a:lnRef>
            <a:fillRef idx="0">
              <a:schemeClr val="accent1"/>
            </a:fillRef>
            <a:effectRef idx="0">
              <a:schemeClr val="accent1"/>
            </a:effectRef>
            <a:fontRef idx="minor">
              <a:schemeClr val="tx1"/>
            </a:fontRef>
          </p:style>
        </p:cxnSp>
        <p:sp>
          <p:nvSpPr>
            <p:cNvPr id="918" name="Google Shape;1148;p97">
              <a:extLst>
                <a:ext uri="{FF2B5EF4-FFF2-40B4-BE49-F238E27FC236}">
                  <a16:creationId xmlns:a16="http://schemas.microsoft.com/office/drawing/2014/main" id="{95D5A513-E6BC-6965-3614-5B635EFBBF95}"/>
                </a:ext>
              </a:extLst>
            </p:cNvPr>
            <p:cNvSpPr txBox="1"/>
            <p:nvPr/>
          </p:nvSpPr>
          <p:spPr>
            <a:xfrm>
              <a:off x="1291865" y="2578979"/>
              <a:ext cx="533600" cy="677068"/>
            </a:xfrm>
            <a:prstGeom prst="rect">
              <a:avLst/>
            </a:prstGeom>
            <a:noFill/>
            <a:ln>
              <a:noFill/>
            </a:ln>
          </p:spPr>
          <p:txBody>
            <a:bodyPr spcFirstLastPara="1" wrap="square" lIns="121900" tIns="121900" rIns="121900" bIns="121900" anchor="t" anchorCtr="0">
              <a:spAutoFit/>
            </a:bodyPr>
            <a:lstStyle/>
            <a:p>
              <a:r>
                <a:rPr lang="en-US" sz="2000" i="1" dirty="0">
                  <a:solidFill>
                    <a:schemeClr val="dk1"/>
                  </a:solidFill>
                  <a:latin typeface="Times New Roman"/>
                  <a:ea typeface="Times New Roman"/>
                  <a:cs typeface="Times New Roman"/>
                  <a:sym typeface="Times New Roman"/>
                </a:rPr>
                <a:t>f</a:t>
              </a:r>
              <a:r>
                <a:rPr lang="en-US" sz="2800" i="1" baseline="-25000" dirty="0">
                  <a:solidFill>
                    <a:schemeClr val="dk1"/>
                  </a:solidFill>
                  <a:latin typeface="Times New Roman"/>
                  <a:ea typeface="Times New Roman"/>
                  <a:cs typeface="Times New Roman"/>
                  <a:sym typeface="Times New Roman"/>
                </a:rPr>
                <a:t>3</a:t>
              </a:r>
              <a:endParaRPr lang="en-US" sz="2000" dirty="0"/>
            </a:p>
          </p:txBody>
        </p:sp>
      </p:grpSp>
      <p:grpSp>
        <p:nvGrpSpPr>
          <p:cNvPr id="25" name="Group 24">
            <a:extLst>
              <a:ext uri="{FF2B5EF4-FFF2-40B4-BE49-F238E27FC236}">
                <a16:creationId xmlns:a16="http://schemas.microsoft.com/office/drawing/2014/main" id="{1EDCF167-93FB-5EF2-DB0C-4A39C2AC553A}"/>
              </a:ext>
            </a:extLst>
          </p:cNvPr>
          <p:cNvGrpSpPr/>
          <p:nvPr/>
        </p:nvGrpSpPr>
        <p:grpSpPr>
          <a:xfrm>
            <a:off x="862633" y="2288057"/>
            <a:ext cx="962079" cy="677068"/>
            <a:chOff x="862633" y="2288057"/>
            <a:chExt cx="962079" cy="677068"/>
          </a:xfrm>
        </p:grpSpPr>
        <p:cxnSp>
          <p:nvCxnSpPr>
            <p:cNvPr id="901" name="Straight Connector 900">
              <a:extLst>
                <a:ext uri="{FF2B5EF4-FFF2-40B4-BE49-F238E27FC236}">
                  <a16:creationId xmlns:a16="http://schemas.microsoft.com/office/drawing/2014/main" id="{7333AD49-7E0A-1F20-651C-F4F85F60EDEE}"/>
                </a:ext>
              </a:extLst>
            </p:cNvPr>
            <p:cNvCxnSpPr/>
            <p:nvPr/>
          </p:nvCxnSpPr>
          <p:spPr>
            <a:xfrm>
              <a:off x="862633" y="2680602"/>
              <a:ext cx="425143" cy="0"/>
            </a:xfrm>
            <a:prstGeom prst="line">
              <a:avLst/>
            </a:prstGeom>
            <a:ln w="76200">
              <a:solidFill>
                <a:srgbClr val="F4CCCC"/>
              </a:solidFill>
            </a:ln>
          </p:spPr>
          <p:style>
            <a:lnRef idx="1">
              <a:schemeClr val="accent1"/>
            </a:lnRef>
            <a:fillRef idx="0">
              <a:schemeClr val="accent1"/>
            </a:fillRef>
            <a:effectRef idx="0">
              <a:schemeClr val="accent1"/>
            </a:effectRef>
            <a:fontRef idx="minor">
              <a:schemeClr val="tx1"/>
            </a:fontRef>
          </p:style>
        </p:cxnSp>
        <p:sp>
          <p:nvSpPr>
            <p:cNvPr id="915" name="Google Shape;1148;p97">
              <a:extLst>
                <a:ext uri="{FF2B5EF4-FFF2-40B4-BE49-F238E27FC236}">
                  <a16:creationId xmlns:a16="http://schemas.microsoft.com/office/drawing/2014/main" id="{14D379B5-C1D7-81CA-BB05-50D61DB93649}"/>
                </a:ext>
              </a:extLst>
            </p:cNvPr>
            <p:cNvSpPr txBox="1"/>
            <p:nvPr/>
          </p:nvSpPr>
          <p:spPr>
            <a:xfrm>
              <a:off x="1291112" y="2288057"/>
              <a:ext cx="533600" cy="677068"/>
            </a:xfrm>
            <a:prstGeom prst="rect">
              <a:avLst/>
            </a:prstGeom>
            <a:noFill/>
            <a:ln>
              <a:noFill/>
            </a:ln>
          </p:spPr>
          <p:txBody>
            <a:bodyPr spcFirstLastPara="1" wrap="square" lIns="121900" tIns="121900" rIns="121900" bIns="121900" anchor="t" anchorCtr="0">
              <a:spAutoFit/>
            </a:bodyPr>
            <a:lstStyle/>
            <a:p>
              <a:r>
                <a:rPr lang="en-US" sz="2000" i="1" dirty="0">
                  <a:solidFill>
                    <a:schemeClr val="dk1"/>
                  </a:solidFill>
                  <a:latin typeface="Times New Roman"/>
                  <a:ea typeface="Times New Roman"/>
                  <a:cs typeface="Times New Roman"/>
                  <a:sym typeface="Times New Roman"/>
                </a:rPr>
                <a:t>f</a:t>
              </a:r>
              <a:r>
                <a:rPr lang="en-US" sz="2800" i="1" baseline="-25000" dirty="0">
                  <a:solidFill>
                    <a:schemeClr val="dk1"/>
                  </a:solidFill>
                  <a:latin typeface="Times New Roman"/>
                  <a:ea typeface="Times New Roman"/>
                  <a:cs typeface="Times New Roman"/>
                  <a:sym typeface="Times New Roman"/>
                </a:rPr>
                <a:t>2</a:t>
              </a:r>
              <a:endParaRPr lang="en-US" sz="2000" dirty="0"/>
            </a:p>
          </p:txBody>
        </p:sp>
      </p:grpSp>
      <p:grpSp>
        <p:nvGrpSpPr>
          <p:cNvPr id="947" name="Group 946">
            <a:extLst>
              <a:ext uri="{FF2B5EF4-FFF2-40B4-BE49-F238E27FC236}">
                <a16:creationId xmlns:a16="http://schemas.microsoft.com/office/drawing/2014/main" id="{D4C8EB71-FFDB-2C96-0BEC-D1B67BFB8500}"/>
              </a:ext>
            </a:extLst>
          </p:cNvPr>
          <p:cNvGrpSpPr/>
          <p:nvPr/>
        </p:nvGrpSpPr>
        <p:grpSpPr>
          <a:xfrm>
            <a:off x="862631" y="1991378"/>
            <a:ext cx="994395" cy="984845"/>
            <a:chOff x="862631" y="1991378"/>
            <a:chExt cx="994395" cy="984845"/>
          </a:xfrm>
        </p:grpSpPr>
        <p:cxnSp>
          <p:nvCxnSpPr>
            <p:cNvPr id="900" name="Straight Connector 899">
              <a:extLst>
                <a:ext uri="{FF2B5EF4-FFF2-40B4-BE49-F238E27FC236}">
                  <a16:creationId xmlns:a16="http://schemas.microsoft.com/office/drawing/2014/main" id="{1BD51CF9-0000-E5C9-58F6-14970E0102A7}"/>
                </a:ext>
              </a:extLst>
            </p:cNvPr>
            <p:cNvCxnSpPr/>
            <p:nvPr/>
          </p:nvCxnSpPr>
          <p:spPr>
            <a:xfrm>
              <a:off x="862631" y="2385726"/>
              <a:ext cx="425143" cy="0"/>
            </a:xfrm>
            <a:prstGeom prst="line">
              <a:avLst/>
            </a:prstGeom>
            <a:ln w="76200">
              <a:solidFill>
                <a:srgbClr val="FFE599"/>
              </a:solidFill>
            </a:ln>
          </p:spPr>
          <p:style>
            <a:lnRef idx="1">
              <a:schemeClr val="accent1"/>
            </a:lnRef>
            <a:fillRef idx="0">
              <a:schemeClr val="accent1"/>
            </a:fillRef>
            <a:effectRef idx="0">
              <a:schemeClr val="accent1"/>
            </a:effectRef>
            <a:fontRef idx="minor">
              <a:schemeClr val="tx1"/>
            </a:fontRef>
          </p:style>
        </p:cxnSp>
        <p:sp>
          <p:nvSpPr>
            <p:cNvPr id="911" name="Google Shape;1147;p97">
              <a:extLst>
                <a:ext uri="{FF2B5EF4-FFF2-40B4-BE49-F238E27FC236}">
                  <a16:creationId xmlns:a16="http://schemas.microsoft.com/office/drawing/2014/main" id="{D24E27EF-3431-E27D-D4F1-CEA44568E695}"/>
                </a:ext>
              </a:extLst>
            </p:cNvPr>
            <p:cNvSpPr txBox="1"/>
            <p:nvPr/>
          </p:nvSpPr>
          <p:spPr>
            <a:xfrm>
              <a:off x="1323426" y="1991378"/>
              <a:ext cx="533600" cy="984845"/>
            </a:xfrm>
            <a:prstGeom prst="rect">
              <a:avLst/>
            </a:prstGeom>
            <a:noFill/>
            <a:ln>
              <a:noFill/>
            </a:ln>
          </p:spPr>
          <p:txBody>
            <a:bodyPr spcFirstLastPara="1" wrap="square" lIns="121900" tIns="121900" rIns="121900" bIns="121900" anchor="t" anchorCtr="0">
              <a:spAutoFit/>
            </a:bodyPr>
            <a:lstStyle/>
            <a:p>
              <a:r>
                <a:rPr lang="en-US" sz="2000" i="1" dirty="0">
                  <a:solidFill>
                    <a:schemeClr val="dk1"/>
                  </a:solidFill>
                  <a:latin typeface="Times New Roman"/>
                  <a:ea typeface="Times New Roman"/>
                  <a:cs typeface="Times New Roman"/>
                  <a:sym typeface="Times New Roman"/>
                </a:rPr>
                <a:t>f</a:t>
              </a:r>
              <a:r>
                <a:rPr lang="en-US" sz="2800" i="1" baseline="-25000" dirty="0">
                  <a:solidFill>
                    <a:schemeClr val="dk1"/>
                  </a:solidFill>
                  <a:latin typeface="Times New Roman"/>
                  <a:ea typeface="Times New Roman"/>
                  <a:cs typeface="Times New Roman"/>
                  <a:sym typeface="Times New Roman"/>
                </a:rPr>
                <a:t>1</a:t>
              </a:r>
              <a:endParaRPr lang="en-US" sz="2000" dirty="0"/>
            </a:p>
            <a:p>
              <a:endParaRPr lang="en-US" sz="2000" dirty="0"/>
            </a:p>
          </p:txBody>
        </p:sp>
      </p:grpSp>
      <p:grpSp>
        <p:nvGrpSpPr>
          <p:cNvPr id="35" name="Group 34">
            <a:extLst>
              <a:ext uri="{FF2B5EF4-FFF2-40B4-BE49-F238E27FC236}">
                <a16:creationId xmlns:a16="http://schemas.microsoft.com/office/drawing/2014/main" id="{1AC429B7-1251-428C-06DC-94FFF38089CE}"/>
              </a:ext>
            </a:extLst>
          </p:cNvPr>
          <p:cNvGrpSpPr/>
          <p:nvPr/>
        </p:nvGrpSpPr>
        <p:grpSpPr>
          <a:xfrm>
            <a:off x="1221131" y="4191513"/>
            <a:ext cx="2698375" cy="1172222"/>
            <a:chOff x="1254238" y="4677267"/>
            <a:chExt cx="1407503" cy="695515"/>
          </a:xfrm>
        </p:grpSpPr>
        <p:cxnSp>
          <p:nvCxnSpPr>
            <p:cNvPr id="40" name="Google Shape;904;p86">
              <a:extLst>
                <a:ext uri="{FF2B5EF4-FFF2-40B4-BE49-F238E27FC236}">
                  <a16:creationId xmlns:a16="http://schemas.microsoft.com/office/drawing/2014/main" id="{D4305749-501E-4E90-6B1B-FB528865AFAB}"/>
                </a:ext>
              </a:extLst>
            </p:cNvPr>
            <p:cNvCxnSpPr>
              <a:cxnSpLocks/>
            </p:cNvCxnSpPr>
            <p:nvPr/>
          </p:nvCxnSpPr>
          <p:spPr>
            <a:xfrm>
              <a:off x="1601722" y="4964868"/>
              <a:ext cx="0" cy="407914"/>
            </a:xfrm>
            <a:prstGeom prst="straightConnector1">
              <a:avLst/>
            </a:prstGeom>
            <a:noFill/>
            <a:ln w="76200" cap="flat" cmpd="sng">
              <a:solidFill>
                <a:srgbClr val="D9D2E9"/>
              </a:solidFill>
              <a:prstDash val="solid"/>
              <a:round/>
              <a:headEnd type="none" w="med" len="med"/>
              <a:tailEnd type="none" w="med" len="med"/>
            </a:ln>
          </p:spPr>
        </p:cxnSp>
        <p:cxnSp>
          <p:nvCxnSpPr>
            <p:cNvPr id="52" name="Google Shape;905;p86">
              <a:extLst>
                <a:ext uri="{FF2B5EF4-FFF2-40B4-BE49-F238E27FC236}">
                  <a16:creationId xmlns:a16="http://schemas.microsoft.com/office/drawing/2014/main" id="{2357BF4C-87CA-C77E-0B4A-2E45EFA9187B}"/>
                </a:ext>
              </a:extLst>
            </p:cNvPr>
            <p:cNvCxnSpPr>
              <a:cxnSpLocks/>
            </p:cNvCxnSpPr>
            <p:nvPr/>
          </p:nvCxnSpPr>
          <p:spPr>
            <a:xfrm>
              <a:off x="1959223" y="4677267"/>
              <a:ext cx="0" cy="691402"/>
            </a:xfrm>
            <a:prstGeom prst="straightConnector1">
              <a:avLst/>
            </a:prstGeom>
            <a:noFill/>
            <a:ln w="76200" cap="flat" cmpd="sng">
              <a:solidFill>
                <a:srgbClr val="D9D2E9"/>
              </a:solidFill>
              <a:prstDash val="solid"/>
              <a:round/>
              <a:headEnd type="none" w="med" len="med"/>
              <a:tailEnd type="none" w="med" len="med"/>
            </a:ln>
          </p:spPr>
        </p:cxnSp>
        <p:cxnSp>
          <p:nvCxnSpPr>
            <p:cNvPr id="53" name="Google Shape;906;p86">
              <a:extLst>
                <a:ext uri="{FF2B5EF4-FFF2-40B4-BE49-F238E27FC236}">
                  <a16:creationId xmlns:a16="http://schemas.microsoft.com/office/drawing/2014/main" id="{27F5619B-3AEE-C107-C4D3-BBEFA9584D94}"/>
                </a:ext>
              </a:extLst>
            </p:cNvPr>
            <p:cNvCxnSpPr>
              <a:cxnSpLocks/>
            </p:cNvCxnSpPr>
            <p:nvPr/>
          </p:nvCxnSpPr>
          <p:spPr>
            <a:xfrm>
              <a:off x="1254238" y="5036335"/>
              <a:ext cx="0" cy="331227"/>
            </a:xfrm>
            <a:prstGeom prst="straightConnector1">
              <a:avLst/>
            </a:prstGeom>
            <a:noFill/>
            <a:ln w="76200" cap="flat" cmpd="sng">
              <a:solidFill>
                <a:srgbClr val="D9D2E9"/>
              </a:solidFill>
              <a:prstDash val="solid"/>
              <a:round/>
              <a:headEnd type="none" w="med" len="med"/>
              <a:tailEnd type="none" w="med" len="med"/>
            </a:ln>
          </p:spPr>
        </p:cxnSp>
        <p:cxnSp>
          <p:nvCxnSpPr>
            <p:cNvPr id="54" name="Google Shape;912;p86">
              <a:extLst>
                <a:ext uri="{FF2B5EF4-FFF2-40B4-BE49-F238E27FC236}">
                  <a16:creationId xmlns:a16="http://schemas.microsoft.com/office/drawing/2014/main" id="{0E0DE2F4-8113-AF1E-6B0F-BE22B8466D91}"/>
                </a:ext>
              </a:extLst>
            </p:cNvPr>
            <p:cNvCxnSpPr>
              <a:cxnSpLocks/>
            </p:cNvCxnSpPr>
            <p:nvPr/>
          </p:nvCxnSpPr>
          <p:spPr>
            <a:xfrm>
              <a:off x="2303967" y="5016994"/>
              <a:ext cx="0" cy="351675"/>
            </a:xfrm>
            <a:prstGeom prst="straightConnector1">
              <a:avLst/>
            </a:prstGeom>
            <a:noFill/>
            <a:ln w="76200" cap="flat" cmpd="sng">
              <a:solidFill>
                <a:srgbClr val="D9D2E9"/>
              </a:solidFill>
              <a:prstDash val="solid"/>
              <a:round/>
              <a:headEnd type="none" w="med" len="med"/>
              <a:tailEnd type="none" w="med" len="med"/>
            </a:ln>
          </p:spPr>
        </p:cxnSp>
        <p:cxnSp>
          <p:nvCxnSpPr>
            <p:cNvPr id="55" name="Google Shape;913;p86">
              <a:extLst>
                <a:ext uri="{FF2B5EF4-FFF2-40B4-BE49-F238E27FC236}">
                  <a16:creationId xmlns:a16="http://schemas.microsoft.com/office/drawing/2014/main" id="{A3F075C5-F4EE-9E1D-E60C-15566960490F}"/>
                </a:ext>
              </a:extLst>
            </p:cNvPr>
            <p:cNvCxnSpPr>
              <a:cxnSpLocks/>
            </p:cNvCxnSpPr>
            <p:nvPr/>
          </p:nvCxnSpPr>
          <p:spPr>
            <a:xfrm>
              <a:off x="2661741" y="5187913"/>
              <a:ext cx="0" cy="175879"/>
            </a:xfrm>
            <a:prstGeom prst="straightConnector1">
              <a:avLst/>
            </a:prstGeom>
            <a:noFill/>
            <a:ln w="76200" cap="flat" cmpd="sng">
              <a:solidFill>
                <a:srgbClr val="D9D2E9"/>
              </a:solidFill>
              <a:prstDash val="solid"/>
              <a:round/>
              <a:headEnd type="none" w="med" len="med"/>
              <a:tailEnd type="none" w="med" len="med"/>
            </a:ln>
          </p:spPr>
        </p:cxnSp>
      </p:grpSp>
      <p:grpSp>
        <p:nvGrpSpPr>
          <p:cNvPr id="26" name="Group 25">
            <a:extLst>
              <a:ext uri="{FF2B5EF4-FFF2-40B4-BE49-F238E27FC236}">
                <a16:creationId xmlns:a16="http://schemas.microsoft.com/office/drawing/2014/main" id="{F26D11C0-680E-57BA-ACF9-69A200A72019}"/>
              </a:ext>
            </a:extLst>
          </p:cNvPr>
          <p:cNvGrpSpPr/>
          <p:nvPr/>
        </p:nvGrpSpPr>
        <p:grpSpPr>
          <a:xfrm>
            <a:off x="1127461" y="3757527"/>
            <a:ext cx="2698375" cy="1611354"/>
            <a:chOff x="1254238" y="4677267"/>
            <a:chExt cx="1407503" cy="695515"/>
          </a:xfrm>
        </p:grpSpPr>
        <p:cxnSp>
          <p:nvCxnSpPr>
            <p:cNvPr id="27" name="Google Shape;904;p86">
              <a:extLst>
                <a:ext uri="{FF2B5EF4-FFF2-40B4-BE49-F238E27FC236}">
                  <a16:creationId xmlns:a16="http://schemas.microsoft.com/office/drawing/2014/main" id="{7C3E751F-4154-601D-A615-0C714EE76271}"/>
                </a:ext>
              </a:extLst>
            </p:cNvPr>
            <p:cNvCxnSpPr>
              <a:cxnSpLocks/>
            </p:cNvCxnSpPr>
            <p:nvPr/>
          </p:nvCxnSpPr>
          <p:spPr>
            <a:xfrm>
              <a:off x="1601722" y="4964868"/>
              <a:ext cx="0" cy="407914"/>
            </a:xfrm>
            <a:prstGeom prst="straightConnector1">
              <a:avLst/>
            </a:prstGeom>
            <a:noFill/>
            <a:ln w="76200" cap="flat" cmpd="sng">
              <a:solidFill>
                <a:srgbClr val="CFE2F3"/>
              </a:solidFill>
              <a:prstDash val="solid"/>
              <a:round/>
              <a:headEnd type="none" w="med" len="med"/>
              <a:tailEnd type="none" w="med" len="med"/>
            </a:ln>
          </p:spPr>
        </p:cxnSp>
        <p:cxnSp>
          <p:nvCxnSpPr>
            <p:cNvPr id="28" name="Google Shape;905;p86">
              <a:extLst>
                <a:ext uri="{FF2B5EF4-FFF2-40B4-BE49-F238E27FC236}">
                  <a16:creationId xmlns:a16="http://schemas.microsoft.com/office/drawing/2014/main" id="{FB0AC759-14FA-8B36-3EA9-23934404FD58}"/>
                </a:ext>
              </a:extLst>
            </p:cNvPr>
            <p:cNvCxnSpPr>
              <a:cxnSpLocks/>
            </p:cNvCxnSpPr>
            <p:nvPr/>
          </p:nvCxnSpPr>
          <p:spPr>
            <a:xfrm>
              <a:off x="1959223" y="4677267"/>
              <a:ext cx="0" cy="691402"/>
            </a:xfrm>
            <a:prstGeom prst="straightConnector1">
              <a:avLst/>
            </a:prstGeom>
            <a:noFill/>
            <a:ln w="76200" cap="flat" cmpd="sng">
              <a:solidFill>
                <a:srgbClr val="CFE2F3"/>
              </a:solidFill>
              <a:prstDash val="solid"/>
              <a:round/>
              <a:headEnd type="none" w="med" len="med"/>
              <a:tailEnd type="none" w="med" len="med"/>
            </a:ln>
          </p:spPr>
        </p:cxnSp>
        <p:cxnSp>
          <p:nvCxnSpPr>
            <p:cNvPr id="29" name="Google Shape;906;p86">
              <a:extLst>
                <a:ext uri="{FF2B5EF4-FFF2-40B4-BE49-F238E27FC236}">
                  <a16:creationId xmlns:a16="http://schemas.microsoft.com/office/drawing/2014/main" id="{CB4CF841-CD7D-F41F-F961-7ECAE581767D}"/>
                </a:ext>
              </a:extLst>
            </p:cNvPr>
            <p:cNvCxnSpPr>
              <a:cxnSpLocks/>
            </p:cNvCxnSpPr>
            <p:nvPr/>
          </p:nvCxnSpPr>
          <p:spPr>
            <a:xfrm>
              <a:off x="1254238" y="5036335"/>
              <a:ext cx="0" cy="331227"/>
            </a:xfrm>
            <a:prstGeom prst="straightConnector1">
              <a:avLst/>
            </a:prstGeom>
            <a:noFill/>
            <a:ln w="76200" cap="flat" cmpd="sng">
              <a:solidFill>
                <a:srgbClr val="CFE2F3"/>
              </a:solidFill>
              <a:prstDash val="solid"/>
              <a:round/>
              <a:headEnd type="none" w="med" len="med"/>
              <a:tailEnd type="none" w="med" len="med"/>
            </a:ln>
          </p:spPr>
        </p:cxnSp>
        <p:cxnSp>
          <p:nvCxnSpPr>
            <p:cNvPr id="30" name="Google Shape;912;p86">
              <a:extLst>
                <a:ext uri="{FF2B5EF4-FFF2-40B4-BE49-F238E27FC236}">
                  <a16:creationId xmlns:a16="http://schemas.microsoft.com/office/drawing/2014/main" id="{0F4D61BD-B3E0-3993-16BC-6D25A1F1F757}"/>
                </a:ext>
              </a:extLst>
            </p:cNvPr>
            <p:cNvCxnSpPr>
              <a:cxnSpLocks/>
            </p:cNvCxnSpPr>
            <p:nvPr/>
          </p:nvCxnSpPr>
          <p:spPr>
            <a:xfrm>
              <a:off x="2303967" y="5016994"/>
              <a:ext cx="0" cy="351675"/>
            </a:xfrm>
            <a:prstGeom prst="straightConnector1">
              <a:avLst/>
            </a:prstGeom>
            <a:noFill/>
            <a:ln w="76200" cap="flat" cmpd="sng">
              <a:solidFill>
                <a:srgbClr val="CFE2F3"/>
              </a:solidFill>
              <a:prstDash val="solid"/>
              <a:round/>
              <a:headEnd type="none" w="med" len="med"/>
              <a:tailEnd type="none" w="med" len="med"/>
            </a:ln>
          </p:spPr>
        </p:cxnSp>
        <p:cxnSp>
          <p:nvCxnSpPr>
            <p:cNvPr id="31" name="Google Shape;913;p86">
              <a:extLst>
                <a:ext uri="{FF2B5EF4-FFF2-40B4-BE49-F238E27FC236}">
                  <a16:creationId xmlns:a16="http://schemas.microsoft.com/office/drawing/2014/main" id="{721DB928-E518-0FBB-58E9-45C85A1557E9}"/>
                </a:ext>
              </a:extLst>
            </p:cNvPr>
            <p:cNvCxnSpPr>
              <a:cxnSpLocks/>
            </p:cNvCxnSpPr>
            <p:nvPr/>
          </p:nvCxnSpPr>
          <p:spPr>
            <a:xfrm>
              <a:off x="2661741" y="5187913"/>
              <a:ext cx="0" cy="175879"/>
            </a:xfrm>
            <a:prstGeom prst="straightConnector1">
              <a:avLst/>
            </a:prstGeom>
            <a:noFill/>
            <a:ln w="76200" cap="flat" cmpd="sng">
              <a:solidFill>
                <a:srgbClr val="CFE2F3"/>
              </a:solidFill>
              <a:prstDash val="solid"/>
              <a:round/>
              <a:headEnd type="none" w="med" len="med"/>
              <a:tailEnd type="none" w="med" len="med"/>
            </a:ln>
          </p:spPr>
        </p:cxnSp>
      </p:grpSp>
      <p:grpSp>
        <p:nvGrpSpPr>
          <p:cNvPr id="11" name="Group 10">
            <a:extLst>
              <a:ext uri="{FF2B5EF4-FFF2-40B4-BE49-F238E27FC236}">
                <a16:creationId xmlns:a16="http://schemas.microsoft.com/office/drawing/2014/main" id="{159E4192-2B6A-7CDC-75E7-84381007E604}"/>
              </a:ext>
            </a:extLst>
          </p:cNvPr>
          <p:cNvGrpSpPr/>
          <p:nvPr/>
        </p:nvGrpSpPr>
        <p:grpSpPr>
          <a:xfrm>
            <a:off x="1040207" y="3476614"/>
            <a:ext cx="2698375" cy="1896158"/>
            <a:chOff x="1254238" y="4677267"/>
            <a:chExt cx="1407503" cy="695515"/>
          </a:xfrm>
        </p:grpSpPr>
        <p:cxnSp>
          <p:nvCxnSpPr>
            <p:cNvPr id="15" name="Google Shape;904;p86">
              <a:extLst>
                <a:ext uri="{FF2B5EF4-FFF2-40B4-BE49-F238E27FC236}">
                  <a16:creationId xmlns:a16="http://schemas.microsoft.com/office/drawing/2014/main" id="{D8D2E94B-93AC-0BE8-BAB8-915A86387A95}"/>
                </a:ext>
              </a:extLst>
            </p:cNvPr>
            <p:cNvCxnSpPr>
              <a:cxnSpLocks/>
            </p:cNvCxnSpPr>
            <p:nvPr/>
          </p:nvCxnSpPr>
          <p:spPr>
            <a:xfrm>
              <a:off x="1601722" y="4964868"/>
              <a:ext cx="0" cy="407914"/>
            </a:xfrm>
            <a:prstGeom prst="straightConnector1">
              <a:avLst/>
            </a:prstGeom>
            <a:noFill/>
            <a:ln w="76200" cap="flat" cmpd="sng">
              <a:solidFill>
                <a:srgbClr val="B6D7A8"/>
              </a:solidFill>
              <a:prstDash val="solid"/>
              <a:round/>
              <a:headEnd type="none" w="med" len="med"/>
              <a:tailEnd type="none" w="med" len="med"/>
            </a:ln>
          </p:spPr>
        </p:cxnSp>
        <p:cxnSp>
          <p:nvCxnSpPr>
            <p:cNvPr id="16" name="Google Shape;905;p86">
              <a:extLst>
                <a:ext uri="{FF2B5EF4-FFF2-40B4-BE49-F238E27FC236}">
                  <a16:creationId xmlns:a16="http://schemas.microsoft.com/office/drawing/2014/main" id="{C0A9171B-7C4B-9EF1-6A93-3B346F7953EB}"/>
                </a:ext>
              </a:extLst>
            </p:cNvPr>
            <p:cNvCxnSpPr>
              <a:cxnSpLocks/>
            </p:cNvCxnSpPr>
            <p:nvPr/>
          </p:nvCxnSpPr>
          <p:spPr>
            <a:xfrm>
              <a:off x="1959223" y="4677267"/>
              <a:ext cx="0" cy="691402"/>
            </a:xfrm>
            <a:prstGeom prst="straightConnector1">
              <a:avLst/>
            </a:prstGeom>
            <a:noFill/>
            <a:ln w="76200" cap="flat" cmpd="sng">
              <a:solidFill>
                <a:srgbClr val="B6D7A8"/>
              </a:solidFill>
              <a:prstDash val="solid"/>
              <a:round/>
              <a:headEnd type="none" w="med" len="med"/>
              <a:tailEnd type="none" w="med" len="med"/>
            </a:ln>
          </p:spPr>
        </p:cxnSp>
        <p:cxnSp>
          <p:nvCxnSpPr>
            <p:cNvPr id="18" name="Google Shape;906;p86">
              <a:extLst>
                <a:ext uri="{FF2B5EF4-FFF2-40B4-BE49-F238E27FC236}">
                  <a16:creationId xmlns:a16="http://schemas.microsoft.com/office/drawing/2014/main" id="{67BC54DA-65CA-131A-084E-D1E653893D1C}"/>
                </a:ext>
              </a:extLst>
            </p:cNvPr>
            <p:cNvCxnSpPr>
              <a:cxnSpLocks/>
            </p:cNvCxnSpPr>
            <p:nvPr/>
          </p:nvCxnSpPr>
          <p:spPr>
            <a:xfrm>
              <a:off x="1254238" y="5036335"/>
              <a:ext cx="0" cy="331227"/>
            </a:xfrm>
            <a:prstGeom prst="straightConnector1">
              <a:avLst/>
            </a:prstGeom>
            <a:noFill/>
            <a:ln w="76200" cap="flat" cmpd="sng">
              <a:solidFill>
                <a:srgbClr val="B6D7A8"/>
              </a:solidFill>
              <a:prstDash val="solid"/>
              <a:round/>
              <a:headEnd type="none" w="med" len="med"/>
              <a:tailEnd type="none" w="med" len="med"/>
            </a:ln>
          </p:spPr>
        </p:cxnSp>
        <p:cxnSp>
          <p:nvCxnSpPr>
            <p:cNvPr id="19" name="Google Shape;912;p86">
              <a:extLst>
                <a:ext uri="{FF2B5EF4-FFF2-40B4-BE49-F238E27FC236}">
                  <a16:creationId xmlns:a16="http://schemas.microsoft.com/office/drawing/2014/main" id="{BCF0EF14-EF0B-2ED3-31A5-5744E825521A}"/>
                </a:ext>
              </a:extLst>
            </p:cNvPr>
            <p:cNvCxnSpPr>
              <a:cxnSpLocks/>
            </p:cNvCxnSpPr>
            <p:nvPr/>
          </p:nvCxnSpPr>
          <p:spPr>
            <a:xfrm>
              <a:off x="2303967" y="5016994"/>
              <a:ext cx="0" cy="351675"/>
            </a:xfrm>
            <a:prstGeom prst="straightConnector1">
              <a:avLst/>
            </a:prstGeom>
            <a:noFill/>
            <a:ln w="76200" cap="flat" cmpd="sng">
              <a:solidFill>
                <a:srgbClr val="B6D7A8"/>
              </a:solidFill>
              <a:prstDash val="solid"/>
              <a:round/>
              <a:headEnd type="none" w="med" len="med"/>
              <a:tailEnd type="none" w="med" len="med"/>
            </a:ln>
          </p:spPr>
        </p:cxnSp>
        <p:cxnSp>
          <p:nvCxnSpPr>
            <p:cNvPr id="22" name="Google Shape;913;p86">
              <a:extLst>
                <a:ext uri="{FF2B5EF4-FFF2-40B4-BE49-F238E27FC236}">
                  <a16:creationId xmlns:a16="http://schemas.microsoft.com/office/drawing/2014/main" id="{5311E9C4-41E4-33DB-F973-E444433168C0}"/>
                </a:ext>
              </a:extLst>
            </p:cNvPr>
            <p:cNvCxnSpPr>
              <a:cxnSpLocks/>
            </p:cNvCxnSpPr>
            <p:nvPr/>
          </p:nvCxnSpPr>
          <p:spPr>
            <a:xfrm>
              <a:off x="2661741" y="5187913"/>
              <a:ext cx="0" cy="175879"/>
            </a:xfrm>
            <a:prstGeom prst="straightConnector1">
              <a:avLst/>
            </a:prstGeom>
            <a:noFill/>
            <a:ln w="76200" cap="flat" cmpd="sng">
              <a:solidFill>
                <a:srgbClr val="B6D7A8"/>
              </a:solidFill>
              <a:prstDash val="solid"/>
              <a:round/>
              <a:headEnd type="none" w="med" len="med"/>
              <a:tailEnd type="none" w="med" len="med"/>
            </a:ln>
          </p:spPr>
        </p:cxnSp>
      </p:grpSp>
      <p:grpSp>
        <p:nvGrpSpPr>
          <p:cNvPr id="2" name="Group 1">
            <a:extLst>
              <a:ext uri="{FF2B5EF4-FFF2-40B4-BE49-F238E27FC236}">
                <a16:creationId xmlns:a16="http://schemas.microsoft.com/office/drawing/2014/main" id="{0F163FD5-6ABF-6903-688C-AB70A45E5325}"/>
              </a:ext>
            </a:extLst>
          </p:cNvPr>
          <p:cNvGrpSpPr/>
          <p:nvPr/>
        </p:nvGrpSpPr>
        <p:grpSpPr>
          <a:xfrm>
            <a:off x="953128" y="3817495"/>
            <a:ext cx="2698375" cy="1563751"/>
            <a:chOff x="1254238" y="4677267"/>
            <a:chExt cx="1407503" cy="704602"/>
          </a:xfrm>
        </p:grpSpPr>
        <p:cxnSp>
          <p:nvCxnSpPr>
            <p:cNvPr id="5" name="Google Shape;904;p86">
              <a:extLst>
                <a:ext uri="{FF2B5EF4-FFF2-40B4-BE49-F238E27FC236}">
                  <a16:creationId xmlns:a16="http://schemas.microsoft.com/office/drawing/2014/main" id="{AA70F1D7-413E-DEB4-31F9-F72B486109EF}"/>
                </a:ext>
              </a:extLst>
            </p:cNvPr>
            <p:cNvCxnSpPr>
              <a:cxnSpLocks/>
            </p:cNvCxnSpPr>
            <p:nvPr/>
          </p:nvCxnSpPr>
          <p:spPr>
            <a:xfrm>
              <a:off x="1601722" y="4964868"/>
              <a:ext cx="0" cy="407914"/>
            </a:xfrm>
            <a:prstGeom prst="straightConnector1">
              <a:avLst/>
            </a:prstGeom>
            <a:noFill/>
            <a:ln w="76200" cap="flat" cmpd="sng">
              <a:solidFill>
                <a:srgbClr val="F4CCCC"/>
              </a:solidFill>
              <a:prstDash val="solid"/>
              <a:round/>
              <a:headEnd type="none" w="med" len="med"/>
              <a:tailEnd type="none" w="med" len="med"/>
            </a:ln>
          </p:spPr>
        </p:cxnSp>
        <p:cxnSp>
          <p:nvCxnSpPr>
            <p:cNvPr id="7" name="Google Shape;905;p86">
              <a:extLst>
                <a:ext uri="{FF2B5EF4-FFF2-40B4-BE49-F238E27FC236}">
                  <a16:creationId xmlns:a16="http://schemas.microsoft.com/office/drawing/2014/main" id="{A710C779-14AA-5AE0-7940-23D615F26CDB}"/>
                </a:ext>
              </a:extLst>
            </p:cNvPr>
            <p:cNvCxnSpPr>
              <a:cxnSpLocks/>
            </p:cNvCxnSpPr>
            <p:nvPr/>
          </p:nvCxnSpPr>
          <p:spPr>
            <a:xfrm>
              <a:off x="1959223" y="4677267"/>
              <a:ext cx="0" cy="691402"/>
            </a:xfrm>
            <a:prstGeom prst="straightConnector1">
              <a:avLst/>
            </a:prstGeom>
            <a:noFill/>
            <a:ln w="76200" cap="flat" cmpd="sng">
              <a:solidFill>
                <a:srgbClr val="F4CCCC"/>
              </a:solidFill>
              <a:prstDash val="solid"/>
              <a:round/>
              <a:headEnd type="none" w="med" len="med"/>
              <a:tailEnd type="none" w="med" len="med"/>
            </a:ln>
          </p:spPr>
        </p:cxnSp>
        <p:cxnSp>
          <p:nvCxnSpPr>
            <p:cNvPr id="8" name="Google Shape;906;p86">
              <a:extLst>
                <a:ext uri="{FF2B5EF4-FFF2-40B4-BE49-F238E27FC236}">
                  <a16:creationId xmlns:a16="http://schemas.microsoft.com/office/drawing/2014/main" id="{F6345A46-27D5-9273-95E4-25A9EAF3D5A2}"/>
                </a:ext>
              </a:extLst>
            </p:cNvPr>
            <p:cNvCxnSpPr>
              <a:cxnSpLocks/>
            </p:cNvCxnSpPr>
            <p:nvPr/>
          </p:nvCxnSpPr>
          <p:spPr>
            <a:xfrm>
              <a:off x="1254238" y="5036335"/>
              <a:ext cx="0" cy="345534"/>
            </a:xfrm>
            <a:prstGeom prst="straightConnector1">
              <a:avLst/>
            </a:prstGeom>
            <a:noFill/>
            <a:ln w="76200" cap="flat" cmpd="sng">
              <a:solidFill>
                <a:srgbClr val="F4CCCC"/>
              </a:solidFill>
              <a:prstDash val="solid"/>
              <a:round/>
              <a:headEnd type="none" w="med" len="med"/>
              <a:tailEnd type="none" w="med" len="med"/>
            </a:ln>
          </p:spPr>
        </p:cxnSp>
        <p:cxnSp>
          <p:nvCxnSpPr>
            <p:cNvPr id="9" name="Google Shape;912;p86">
              <a:extLst>
                <a:ext uri="{FF2B5EF4-FFF2-40B4-BE49-F238E27FC236}">
                  <a16:creationId xmlns:a16="http://schemas.microsoft.com/office/drawing/2014/main" id="{8BF3ACAD-BF40-29A3-FB03-6F8DE3506163}"/>
                </a:ext>
              </a:extLst>
            </p:cNvPr>
            <p:cNvCxnSpPr>
              <a:cxnSpLocks/>
            </p:cNvCxnSpPr>
            <p:nvPr/>
          </p:nvCxnSpPr>
          <p:spPr>
            <a:xfrm>
              <a:off x="2303967" y="5016994"/>
              <a:ext cx="0" cy="351675"/>
            </a:xfrm>
            <a:prstGeom prst="straightConnector1">
              <a:avLst/>
            </a:prstGeom>
            <a:noFill/>
            <a:ln w="76200" cap="flat" cmpd="sng">
              <a:solidFill>
                <a:srgbClr val="F4CCCC"/>
              </a:solidFill>
              <a:prstDash val="solid"/>
              <a:round/>
              <a:headEnd type="none" w="med" len="med"/>
              <a:tailEnd type="none" w="med" len="med"/>
            </a:ln>
          </p:spPr>
        </p:cxnSp>
        <p:cxnSp>
          <p:nvCxnSpPr>
            <p:cNvPr id="10" name="Google Shape;913;p86">
              <a:extLst>
                <a:ext uri="{FF2B5EF4-FFF2-40B4-BE49-F238E27FC236}">
                  <a16:creationId xmlns:a16="http://schemas.microsoft.com/office/drawing/2014/main" id="{E35A4A7C-CEFF-DE8F-B396-112AB0FD0D8B}"/>
                </a:ext>
              </a:extLst>
            </p:cNvPr>
            <p:cNvCxnSpPr>
              <a:cxnSpLocks/>
            </p:cNvCxnSpPr>
            <p:nvPr/>
          </p:nvCxnSpPr>
          <p:spPr>
            <a:xfrm>
              <a:off x="2661741" y="5187913"/>
              <a:ext cx="0" cy="175879"/>
            </a:xfrm>
            <a:prstGeom prst="straightConnector1">
              <a:avLst/>
            </a:prstGeom>
            <a:noFill/>
            <a:ln w="76200" cap="flat" cmpd="sng">
              <a:solidFill>
                <a:srgbClr val="F4CCCC"/>
              </a:solidFill>
              <a:prstDash val="solid"/>
              <a:round/>
              <a:headEnd type="none" w="med" len="med"/>
              <a:tailEnd type="none" w="med" len="med"/>
            </a:ln>
          </p:spPr>
        </p:cxnSp>
      </p:grpSp>
      <p:grpSp>
        <p:nvGrpSpPr>
          <p:cNvPr id="32" name="Group 31">
            <a:extLst>
              <a:ext uri="{FF2B5EF4-FFF2-40B4-BE49-F238E27FC236}">
                <a16:creationId xmlns:a16="http://schemas.microsoft.com/office/drawing/2014/main" id="{9AD8BD9C-7D95-910A-41A5-07E76177B100}"/>
              </a:ext>
            </a:extLst>
          </p:cNvPr>
          <p:cNvGrpSpPr/>
          <p:nvPr/>
        </p:nvGrpSpPr>
        <p:grpSpPr>
          <a:xfrm>
            <a:off x="868672" y="4060407"/>
            <a:ext cx="2698376" cy="1325511"/>
            <a:chOff x="1254238" y="4704745"/>
            <a:chExt cx="1407504" cy="691402"/>
          </a:xfrm>
        </p:grpSpPr>
        <p:cxnSp>
          <p:nvCxnSpPr>
            <p:cNvPr id="904" name="Google Shape;904;p86">
              <a:extLst>
                <a:ext uri="{FF2B5EF4-FFF2-40B4-BE49-F238E27FC236}">
                  <a16:creationId xmlns:a16="http://schemas.microsoft.com/office/drawing/2014/main" id="{2192EDB0-F94D-B85F-4353-D1D71792BBAD}"/>
                </a:ext>
              </a:extLst>
            </p:cNvPr>
            <p:cNvCxnSpPr>
              <a:cxnSpLocks/>
            </p:cNvCxnSpPr>
            <p:nvPr/>
          </p:nvCxnSpPr>
          <p:spPr>
            <a:xfrm>
              <a:off x="1601722" y="4964868"/>
              <a:ext cx="0" cy="407914"/>
            </a:xfrm>
            <a:prstGeom prst="straightConnector1">
              <a:avLst/>
            </a:prstGeom>
            <a:noFill/>
            <a:ln w="76200" cap="flat" cmpd="sng">
              <a:solidFill>
                <a:srgbClr val="FFE599"/>
              </a:solidFill>
              <a:prstDash val="solid"/>
              <a:round/>
              <a:headEnd type="none" w="med" len="med"/>
              <a:tailEnd type="none" w="med" len="med"/>
            </a:ln>
          </p:spPr>
        </p:cxnSp>
        <p:cxnSp>
          <p:nvCxnSpPr>
            <p:cNvPr id="905" name="Google Shape;905;p86">
              <a:extLst>
                <a:ext uri="{FF2B5EF4-FFF2-40B4-BE49-F238E27FC236}">
                  <a16:creationId xmlns:a16="http://schemas.microsoft.com/office/drawing/2014/main" id="{9B220203-C6FD-790B-6F44-2D30F6B0C671}"/>
                </a:ext>
              </a:extLst>
            </p:cNvPr>
            <p:cNvCxnSpPr>
              <a:cxnSpLocks/>
            </p:cNvCxnSpPr>
            <p:nvPr/>
          </p:nvCxnSpPr>
          <p:spPr>
            <a:xfrm>
              <a:off x="1956509" y="4704745"/>
              <a:ext cx="0" cy="691402"/>
            </a:xfrm>
            <a:prstGeom prst="straightConnector1">
              <a:avLst/>
            </a:prstGeom>
            <a:noFill/>
            <a:ln w="76200" cap="flat" cmpd="sng">
              <a:solidFill>
                <a:srgbClr val="FFE599"/>
              </a:solidFill>
              <a:prstDash val="solid"/>
              <a:round/>
              <a:headEnd type="none" w="med" len="med"/>
              <a:tailEnd type="none" w="med" len="med"/>
            </a:ln>
          </p:spPr>
        </p:cxnSp>
        <p:cxnSp>
          <p:nvCxnSpPr>
            <p:cNvPr id="906" name="Google Shape;906;p86">
              <a:extLst>
                <a:ext uri="{FF2B5EF4-FFF2-40B4-BE49-F238E27FC236}">
                  <a16:creationId xmlns:a16="http://schemas.microsoft.com/office/drawing/2014/main" id="{2D0CB6CE-8B9B-0BF0-039B-32DF9DCFCB4F}"/>
                </a:ext>
              </a:extLst>
            </p:cNvPr>
            <p:cNvCxnSpPr>
              <a:cxnSpLocks/>
            </p:cNvCxnSpPr>
            <p:nvPr/>
          </p:nvCxnSpPr>
          <p:spPr>
            <a:xfrm>
              <a:off x="1254238" y="5036335"/>
              <a:ext cx="0" cy="345534"/>
            </a:xfrm>
            <a:prstGeom prst="straightConnector1">
              <a:avLst/>
            </a:prstGeom>
            <a:noFill/>
            <a:ln w="76200" cap="flat" cmpd="sng">
              <a:solidFill>
                <a:srgbClr val="FFE599"/>
              </a:solidFill>
              <a:prstDash val="solid"/>
              <a:round/>
              <a:headEnd type="none" w="med" len="med"/>
              <a:tailEnd type="none" w="med" len="med"/>
            </a:ln>
          </p:spPr>
        </p:cxnSp>
        <p:cxnSp>
          <p:nvCxnSpPr>
            <p:cNvPr id="912" name="Google Shape;912;p86">
              <a:extLst>
                <a:ext uri="{FF2B5EF4-FFF2-40B4-BE49-F238E27FC236}">
                  <a16:creationId xmlns:a16="http://schemas.microsoft.com/office/drawing/2014/main" id="{DF0D4A23-0137-250D-6128-C07E72865692}"/>
                </a:ext>
              </a:extLst>
            </p:cNvPr>
            <p:cNvCxnSpPr>
              <a:cxnSpLocks/>
            </p:cNvCxnSpPr>
            <p:nvPr/>
          </p:nvCxnSpPr>
          <p:spPr>
            <a:xfrm>
              <a:off x="2303344" y="5036335"/>
              <a:ext cx="0" cy="351675"/>
            </a:xfrm>
            <a:prstGeom prst="straightConnector1">
              <a:avLst/>
            </a:prstGeom>
            <a:noFill/>
            <a:ln w="76200" cap="flat" cmpd="sng">
              <a:solidFill>
                <a:srgbClr val="FFE599"/>
              </a:solidFill>
              <a:prstDash val="solid"/>
              <a:round/>
              <a:headEnd type="none" w="med" len="med"/>
              <a:tailEnd type="none" w="med" len="med"/>
            </a:ln>
          </p:spPr>
        </p:cxnSp>
        <p:cxnSp>
          <p:nvCxnSpPr>
            <p:cNvPr id="913" name="Google Shape;913;p86">
              <a:extLst>
                <a:ext uri="{FF2B5EF4-FFF2-40B4-BE49-F238E27FC236}">
                  <a16:creationId xmlns:a16="http://schemas.microsoft.com/office/drawing/2014/main" id="{CC12222F-60A0-3E0B-CFDF-916AC210B140}"/>
                </a:ext>
              </a:extLst>
            </p:cNvPr>
            <p:cNvCxnSpPr>
              <a:cxnSpLocks/>
            </p:cNvCxnSpPr>
            <p:nvPr/>
          </p:nvCxnSpPr>
          <p:spPr>
            <a:xfrm>
              <a:off x="2661742" y="5209197"/>
              <a:ext cx="0" cy="175879"/>
            </a:xfrm>
            <a:prstGeom prst="straightConnector1">
              <a:avLst/>
            </a:prstGeom>
            <a:noFill/>
            <a:ln w="76200" cap="flat" cmpd="sng">
              <a:solidFill>
                <a:srgbClr val="FFE599"/>
              </a:solidFill>
              <a:prstDash val="solid"/>
              <a:round/>
              <a:headEnd type="none" w="med" len="med"/>
              <a:tailEnd type="none" w="med" len="med"/>
            </a:ln>
          </p:spPr>
        </p:cxnSp>
      </p:grpSp>
      <p:cxnSp>
        <p:nvCxnSpPr>
          <p:cNvPr id="21" name="Connector: Elbow 20">
            <a:extLst>
              <a:ext uri="{FF2B5EF4-FFF2-40B4-BE49-F238E27FC236}">
                <a16:creationId xmlns:a16="http://schemas.microsoft.com/office/drawing/2014/main" id="{A4A0F717-6649-CB4C-C2D4-918E9362B124}"/>
              </a:ext>
            </a:extLst>
          </p:cNvPr>
          <p:cNvCxnSpPr>
            <a:cxnSpLocks/>
            <a:endCxn id="41" idx="2"/>
          </p:cNvCxnSpPr>
          <p:nvPr/>
        </p:nvCxnSpPr>
        <p:spPr>
          <a:xfrm rot="16200000" flipV="1">
            <a:off x="9511269" y="4025060"/>
            <a:ext cx="696521" cy="55085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5" name="Google Shape;875;p86">
            <a:extLst>
              <a:ext uri="{FF2B5EF4-FFF2-40B4-BE49-F238E27FC236}">
                <a16:creationId xmlns:a16="http://schemas.microsoft.com/office/drawing/2014/main" id="{F386F93D-CF2B-ECE1-179E-C96078E90F06}"/>
              </a:ext>
            </a:extLst>
          </p:cNvPr>
          <p:cNvSpPr/>
          <p:nvPr/>
        </p:nvSpPr>
        <p:spPr>
          <a:xfrm>
            <a:off x="10621299" y="3622739"/>
            <a:ext cx="1551501" cy="79531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Rectifier Circuit</a:t>
            </a:r>
            <a:endParaRPr sz="2400" dirty="0"/>
          </a:p>
        </p:txBody>
      </p:sp>
      <p:cxnSp>
        <p:nvCxnSpPr>
          <p:cNvPr id="898" name="Google Shape;898;p86">
            <a:extLst>
              <a:ext uri="{FF2B5EF4-FFF2-40B4-BE49-F238E27FC236}">
                <a16:creationId xmlns:a16="http://schemas.microsoft.com/office/drawing/2014/main" id="{48DC23AB-6005-6D54-4DD2-8734E45F4B67}"/>
              </a:ext>
            </a:extLst>
          </p:cNvPr>
          <p:cNvCxnSpPr>
            <a:cxnSpLocks/>
          </p:cNvCxnSpPr>
          <p:nvPr/>
        </p:nvCxnSpPr>
        <p:spPr>
          <a:xfrm>
            <a:off x="584601" y="5363735"/>
            <a:ext cx="3507669" cy="0"/>
          </a:xfrm>
          <a:prstGeom prst="straightConnector1">
            <a:avLst/>
          </a:prstGeom>
          <a:noFill/>
          <a:ln w="28575" cap="flat" cmpd="sng">
            <a:solidFill>
              <a:schemeClr val="dk2"/>
            </a:solidFill>
            <a:prstDash val="solid"/>
            <a:round/>
            <a:headEnd type="none" w="med" len="med"/>
            <a:tailEnd type="triangle" w="med" len="med"/>
          </a:ln>
        </p:spPr>
      </p:cxnSp>
      <p:sp>
        <p:nvSpPr>
          <p:cNvPr id="41" name="Google Shape;1132;p97">
            <a:extLst>
              <a:ext uri="{FF2B5EF4-FFF2-40B4-BE49-F238E27FC236}">
                <a16:creationId xmlns:a16="http://schemas.microsoft.com/office/drawing/2014/main" id="{327C98DF-BAD5-DD78-EB7F-216DA9C13CEC}"/>
              </a:ext>
            </a:extLst>
          </p:cNvPr>
          <p:cNvSpPr/>
          <p:nvPr/>
        </p:nvSpPr>
        <p:spPr>
          <a:xfrm rot="-5400000">
            <a:off x="8758704" y="3685424"/>
            <a:ext cx="1117200" cy="53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FSA</a:t>
            </a:r>
            <a:endParaRPr sz="2400" dirty="0"/>
          </a:p>
        </p:txBody>
      </p:sp>
      <p:sp>
        <p:nvSpPr>
          <p:cNvPr id="42" name="Google Shape;1134;p97">
            <a:extLst>
              <a:ext uri="{FF2B5EF4-FFF2-40B4-BE49-F238E27FC236}">
                <a16:creationId xmlns:a16="http://schemas.microsoft.com/office/drawing/2014/main" id="{DED98A58-BF54-2DBA-195C-A1758B005C60}"/>
              </a:ext>
            </a:extLst>
          </p:cNvPr>
          <p:cNvSpPr/>
          <p:nvPr/>
        </p:nvSpPr>
        <p:spPr>
          <a:xfrm rot="-3601300">
            <a:off x="8321059" y="2913153"/>
            <a:ext cx="231352" cy="1412869"/>
          </a:xfrm>
          <a:prstGeom prst="ellipse">
            <a:avLst/>
          </a:prstGeom>
          <a:solidFill>
            <a:srgbClr val="FFE59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 name="Google Shape;1135;p97">
            <a:extLst>
              <a:ext uri="{FF2B5EF4-FFF2-40B4-BE49-F238E27FC236}">
                <a16:creationId xmlns:a16="http://schemas.microsoft.com/office/drawing/2014/main" id="{CC851466-32A1-D3B5-9B20-C2CA18F5F08E}"/>
              </a:ext>
            </a:extLst>
          </p:cNvPr>
          <p:cNvSpPr/>
          <p:nvPr/>
        </p:nvSpPr>
        <p:spPr>
          <a:xfrm rot="-4521746">
            <a:off x="8246382" y="3060595"/>
            <a:ext cx="231101" cy="1412621"/>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4" name="Google Shape;1136;p97">
            <a:extLst>
              <a:ext uri="{FF2B5EF4-FFF2-40B4-BE49-F238E27FC236}">
                <a16:creationId xmlns:a16="http://schemas.microsoft.com/office/drawing/2014/main" id="{D3C7E741-16D2-4091-ABC9-40B4AA57E6A5}"/>
              </a:ext>
            </a:extLst>
          </p:cNvPr>
          <p:cNvSpPr/>
          <p:nvPr/>
        </p:nvSpPr>
        <p:spPr>
          <a:xfrm rot="-5400000">
            <a:off x="8212111" y="3250996"/>
            <a:ext cx="231200" cy="141280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 name="Google Shape;1137;p97">
            <a:extLst>
              <a:ext uri="{FF2B5EF4-FFF2-40B4-BE49-F238E27FC236}">
                <a16:creationId xmlns:a16="http://schemas.microsoft.com/office/drawing/2014/main" id="{78C3298D-9AAE-E058-FDBB-C3C90794B483}"/>
              </a:ext>
            </a:extLst>
          </p:cNvPr>
          <p:cNvSpPr/>
          <p:nvPr/>
        </p:nvSpPr>
        <p:spPr>
          <a:xfrm rot="-6246499">
            <a:off x="8244237" y="3467447"/>
            <a:ext cx="231379" cy="1412723"/>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 name="Google Shape;1138;p97">
            <a:extLst>
              <a:ext uri="{FF2B5EF4-FFF2-40B4-BE49-F238E27FC236}">
                <a16:creationId xmlns:a16="http://schemas.microsoft.com/office/drawing/2014/main" id="{2181E9A8-C8FE-FC76-171D-219E3B8EDDFD}"/>
              </a:ext>
            </a:extLst>
          </p:cNvPr>
          <p:cNvSpPr/>
          <p:nvPr/>
        </p:nvSpPr>
        <p:spPr>
          <a:xfrm rot="-7238472">
            <a:off x="8320986" y="3642568"/>
            <a:ext cx="231527" cy="1412484"/>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7" name="Google Shape;1147;p97">
            <a:extLst>
              <a:ext uri="{FF2B5EF4-FFF2-40B4-BE49-F238E27FC236}">
                <a16:creationId xmlns:a16="http://schemas.microsoft.com/office/drawing/2014/main" id="{68C7355E-C19F-FF77-0472-7A0C38DACCFF}"/>
              </a:ext>
            </a:extLst>
          </p:cNvPr>
          <p:cNvSpPr txBox="1"/>
          <p:nvPr/>
        </p:nvSpPr>
        <p:spPr>
          <a:xfrm>
            <a:off x="7503315" y="2651140"/>
            <a:ext cx="533600" cy="1231066"/>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1</a:t>
            </a:r>
            <a:endParaRPr lang="en-US" sz="2800" dirty="0"/>
          </a:p>
          <a:p>
            <a:endParaRPr lang="en-US" sz="2800" dirty="0"/>
          </a:p>
        </p:txBody>
      </p:sp>
      <p:sp>
        <p:nvSpPr>
          <p:cNvPr id="48" name="Google Shape;1148;p97">
            <a:extLst>
              <a:ext uri="{FF2B5EF4-FFF2-40B4-BE49-F238E27FC236}">
                <a16:creationId xmlns:a16="http://schemas.microsoft.com/office/drawing/2014/main" id="{C640BB3D-FD55-DDD0-C69F-37F0AB54C03E}"/>
              </a:ext>
            </a:extLst>
          </p:cNvPr>
          <p:cNvSpPr txBox="1"/>
          <p:nvPr/>
        </p:nvSpPr>
        <p:spPr>
          <a:xfrm>
            <a:off x="7235178" y="3028910"/>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2</a:t>
            </a:r>
            <a:endParaRPr lang="en-US" sz="2800" dirty="0"/>
          </a:p>
        </p:txBody>
      </p:sp>
      <p:sp>
        <p:nvSpPr>
          <p:cNvPr id="49" name="Google Shape;1148;p97">
            <a:extLst>
              <a:ext uri="{FF2B5EF4-FFF2-40B4-BE49-F238E27FC236}">
                <a16:creationId xmlns:a16="http://schemas.microsoft.com/office/drawing/2014/main" id="{D688BCB0-EF43-52C6-4DDA-04EC10489A9C}"/>
              </a:ext>
            </a:extLst>
          </p:cNvPr>
          <p:cNvSpPr txBox="1"/>
          <p:nvPr/>
        </p:nvSpPr>
        <p:spPr>
          <a:xfrm>
            <a:off x="7242387" y="3899527"/>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4</a:t>
            </a:r>
            <a:endParaRPr lang="en-US" sz="2800" dirty="0"/>
          </a:p>
        </p:txBody>
      </p:sp>
      <p:sp>
        <p:nvSpPr>
          <p:cNvPr id="50" name="Google Shape;1148;p97">
            <a:extLst>
              <a:ext uri="{FF2B5EF4-FFF2-40B4-BE49-F238E27FC236}">
                <a16:creationId xmlns:a16="http://schemas.microsoft.com/office/drawing/2014/main" id="{8C05397F-BF37-678D-02F4-3B1DE701E3EB}"/>
              </a:ext>
            </a:extLst>
          </p:cNvPr>
          <p:cNvSpPr txBox="1"/>
          <p:nvPr/>
        </p:nvSpPr>
        <p:spPr>
          <a:xfrm>
            <a:off x="7477157" y="4348810"/>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5</a:t>
            </a:r>
            <a:endParaRPr lang="en-US" sz="2800" dirty="0"/>
          </a:p>
        </p:txBody>
      </p:sp>
      <p:sp>
        <p:nvSpPr>
          <p:cNvPr id="51" name="Google Shape;1148;p97">
            <a:extLst>
              <a:ext uri="{FF2B5EF4-FFF2-40B4-BE49-F238E27FC236}">
                <a16:creationId xmlns:a16="http://schemas.microsoft.com/office/drawing/2014/main" id="{82D9CDEC-D3E9-5621-E0F1-14F64D10B071}"/>
              </a:ext>
            </a:extLst>
          </p:cNvPr>
          <p:cNvSpPr txBox="1"/>
          <p:nvPr/>
        </p:nvSpPr>
        <p:spPr>
          <a:xfrm>
            <a:off x="7132879" y="3436221"/>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3</a:t>
            </a:r>
            <a:endParaRPr lang="en-US" sz="2800" dirty="0"/>
          </a:p>
        </p:txBody>
      </p:sp>
      <p:cxnSp>
        <p:nvCxnSpPr>
          <p:cNvPr id="931" name="Google Shape;899;p86">
            <a:extLst>
              <a:ext uri="{FF2B5EF4-FFF2-40B4-BE49-F238E27FC236}">
                <a16:creationId xmlns:a16="http://schemas.microsoft.com/office/drawing/2014/main" id="{530EB5E1-8338-B5F1-8A58-EFE2B6609575}"/>
              </a:ext>
            </a:extLst>
          </p:cNvPr>
          <p:cNvCxnSpPr>
            <a:cxnSpLocks/>
          </p:cNvCxnSpPr>
          <p:nvPr/>
        </p:nvCxnSpPr>
        <p:spPr>
          <a:xfrm flipV="1">
            <a:off x="593859" y="2677380"/>
            <a:ext cx="0" cy="2686355"/>
          </a:xfrm>
          <a:prstGeom prst="straightConnector1">
            <a:avLst/>
          </a:prstGeom>
          <a:noFill/>
          <a:ln w="28575" cap="flat" cmpd="sng">
            <a:solidFill>
              <a:schemeClr val="dk2"/>
            </a:solidFill>
            <a:prstDash val="solid"/>
            <a:round/>
            <a:headEnd type="none" w="med" len="med"/>
            <a:tailEnd type="triangle" w="med" len="med"/>
          </a:ln>
        </p:spPr>
      </p:cxnSp>
      <p:sp>
        <p:nvSpPr>
          <p:cNvPr id="933" name="TextBox 932">
            <a:extLst>
              <a:ext uri="{FF2B5EF4-FFF2-40B4-BE49-F238E27FC236}">
                <a16:creationId xmlns:a16="http://schemas.microsoft.com/office/drawing/2014/main" id="{7A8D1317-297E-6A5D-88E8-0905AFEA4D8A}"/>
              </a:ext>
            </a:extLst>
          </p:cNvPr>
          <p:cNvSpPr txBox="1"/>
          <p:nvPr/>
        </p:nvSpPr>
        <p:spPr>
          <a:xfrm rot="16200000">
            <a:off x="-1355561" y="3494065"/>
            <a:ext cx="3405484" cy="400110"/>
          </a:xfrm>
          <a:prstGeom prst="rect">
            <a:avLst/>
          </a:prstGeom>
          <a:noFill/>
        </p:spPr>
        <p:txBody>
          <a:bodyPr wrap="none" rtlCol="0">
            <a:spAutoFit/>
          </a:bodyPr>
          <a:lstStyle/>
          <a:p>
            <a:r>
              <a:rPr lang="en-US" sz="2000" dirty="0"/>
              <a:t>Signal Strength of 1</a:t>
            </a:r>
            <a:r>
              <a:rPr lang="en-US" sz="2000" baseline="30000" dirty="0"/>
              <a:t>st</a:t>
            </a:r>
            <a:r>
              <a:rPr lang="en-US" sz="2000" dirty="0"/>
              <a:t> Harmonic</a:t>
            </a:r>
          </a:p>
        </p:txBody>
      </p:sp>
      <p:sp>
        <p:nvSpPr>
          <p:cNvPr id="935" name="TextBox 934">
            <a:extLst>
              <a:ext uri="{FF2B5EF4-FFF2-40B4-BE49-F238E27FC236}">
                <a16:creationId xmlns:a16="http://schemas.microsoft.com/office/drawing/2014/main" id="{97B9FF9D-1F3D-68EE-6300-A95220F1142C}"/>
              </a:ext>
            </a:extLst>
          </p:cNvPr>
          <p:cNvSpPr txBox="1"/>
          <p:nvPr/>
        </p:nvSpPr>
        <p:spPr>
          <a:xfrm>
            <a:off x="3898852" y="5027509"/>
            <a:ext cx="1117422" cy="707886"/>
          </a:xfrm>
          <a:prstGeom prst="rect">
            <a:avLst/>
          </a:prstGeom>
          <a:noFill/>
        </p:spPr>
        <p:txBody>
          <a:bodyPr wrap="none" rtlCol="0">
            <a:spAutoFit/>
          </a:bodyPr>
          <a:lstStyle/>
          <a:p>
            <a:r>
              <a:rPr lang="en-US" sz="2000" dirty="0"/>
              <a:t>Beam </a:t>
            </a:r>
          </a:p>
          <a:p>
            <a:r>
              <a:rPr lang="en-US" sz="2000" dirty="0"/>
              <a:t>direction</a:t>
            </a:r>
          </a:p>
        </p:txBody>
      </p:sp>
      <p:cxnSp>
        <p:nvCxnSpPr>
          <p:cNvPr id="914" name="Google Shape;914;p86">
            <a:extLst>
              <a:ext uri="{FF2B5EF4-FFF2-40B4-BE49-F238E27FC236}">
                <a16:creationId xmlns:a16="http://schemas.microsoft.com/office/drawing/2014/main" id="{C8C1C9DF-4B9E-0930-EC21-AC61693D5202}"/>
              </a:ext>
            </a:extLst>
          </p:cNvPr>
          <p:cNvCxnSpPr/>
          <p:nvPr/>
        </p:nvCxnSpPr>
        <p:spPr>
          <a:xfrm>
            <a:off x="4572203" y="2372722"/>
            <a:ext cx="0" cy="2526400"/>
          </a:xfrm>
          <a:prstGeom prst="straightConnector1">
            <a:avLst/>
          </a:prstGeom>
          <a:noFill/>
          <a:ln w="19050" cap="flat" cmpd="sng">
            <a:solidFill>
              <a:schemeClr val="dk2"/>
            </a:solidFill>
            <a:prstDash val="dash"/>
            <a:round/>
            <a:headEnd type="none" w="med" len="med"/>
            <a:tailEnd type="none" w="med" len="med"/>
          </a:ln>
        </p:spPr>
      </p:cxnSp>
      <p:grpSp>
        <p:nvGrpSpPr>
          <p:cNvPr id="17" name="Group 16">
            <a:extLst>
              <a:ext uri="{FF2B5EF4-FFF2-40B4-BE49-F238E27FC236}">
                <a16:creationId xmlns:a16="http://schemas.microsoft.com/office/drawing/2014/main" id="{5773198E-CBD5-D462-16AB-C641D1ADBC81}"/>
              </a:ext>
            </a:extLst>
          </p:cNvPr>
          <p:cNvGrpSpPr/>
          <p:nvPr/>
        </p:nvGrpSpPr>
        <p:grpSpPr>
          <a:xfrm>
            <a:off x="8451195" y="4559097"/>
            <a:ext cx="1962623" cy="1167729"/>
            <a:chOff x="8451195" y="4559097"/>
            <a:chExt cx="1962623" cy="1167729"/>
          </a:xfrm>
        </p:grpSpPr>
        <p:cxnSp>
          <p:nvCxnSpPr>
            <p:cNvPr id="14" name="Google Shape;884;p86">
              <a:extLst>
                <a:ext uri="{FF2B5EF4-FFF2-40B4-BE49-F238E27FC236}">
                  <a16:creationId xmlns:a16="http://schemas.microsoft.com/office/drawing/2014/main" id="{B0740A46-EABE-C53F-D928-5FE4FA2160FA}"/>
                </a:ext>
              </a:extLst>
            </p:cNvPr>
            <p:cNvCxnSpPr>
              <a:cxnSpLocks/>
            </p:cNvCxnSpPr>
            <p:nvPr/>
          </p:nvCxnSpPr>
          <p:spPr>
            <a:xfrm>
              <a:off x="10132283" y="4645708"/>
              <a:ext cx="281535" cy="334840"/>
            </a:xfrm>
            <a:prstGeom prst="straightConnector1">
              <a:avLst/>
            </a:prstGeom>
            <a:noFill/>
            <a:ln w="19050" cap="flat" cmpd="sng">
              <a:solidFill>
                <a:schemeClr val="dk2"/>
              </a:solidFill>
              <a:prstDash val="solid"/>
              <a:round/>
              <a:headEnd type="none" w="med" len="med"/>
              <a:tailEnd type="none" w="med" len="med"/>
            </a:ln>
          </p:spPr>
        </p:cxnSp>
        <p:cxnSp>
          <p:nvCxnSpPr>
            <p:cNvPr id="885" name="Google Shape;885;p86">
              <a:extLst>
                <a:ext uri="{FF2B5EF4-FFF2-40B4-BE49-F238E27FC236}">
                  <a16:creationId xmlns:a16="http://schemas.microsoft.com/office/drawing/2014/main" id="{349AACAF-8C2D-2F77-7F27-E6328DB9DF43}"/>
                </a:ext>
              </a:extLst>
            </p:cNvPr>
            <p:cNvCxnSpPr>
              <a:cxnSpLocks/>
              <a:stCxn id="886" idx="4"/>
            </p:cNvCxnSpPr>
            <p:nvPr/>
          </p:nvCxnSpPr>
          <p:spPr>
            <a:xfrm>
              <a:off x="10126017" y="5121530"/>
              <a:ext cx="0" cy="379600"/>
            </a:xfrm>
            <a:prstGeom prst="straightConnector1">
              <a:avLst/>
            </a:prstGeom>
            <a:noFill/>
            <a:ln w="19050" cap="flat" cmpd="sng">
              <a:solidFill>
                <a:schemeClr val="dk2"/>
              </a:solidFill>
              <a:prstDash val="solid"/>
              <a:round/>
              <a:headEnd type="none" w="med" len="med"/>
              <a:tailEnd type="none" w="med" len="med"/>
            </a:ln>
          </p:spPr>
        </p:cxnSp>
        <p:sp>
          <p:nvSpPr>
            <p:cNvPr id="887" name="Google Shape;887;p86">
              <a:extLst>
                <a:ext uri="{FF2B5EF4-FFF2-40B4-BE49-F238E27FC236}">
                  <a16:creationId xmlns:a16="http://schemas.microsoft.com/office/drawing/2014/main" id="{E3067D83-D086-5EA3-5156-DBBE7CA6F53C}"/>
                </a:ext>
              </a:extLst>
            </p:cNvPr>
            <p:cNvSpPr/>
            <p:nvPr/>
          </p:nvSpPr>
          <p:spPr>
            <a:xfrm rot="10800000" flipH="1">
              <a:off x="9966860" y="5501230"/>
              <a:ext cx="318313" cy="225596"/>
            </a:xfrm>
            <a:prstGeom prst="triangle">
              <a:avLst>
                <a:gd name="adj"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8" name="Google Shape;888;p86">
              <a:extLst>
                <a:ext uri="{FF2B5EF4-FFF2-40B4-BE49-F238E27FC236}">
                  <a16:creationId xmlns:a16="http://schemas.microsoft.com/office/drawing/2014/main" id="{50E64742-C65D-7E2F-38E1-B45C7F20F902}"/>
                </a:ext>
              </a:extLst>
            </p:cNvPr>
            <p:cNvSpPr/>
            <p:nvPr/>
          </p:nvSpPr>
          <p:spPr>
            <a:xfrm>
              <a:off x="10048817" y="4559097"/>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6" name="Google Shape;886;p86">
              <a:extLst>
                <a:ext uri="{FF2B5EF4-FFF2-40B4-BE49-F238E27FC236}">
                  <a16:creationId xmlns:a16="http://schemas.microsoft.com/office/drawing/2014/main" id="{95619DDD-52DD-8C81-7EA0-E90CE7591050}"/>
                </a:ext>
              </a:extLst>
            </p:cNvPr>
            <p:cNvSpPr/>
            <p:nvPr/>
          </p:nvSpPr>
          <p:spPr>
            <a:xfrm>
              <a:off x="10048817" y="4967130"/>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 name="TextBox 2">
              <a:extLst>
                <a:ext uri="{FF2B5EF4-FFF2-40B4-BE49-F238E27FC236}">
                  <a16:creationId xmlns:a16="http://schemas.microsoft.com/office/drawing/2014/main" id="{E28D93F1-DD25-5244-4532-0CBFD45928B9}"/>
                </a:ext>
              </a:extLst>
            </p:cNvPr>
            <p:cNvSpPr txBox="1"/>
            <p:nvPr/>
          </p:nvSpPr>
          <p:spPr>
            <a:xfrm>
              <a:off x="8451195" y="4883058"/>
              <a:ext cx="1722379" cy="830997"/>
            </a:xfrm>
            <a:prstGeom prst="rect">
              <a:avLst/>
            </a:prstGeom>
            <a:noFill/>
          </p:spPr>
          <p:txBody>
            <a:bodyPr wrap="square" rtlCol="0">
              <a:spAutoFit/>
            </a:bodyPr>
            <a:lstStyle/>
            <a:p>
              <a:r>
                <a:rPr lang="en-US" sz="2400" dirty="0"/>
                <a:t>Backscatter Circuit</a:t>
              </a:r>
            </a:p>
          </p:txBody>
        </p:sp>
      </p:grpSp>
      <p:sp>
        <p:nvSpPr>
          <p:cNvPr id="4" name="TextBox 3">
            <a:extLst>
              <a:ext uri="{FF2B5EF4-FFF2-40B4-BE49-F238E27FC236}">
                <a16:creationId xmlns:a16="http://schemas.microsoft.com/office/drawing/2014/main" id="{AB39D7DA-E4F8-41CB-5A7D-CF1FB4282A92}"/>
              </a:ext>
            </a:extLst>
          </p:cNvPr>
          <p:cNvSpPr txBox="1"/>
          <p:nvPr/>
        </p:nvSpPr>
        <p:spPr>
          <a:xfrm>
            <a:off x="3828443" y="3947610"/>
            <a:ext cx="579005" cy="326710"/>
          </a:xfrm>
          <a:prstGeom prst="rect">
            <a:avLst/>
          </a:prstGeom>
          <a:noFill/>
        </p:spPr>
        <p:txBody>
          <a:bodyPr wrap="none" rtlCol="0">
            <a:spAutoFit/>
          </a:bodyPr>
          <a:lstStyle/>
          <a:p>
            <a:r>
              <a:rPr lang="en-US" sz="2800" dirty="0"/>
              <a:t>AP</a:t>
            </a:r>
          </a:p>
        </p:txBody>
      </p:sp>
      <p:sp>
        <p:nvSpPr>
          <p:cNvPr id="12" name="Title 1">
            <a:extLst>
              <a:ext uri="{FF2B5EF4-FFF2-40B4-BE49-F238E27FC236}">
                <a16:creationId xmlns:a16="http://schemas.microsoft.com/office/drawing/2014/main" id="{C3A75E1E-3268-7E3C-AC8E-BC5E134F0294}"/>
              </a:ext>
            </a:extLst>
          </p:cNvPr>
          <p:cNvSpPr txBox="1">
            <a:spLocks/>
          </p:cNvSpPr>
          <p:nvPr/>
        </p:nvSpPr>
        <p:spPr>
          <a:xfrm>
            <a:off x="531421" y="377628"/>
            <a:ext cx="11360800" cy="763600"/>
          </a:xfrm>
          <a:prstGeom prst="rect">
            <a:avLst/>
          </a:prstGeom>
        </p:spPr>
        <p:txBody>
          <a:bodyPr spcFirstLastPara="1" vert="horz" wrap="square" lIns="91425" tIns="91425" rIns="91425" bIns="91425" rtlCol="0" anchor="t" anchorCtr="0">
            <a:normAutofit fontScale="97500" lnSpcReduction="100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Beam Alignment Protocol</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04D5276-1F4A-244F-77E9-942B404AA8B2}"/>
                  </a:ext>
                </a:extLst>
              </p:cNvPr>
              <p:cNvSpPr txBox="1"/>
              <p:nvPr/>
            </p:nvSpPr>
            <p:spPr>
              <a:xfrm>
                <a:off x="9648305" y="4533455"/>
                <a:ext cx="35567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𝑠</m:t>
                          </m:r>
                        </m:sub>
                      </m:sSub>
                    </m:oMath>
                  </m:oMathPara>
                </a14:m>
                <a:endParaRPr lang="en-US" sz="2800" dirty="0"/>
              </a:p>
            </p:txBody>
          </p:sp>
        </mc:Choice>
        <mc:Fallback xmlns="">
          <p:sp>
            <p:nvSpPr>
              <p:cNvPr id="6" name="TextBox 5">
                <a:extLst>
                  <a:ext uri="{FF2B5EF4-FFF2-40B4-BE49-F238E27FC236}">
                    <a16:creationId xmlns:a16="http://schemas.microsoft.com/office/drawing/2014/main" id="{804D5276-1F4A-244F-77E9-942B404AA8B2}"/>
                  </a:ext>
                </a:extLst>
              </p:cNvPr>
              <p:cNvSpPr txBox="1">
                <a:spLocks noRot="1" noChangeAspect="1" noMove="1" noResize="1" noEditPoints="1" noAdjustHandles="1" noChangeArrowheads="1" noChangeShapeType="1" noTextEdit="1"/>
              </p:cNvSpPr>
              <p:nvPr/>
            </p:nvSpPr>
            <p:spPr>
              <a:xfrm>
                <a:off x="9648305" y="4533455"/>
                <a:ext cx="355675" cy="430887"/>
              </a:xfrm>
              <a:prstGeom prst="rect">
                <a:avLst/>
              </a:prstGeom>
              <a:blipFill>
                <a:blip r:embed="rId3"/>
                <a:stretch>
                  <a:fillRect/>
                </a:stretch>
              </a:blipFill>
            </p:spPr>
            <p:txBody>
              <a:bodyPr/>
              <a:lstStyle/>
              <a:p>
                <a:r>
                  <a:rPr lang="en-US">
                    <a:noFill/>
                  </a:rPr>
                  <a:t> </a:t>
                </a:r>
              </a:p>
            </p:txBody>
          </p:sp>
        </mc:Fallback>
      </mc:AlternateContent>
      <p:cxnSp>
        <p:nvCxnSpPr>
          <p:cNvPr id="20" name="Connector: Elbow 19">
            <a:extLst>
              <a:ext uri="{FF2B5EF4-FFF2-40B4-BE49-F238E27FC236}">
                <a16:creationId xmlns:a16="http://schemas.microsoft.com/office/drawing/2014/main" id="{F62D0CA5-FD8D-CE41-9385-3B1882EBDF72}"/>
              </a:ext>
            </a:extLst>
          </p:cNvPr>
          <p:cNvCxnSpPr>
            <a:endCxn id="875" idx="2"/>
          </p:cNvCxnSpPr>
          <p:nvPr/>
        </p:nvCxnSpPr>
        <p:spPr>
          <a:xfrm flipV="1">
            <a:off x="10532046" y="4418050"/>
            <a:ext cx="865004" cy="227658"/>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Google Shape;888;p86">
            <a:extLst>
              <a:ext uri="{FF2B5EF4-FFF2-40B4-BE49-F238E27FC236}">
                <a16:creationId xmlns:a16="http://schemas.microsoft.com/office/drawing/2014/main" id="{B6AC634E-32B9-BEF0-188A-5EDF1177D1A1}"/>
              </a:ext>
            </a:extLst>
          </p:cNvPr>
          <p:cNvSpPr/>
          <p:nvPr/>
        </p:nvSpPr>
        <p:spPr>
          <a:xfrm>
            <a:off x="10420084" y="4559097"/>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 name="Google Shape;894;p86">
            <a:extLst>
              <a:ext uri="{FF2B5EF4-FFF2-40B4-BE49-F238E27FC236}">
                <a16:creationId xmlns:a16="http://schemas.microsoft.com/office/drawing/2014/main" id="{09AB31C2-EC8E-CC0A-9046-35FDEC069AB5}"/>
              </a:ext>
            </a:extLst>
          </p:cNvPr>
          <p:cNvSpPr/>
          <p:nvPr/>
        </p:nvSpPr>
        <p:spPr>
          <a:xfrm rot="6363970">
            <a:off x="9922485" y="4406721"/>
            <a:ext cx="506170" cy="492450"/>
          </a:xfrm>
          <a:prstGeom prst="arc">
            <a:avLst>
              <a:gd name="adj1" fmla="val 16468312"/>
              <a:gd name="adj2" fmla="val 21298246"/>
            </a:avLst>
          </a:prstGeom>
          <a:noFill/>
          <a:ln w="28575" cap="flat" cmpd="sng">
            <a:solidFill>
              <a:srgbClr val="000000"/>
            </a:solidFill>
            <a:prstDash val="dash"/>
            <a:round/>
            <a:headEnd type="none" w="med" len="med"/>
            <a:tailEnd type="triangle" w="med" len="med"/>
          </a:ln>
        </p:spPr>
        <p:txBody>
          <a:bodyPr spcFirstLastPara="1" wrap="square" lIns="121900" tIns="121900" rIns="121900" bIns="121900" anchor="ctr" anchorCtr="0">
            <a:noAutofit/>
          </a:bodyPr>
          <a:lstStyle/>
          <a:p>
            <a:endParaRPr sz="2400"/>
          </a:p>
        </p:txBody>
      </p:sp>
      <p:grpSp>
        <p:nvGrpSpPr>
          <p:cNvPr id="56" name="Group 55">
            <a:extLst>
              <a:ext uri="{FF2B5EF4-FFF2-40B4-BE49-F238E27FC236}">
                <a16:creationId xmlns:a16="http://schemas.microsoft.com/office/drawing/2014/main" id="{EFF69F33-13C5-204B-8ED9-C2BF28D5B2B6}"/>
              </a:ext>
            </a:extLst>
          </p:cNvPr>
          <p:cNvGrpSpPr/>
          <p:nvPr/>
        </p:nvGrpSpPr>
        <p:grpSpPr>
          <a:xfrm>
            <a:off x="895947" y="5385920"/>
            <a:ext cx="2964472" cy="287941"/>
            <a:chOff x="863057" y="5385920"/>
            <a:chExt cx="2964472" cy="287941"/>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3E8654DE-0D38-4BF6-577B-2991FB51C144}"/>
                    </a:ext>
                  </a:extLst>
                </p:cNvPr>
                <p:cNvSpPr txBox="1"/>
                <p:nvPr/>
              </p:nvSpPr>
              <p:spPr>
                <a:xfrm>
                  <a:off x="863057" y="5386393"/>
                  <a:ext cx="2766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0" smtClean="0">
                                <a:latin typeface="Cambria Math" panose="02040503050406030204" pitchFamily="18" charset="0"/>
                              </a:rPr>
                              <m:t>1</m:t>
                            </m:r>
                          </m:sub>
                        </m:sSub>
                      </m:oMath>
                    </m:oMathPara>
                  </a14:m>
                  <a:endParaRPr lang="en-US" dirty="0"/>
                </a:p>
              </p:txBody>
            </p:sp>
          </mc:Choice>
          <mc:Fallback xmlns="">
            <p:sp>
              <p:nvSpPr>
                <p:cNvPr id="33" name="TextBox 32">
                  <a:extLst>
                    <a:ext uri="{FF2B5EF4-FFF2-40B4-BE49-F238E27FC236}">
                      <a16:creationId xmlns:a16="http://schemas.microsoft.com/office/drawing/2014/main" id="{3E8654DE-0D38-4BF6-577B-2991FB51C144}"/>
                    </a:ext>
                  </a:extLst>
                </p:cNvPr>
                <p:cNvSpPr txBox="1">
                  <a:spLocks noRot="1" noChangeAspect="1" noMove="1" noResize="1" noEditPoints="1" noAdjustHandles="1" noChangeArrowheads="1" noChangeShapeType="1" noTextEdit="1"/>
                </p:cNvSpPr>
                <p:nvPr/>
              </p:nvSpPr>
              <p:spPr>
                <a:xfrm>
                  <a:off x="863057" y="5386393"/>
                  <a:ext cx="276614" cy="276999"/>
                </a:xfrm>
                <a:prstGeom prst="rect">
                  <a:avLst/>
                </a:prstGeom>
                <a:blipFill>
                  <a:blip r:embed="rId4"/>
                  <a:stretch>
                    <a:fillRect l="-22222" r="-6667"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DC2764D-F959-17D4-B9B9-E83682CA48EF}"/>
                    </a:ext>
                  </a:extLst>
                </p:cNvPr>
                <p:cNvSpPr txBox="1"/>
                <p:nvPr/>
              </p:nvSpPr>
              <p:spPr>
                <a:xfrm>
                  <a:off x="1510054" y="5396862"/>
                  <a:ext cx="2819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2</m:t>
                            </m:r>
                          </m:sub>
                        </m:sSub>
                      </m:oMath>
                    </m:oMathPara>
                  </a14:m>
                  <a:endParaRPr lang="en-US" dirty="0"/>
                </a:p>
              </p:txBody>
            </p:sp>
          </mc:Choice>
          <mc:Fallback xmlns="">
            <p:sp>
              <p:nvSpPr>
                <p:cNvPr id="34" name="TextBox 33">
                  <a:extLst>
                    <a:ext uri="{FF2B5EF4-FFF2-40B4-BE49-F238E27FC236}">
                      <a16:creationId xmlns:a16="http://schemas.microsoft.com/office/drawing/2014/main" id="{4DC2764D-F959-17D4-B9B9-E83682CA48EF}"/>
                    </a:ext>
                  </a:extLst>
                </p:cNvPr>
                <p:cNvSpPr txBox="1">
                  <a:spLocks noRot="1" noChangeAspect="1" noMove="1" noResize="1" noEditPoints="1" noAdjustHandles="1" noChangeArrowheads="1" noChangeShapeType="1" noTextEdit="1"/>
                </p:cNvSpPr>
                <p:nvPr/>
              </p:nvSpPr>
              <p:spPr>
                <a:xfrm>
                  <a:off x="1510054" y="5396862"/>
                  <a:ext cx="281937" cy="276999"/>
                </a:xfrm>
                <a:prstGeom prst="rect">
                  <a:avLst/>
                </a:prstGeom>
                <a:blipFill>
                  <a:blip r:embed="rId5"/>
                  <a:stretch>
                    <a:fillRect l="-19565" r="-8696"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6EC2270-EDE3-B47E-4021-BE944BEB3B6C}"/>
                    </a:ext>
                  </a:extLst>
                </p:cNvPr>
                <p:cNvSpPr txBox="1"/>
                <p:nvPr/>
              </p:nvSpPr>
              <p:spPr>
                <a:xfrm>
                  <a:off x="2150556" y="5386392"/>
                  <a:ext cx="2819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3</m:t>
                            </m:r>
                          </m:sub>
                        </m:sSub>
                      </m:oMath>
                    </m:oMathPara>
                  </a14:m>
                  <a:endParaRPr lang="en-US" dirty="0"/>
                </a:p>
              </p:txBody>
            </p:sp>
          </mc:Choice>
          <mc:Fallback xmlns="">
            <p:sp>
              <p:nvSpPr>
                <p:cNvPr id="36" name="TextBox 35">
                  <a:extLst>
                    <a:ext uri="{FF2B5EF4-FFF2-40B4-BE49-F238E27FC236}">
                      <a16:creationId xmlns:a16="http://schemas.microsoft.com/office/drawing/2014/main" id="{F6EC2270-EDE3-B47E-4021-BE944BEB3B6C}"/>
                    </a:ext>
                  </a:extLst>
                </p:cNvPr>
                <p:cNvSpPr txBox="1">
                  <a:spLocks noRot="1" noChangeAspect="1" noMove="1" noResize="1" noEditPoints="1" noAdjustHandles="1" noChangeArrowheads="1" noChangeShapeType="1" noTextEdit="1"/>
                </p:cNvSpPr>
                <p:nvPr/>
              </p:nvSpPr>
              <p:spPr>
                <a:xfrm>
                  <a:off x="2150556" y="5386392"/>
                  <a:ext cx="281936" cy="276999"/>
                </a:xfrm>
                <a:prstGeom prst="rect">
                  <a:avLst/>
                </a:prstGeom>
                <a:blipFill>
                  <a:blip r:embed="rId6"/>
                  <a:stretch>
                    <a:fillRect l="-19565" r="-8696"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CD8EFEB-5D60-0FD4-1401-6E0485B63684}"/>
                    </a:ext>
                  </a:extLst>
                </p:cNvPr>
                <p:cNvSpPr txBox="1"/>
                <p:nvPr/>
              </p:nvSpPr>
              <p:spPr>
                <a:xfrm>
                  <a:off x="2843388" y="5385921"/>
                  <a:ext cx="2765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4</m:t>
                            </m:r>
                          </m:sub>
                        </m:sSub>
                      </m:oMath>
                    </m:oMathPara>
                  </a14:m>
                  <a:endParaRPr lang="en-US" dirty="0"/>
                </a:p>
              </p:txBody>
            </p:sp>
          </mc:Choice>
          <mc:Fallback xmlns="">
            <p:sp>
              <p:nvSpPr>
                <p:cNvPr id="37" name="TextBox 36">
                  <a:extLst>
                    <a:ext uri="{FF2B5EF4-FFF2-40B4-BE49-F238E27FC236}">
                      <a16:creationId xmlns:a16="http://schemas.microsoft.com/office/drawing/2014/main" id="{4CD8EFEB-5D60-0FD4-1401-6E0485B63684}"/>
                    </a:ext>
                  </a:extLst>
                </p:cNvPr>
                <p:cNvSpPr txBox="1">
                  <a:spLocks noRot="1" noChangeAspect="1" noMove="1" noResize="1" noEditPoints="1" noAdjustHandles="1" noChangeArrowheads="1" noChangeShapeType="1" noTextEdit="1"/>
                </p:cNvSpPr>
                <p:nvPr/>
              </p:nvSpPr>
              <p:spPr>
                <a:xfrm>
                  <a:off x="2843388" y="5385921"/>
                  <a:ext cx="276550" cy="276999"/>
                </a:xfrm>
                <a:prstGeom prst="rect">
                  <a:avLst/>
                </a:prstGeom>
                <a:blipFill>
                  <a:blip r:embed="rId7"/>
                  <a:stretch>
                    <a:fillRect l="-22222" r="-6667"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5FAA972F-C6A8-9108-6A22-918E5F527D56}"/>
                    </a:ext>
                  </a:extLst>
                </p:cNvPr>
                <p:cNvSpPr txBox="1"/>
                <p:nvPr/>
              </p:nvSpPr>
              <p:spPr>
                <a:xfrm>
                  <a:off x="3545593" y="5385920"/>
                  <a:ext cx="2819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5</m:t>
                            </m:r>
                          </m:sub>
                        </m:sSub>
                      </m:oMath>
                    </m:oMathPara>
                  </a14:m>
                  <a:endParaRPr lang="en-US" dirty="0"/>
                </a:p>
              </p:txBody>
            </p:sp>
          </mc:Choice>
          <mc:Fallback xmlns="">
            <p:sp>
              <p:nvSpPr>
                <p:cNvPr id="38" name="TextBox 37">
                  <a:extLst>
                    <a:ext uri="{FF2B5EF4-FFF2-40B4-BE49-F238E27FC236}">
                      <a16:creationId xmlns:a16="http://schemas.microsoft.com/office/drawing/2014/main" id="{5FAA972F-C6A8-9108-6A22-918E5F527D56}"/>
                    </a:ext>
                  </a:extLst>
                </p:cNvPr>
                <p:cNvSpPr txBox="1">
                  <a:spLocks noRot="1" noChangeAspect="1" noMove="1" noResize="1" noEditPoints="1" noAdjustHandles="1" noChangeArrowheads="1" noChangeShapeType="1" noTextEdit="1"/>
                </p:cNvSpPr>
                <p:nvPr/>
              </p:nvSpPr>
              <p:spPr>
                <a:xfrm>
                  <a:off x="3545593" y="5385920"/>
                  <a:ext cx="281936" cy="276999"/>
                </a:xfrm>
                <a:prstGeom prst="rect">
                  <a:avLst/>
                </a:prstGeom>
                <a:blipFill>
                  <a:blip r:embed="rId8"/>
                  <a:stretch>
                    <a:fillRect l="-19565" r="-8696" b="-17778"/>
                  </a:stretch>
                </a:blipFill>
              </p:spPr>
              <p:txBody>
                <a:bodyPr/>
                <a:lstStyle/>
                <a:p>
                  <a:r>
                    <a:rPr lang="en-US">
                      <a:noFill/>
                    </a:rPr>
                    <a:t> </a:t>
                  </a:r>
                </a:p>
              </p:txBody>
            </p:sp>
          </mc:Fallback>
        </mc:AlternateContent>
      </p:grpSp>
      <p:grpSp>
        <p:nvGrpSpPr>
          <p:cNvPr id="946" name="Group 945">
            <a:extLst>
              <a:ext uri="{FF2B5EF4-FFF2-40B4-BE49-F238E27FC236}">
                <a16:creationId xmlns:a16="http://schemas.microsoft.com/office/drawing/2014/main" id="{F96F8FB3-593E-4DBF-13DF-5CF37E7DB777}"/>
              </a:ext>
            </a:extLst>
          </p:cNvPr>
          <p:cNvGrpSpPr/>
          <p:nvPr/>
        </p:nvGrpSpPr>
        <p:grpSpPr>
          <a:xfrm>
            <a:off x="2343969" y="2133472"/>
            <a:ext cx="2234987" cy="2638464"/>
            <a:chOff x="2343969" y="2133472"/>
            <a:chExt cx="2234987" cy="2638464"/>
          </a:xfrm>
        </p:grpSpPr>
        <p:sp>
          <p:nvSpPr>
            <p:cNvPr id="944" name="Arc 943">
              <a:extLst>
                <a:ext uri="{FF2B5EF4-FFF2-40B4-BE49-F238E27FC236}">
                  <a16:creationId xmlns:a16="http://schemas.microsoft.com/office/drawing/2014/main" id="{8E7034B7-9865-9750-D404-674DB34404B3}"/>
                </a:ext>
              </a:extLst>
            </p:cNvPr>
            <p:cNvSpPr/>
            <p:nvPr/>
          </p:nvSpPr>
          <p:spPr>
            <a:xfrm rot="17437286">
              <a:off x="2078806" y="2940748"/>
              <a:ext cx="2096351" cy="1566025"/>
            </a:xfrm>
            <a:prstGeom prst="arc">
              <a:avLst>
                <a:gd name="adj1" fmla="val 16200000"/>
                <a:gd name="adj2" fmla="val 20205511"/>
              </a:avLst>
            </a:prstGeom>
            <a:ln w="28575">
              <a:solidFill>
                <a:srgbClr val="FF0000"/>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5" name="TextBox 944">
              <a:extLst>
                <a:ext uri="{FF2B5EF4-FFF2-40B4-BE49-F238E27FC236}">
                  <a16:creationId xmlns:a16="http://schemas.microsoft.com/office/drawing/2014/main" id="{8EAFF32C-1784-4844-726A-87CA10727674}"/>
                </a:ext>
              </a:extLst>
            </p:cNvPr>
            <p:cNvSpPr txBox="1"/>
            <p:nvPr/>
          </p:nvSpPr>
          <p:spPr>
            <a:xfrm>
              <a:off x="2998781" y="2133472"/>
              <a:ext cx="1580175" cy="923330"/>
            </a:xfrm>
            <a:prstGeom prst="rect">
              <a:avLst/>
            </a:prstGeom>
            <a:noFill/>
          </p:spPr>
          <p:txBody>
            <a:bodyPr wrap="square" rtlCol="0">
              <a:spAutoFit/>
            </a:bodyPr>
            <a:lstStyle/>
            <a:p>
              <a:r>
                <a:rPr lang="en-US" dirty="0"/>
                <a:t>Best Frequency &amp; Direction</a:t>
              </a:r>
            </a:p>
          </p:txBody>
        </p:sp>
      </p:grpSp>
      <p:grpSp>
        <p:nvGrpSpPr>
          <p:cNvPr id="39" name="Group 38">
            <a:extLst>
              <a:ext uri="{FF2B5EF4-FFF2-40B4-BE49-F238E27FC236}">
                <a16:creationId xmlns:a16="http://schemas.microsoft.com/office/drawing/2014/main" id="{D67E86C2-3A41-B5C5-D1B1-747A3F57293F}"/>
              </a:ext>
            </a:extLst>
          </p:cNvPr>
          <p:cNvGrpSpPr/>
          <p:nvPr/>
        </p:nvGrpSpPr>
        <p:grpSpPr>
          <a:xfrm>
            <a:off x="2307202" y="1423480"/>
            <a:ext cx="4600560" cy="4600560"/>
            <a:chOff x="2307202" y="1423480"/>
            <a:chExt cx="4600560" cy="4600560"/>
          </a:xfrm>
        </p:grpSpPr>
        <p:grpSp>
          <p:nvGrpSpPr>
            <p:cNvPr id="63" name="Group 62">
              <a:extLst>
                <a:ext uri="{FF2B5EF4-FFF2-40B4-BE49-F238E27FC236}">
                  <a16:creationId xmlns:a16="http://schemas.microsoft.com/office/drawing/2014/main" id="{202895C2-C74A-D476-81FA-084251BFF8CF}"/>
                </a:ext>
              </a:extLst>
            </p:cNvPr>
            <p:cNvGrpSpPr/>
            <p:nvPr/>
          </p:nvGrpSpPr>
          <p:grpSpPr>
            <a:xfrm>
              <a:off x="2307202" y="1423480"/>
              <a:ext cx="4600560" cy="4600560"/>
              <a:chOff x="2450157" y="695429"/>
              <a:chExt cx="4600560" cy="4600560"/>
            </a:xfrm>
          </p:grpSpPr>
          <p:sp>
            <p:nvSpPr>
              <p:cNvPr id="927" name="Google Shape;881;p86">
                <a:extLst>
                  <a:ext uri="{FF2B5EF4-FFF2-40B4-BE49-F238E27FC236}">
                    <a16:creationId xmlns:a16="http://schemas.microsoft.com/office/drawing/2014/main" id="{ACC4E8C3-80F1-577A-9D82-C3E81591B2D6}"/>
                  </a:ext>
                </a:extLst>
              </p:cNvPr>
              <p:cNvSpPr/>
              <p:nvPr/>
            </p:nvSpPr>
            <p:spPr>
              <a:xfrm rot="14664515">
                <a:off x="5783104" y="1578567"/>
                <a:ext cx="332527" cy="1605853"/>
              </a:xfrm>
              <a:prstGeom prst="ellipse">
                <a:avLst/>
              </a:prstGeom>
              <a:solidFill>
                <a:srgbClr val="D9D2E9"/>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928" name="Google Shape;881;p86">
                <a:extLst>
                  <a:ext uri="{FF2B5EF4-FFF2-40B4-BE49-F238E27FC236}">
                    <a16:creationId xmlns:a16="http://schemas.microsoft.com/office/drawing/2014/main" id="{38D5F2F8-208C-DC0B-8F7A-E74BF62D8FCD}"/>
                  </a:ext>
                </a:extLst>
              </p:cNvPr>
              <p:cNvSpPr/>
              <p:nvPr/>
            </p:nvSpPr>
            <p:spPr>
              <a:xfrm rot="14664515">
                <a:off x="5716105" y="1615389"/>
                <a:ext cx="332527" cy="1605853"/>
              </a:xfrm>
              <a:prstGeom prst="ellipse">
                <a:avLst/>
              </a:prstGeom>
              <a:solidFill>
                <a:schemeClr val="accent6">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929" name="Google Shape;881;p86">
                <a:extLst>
                  <a:ext uri="{FF2B5EF4-FFF2-40B4-BE49-F238E27FC236}">
                    <a16:creationId xmlns:a16="http://schemas.microsoft.com/office/drawing/2014/main" id="{02DD53AF-DC38-F8E5-AD17-1D4F035D5010}"/>
                  </a:ext>
                </a:extLst>
              </p:cNvPr>
              <p:cNvSpPr/>
              <p:nvPr/>
            </p:nvSpPr>
            <p:spPr>
              <a:xfrm rot="14664515">
                <a:off x="5620657" y="1669184"/>
                <a:ext cx="332527" cy="1605853"/>
              </a:xfrm>
              <a:prstGeom prst="ellipse">
                <a:avLst/>
              </a:prstGeom>
              <a:solidFill>
                <a:srgbClr val="FDD5D5"/>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930" name="Google Shape;881;p86">
                <a:extLst>
                  <a:ext uri="{FF2B5EF4-FFF2-40B4-BE49-F238E27FC236}">
                    <a16:creationId xmlns:a16="http://schemas.microsoft.com/office/drawing/2014/main" id="{2BFF5B21-2CC9-A764-40B7-564EB61DAF6F}"/>
                  </a:ext>
                </a:extLst>
              </p:cNvPr>
              <p:cNvSpPr/>
              <p:nvPr/>
            </p:nvSpPr>
            <p:spPr>
              <a:xfrm rot="14664515">
                <a:off x="5510641" y="1723127"/>
                <a:ext cx="332527" cy="1605853"/>
              </a:xfrm>
              <a:prstGeom prst="ellipse">
                <a:avLst/>
              </a:prstGeom>
              <a:solidFill>
                <a:schemeClr val="accent4">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grpSp>
            <p:nvGrpSpPr>
              <p:cNvPr id="932" name="Group 931">
                <a:extLst>
                  <a:ext uri="{FF2B5EF4-FFF2-40B4-BE49-F238E27FC236}">
                    <a16:creationId xmlns:a16="http://schemas.microsoft.com/office/drawing/2014/main" id="{9D253964-7E57-F1B1-24F5-2BACCF612B80}"/>
                  </a:ext>
                </a:extLst>
              </p:cNvPr>
              <p:cNvGrpSpPr/>
              <p:nvPr/>
            </p:nvGrpSpPr>
            <p:grpSpPr>
              <a:xfrm>
                <a:off x="2450157" y="695429"/>
                <a:ext cx="4600560" cy="4600560"/>
                <a:chOff x="2531715" y="1619011"/>
                <a:chExt cx="3792348" cy="3792348"/>
              </a:xfrm>
              <a:noFill/>
            </p:grpSpPr>
            <p:sp>
              <p:nvSpPr>
                <p:cNvPr id="941" name="Donut 839">
                  <a:extLst>
                    <a:ext uri="{FF2B5EF4-FFF2-40B4-BE49-F238E27FC236}">
                      <a16:creationId xmlns:a16="http://schemas.microsoft.com/office/drawing/2014/main" id="{CFA0E5E7-A12C-11AF-6642-02918987C0B6}"/>
                    </a:ext>
                  </a:extLst>
                </p:cNvPr>
                <p:cNvSpPr/>
                <p:nvPr/>
              </p:nvSpPr>
              <p:spPr>
                <a:xfrm>
                  <a:off x="2531715" y="1619011"/>
                  <a:ext cx="3792348" cy="3792348"/>
                </a:xfrm>
                <a:prstGeom prst="donu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2" name="Google Shape;881;p86">
                  <a:extLst>
                    <a:ext uri="{FF2B5EF4-FFF2-40B4-BE49-F238E27FC236}">
                      <a16:creationId xmlns:a16="http://schemas.microsoft.com/office/drawing/2014/main" id="{24215D38-715A-895D-6A94-DF2C78D99117}"/>
                    </a:ext>
                  </a:extLst>
                </p:cNvPr>
                <p:cNvSpPr/>
                <p:nvPr/>
              </p:nvSpPr>
              <p:spPr>
                <a:xfrm rot="14664515">
                  <a:off x="4921774" y="2491409"/>
                  <a:ext cx="274110" cy="1414999"/>
                </a:xfrm>
                <a:prstGeom prst="ellipse">
                  <a:avLst/>
                </a:prstGeom>
                <a:solidFill>
                  <a:schemeClr val="accent5">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cxnSp>
              <p:nvCxnSpPr>
                <p:cNvPr id="943" name="Google Shape;897;p86">
                  <a:extLst>
                    <a:ext uri="{FF2B5EF4-FFF2-40B4-BE49-F238E27FC236}">
                      <a16:creationId xmlns:a16="http://schemas.microsoft.com/office/drawing/2014/main" id="{6364155F-FF45-7499-1A25-BCF551320267}"/>
                    </a:ext>
                  </a:extLst>
                </p:cNvPr>
                <p:cNvCxnSpPr>
                  <a:cxnSpLocks/>
                </p:cNvCxnSpPr>
                <p:nvPr/>
              </p:nvCxnSpPr>
              <p:spPr>
                <a:xfrm flipV="1">
                  <a:off x="4419185" y="2645119"/>
                  <a:ext cx="1715214" cy="859543"/>
                </a:xfrm>
                <a:prstGeom prst="straightConnector1">
                  <a:avLst/>
                </a:prstGeom>
                <a:grpFill/>
                <a:ln w="19050" cap="flat" cmpd="sng">
                  <a:solidFill>
                    <a:schemeClr val="dk2"/>
                  </a:solidFill>
                  <a:prstDash val="solid"/>
                  <a:round/>
                  <a:headEnd type="none" w="med" len="med"/>
                  <a:tailEnd type="triangle" w="med" len="med"/>
                </a:ln>
              </p:spPr>
            </p:cxnSp>
          </p:grpSp>
        </p:grpSp>
        <p:sp>
          <p:nvSpPr>
            <p:cNvPr id="948" name="Google Shape;1148;p97">
              <a:extLst>
                <a:ext uri="{FF2B5EF4-FFF2-40B4-BE49-F238E27FC236}">
                  <a16:creationId xmlns:a16="http://schemas.microsoft.com/office/drawing/2014/main" id="{CE2E29BA-D3F4-B414-FA62-61A60B0F5BFE}"/>
                </a:ext>
              </a:extLst>
            </p:cNvPr>
            <p:cNvSpPr txBox="1"/>
            <p:nvPr/>
          </p:nvSpPr>
          <p:spPr>
            <a:xfrm>
              <a:off x="5463650" y="2012240"/>
              <a:ext cx="1350477" cy="1354176"/>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1 </a:t>
              </a:r>
              <a:r>
                <a:rPr lang="en-US" sz="2800" i="1" dirty="0">
                  <a:solidFill>
                    <a:schemeClr val="dk1"/>
                  </a:solidFill>
                  <a:latin typeface="Times New Roman"/>
                  <a:ea typeface="Times New Roman"/>
                  <a:cs typeface="Times New Roman"/>
                  <a:sym typeface="Times New Roman"/>
                </a:rPr>
                <a:t>to f</a:t>
              </a:r>
              <a:r>
                <a:rPr lang="en-US" sz="3600" i="1" baseline="-25000" dirty="0">
                  <a:solidFill>
                    <a:schemeClr val="dk1"/>
                  </a:solidFill>
                  <a:latin typeface="Times New Roman"/>
                  <a:ea typeface="Times New Roman"/>
                  <a:cs typeface="Times New Roman"/>
                  <a:sym typeface="Times New Roman"/>
                </a:rPr>
                <a:t>5</a:t>
              </a:r>
              <a:r>
                <a:rPr lang="en-US" sz="3600" i="1" dirty="0">
                  <a:solidFill>
                    <a:schemeClr val="dk1"/>
                  </a:solidFill>
                  <a:latin typeface="Times New Roman"/>
                  <a:ea typeface="Times New Roman"/>
                  <a:cs typeface="Times New Roman"/>
                  <a:sym typeface="Times New Roman"/>
                </a:rPr>
                <a:t> </a:t>
              </a:r>
              <a:endParaRPr lang="en-US" sz="2800" dirty="0"/>
            </a:p>
            <a:p>
              <a:r>
                <a:rPr lang="en-US" sz="3600" i="1" dirty="0">
                  <a:solidFill>
                    <a:schemeClr val="dk1"/>
                  </a:solidFill>
                  <a:latin typeface="Times New Roman"/>
                  <a:ea typeface="Times New Roman"/>
                  <a:cs typeface="Times New Roman"/>
                  <a:sym typeface="Times New Roman"/>
                </a:rPr>
                <a:t> </a:t>
              </a:r>
              <a:endParaRPr lang="en-US" sz="2800" dirty="0"/>
            </a:p>
          </p:txBody>
        </p:sp>
      </p:grpSp>
      <p:pic>
        <p:nvPicPr>
          <p:cNvPr id="949" name="Picture 2" descr="WiFi signal - Free technology icons">
            <a:extLst>
              <a:ext uri="{FF2B5EF4-FFF2-40B4-BE49-F238E27FC236}">
                <a16:creationId xmlns:a16="http://schemas.microsoft.com/office/drawing/2014/main" id="{7D220BD4-B7C2-3A8B-0D37-DCB4E10655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87165" y="3119778"/>
            <a:ext cx="846985" cy="846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40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6"/>
                                        </p:tgtEl>
                                        <p:attrNameLst>
                                          <p:attrName>style.visibility</p:attrName>
                                        </p:attrNameLst>
                                      </p:cBhvr>
                                      <p:to>
                                        <p:strVal val="visible"/>
                                      </p:to>
                                    </p:set>
                                    <p:animEffect transition="in" filter="fade">
                                      <p:cBhvr>
                                        <p:cTn id="7" dur="500"/>
                                        <p:tgtEl>
                                          <p:spTgt spid="9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autoRev="1" fill="hold" nodeType="clickEffect">
                                  <p:stCondLst>
                                    <p:cond delay="0"/>
                                  </p:stCondLst>
                                  <p:childTnLst>
                                    <p:animRot by="3600000">
                                      <p:cBhvr>
                                        <p:cTn id="16" dur="1000" fill="hold"/>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9F216-014F-DAEE-A093-D4E4EBF00788}"/>
              </a:ext>
            </a:extLst>
          </p:cNvPr>
          <p:cNvSpPr>
            <a:spLocks noGrp="1"/>
          </p:cNvSpPr>
          <p:nvPr>
            <p:ph type="title"/>
          </p:nvPr>
        </p:nvSpPr>
        <p:spPr/>
        <p:txBody>
          <a:bodyPr>
            <a:normAutofit fontScale="90000"/>
          </a:bodyPr>
          <a:lstStyle/>
          <a:p>
            <a:r>
              <a:rPr lang="en-US" dirty="0"/>
              <a:t>Evaluation</a:t>
            </a:r>
          </a:p>
        </p:txBody>
      </p:sp>
      <p:sp>
        <p:nvSpPr>
          <p:cNvPr id="5" name="TextBox 4">
            <a:extLst>
              <a:ext uri="{FF2B5EF4-FFF2-40B4-BE49-F238E27FC236}">
                <a16:creationId xmlns:a16="http://schemas.microsoft.com/office/drawing/2014/main" id="{02D70F25-B2E0-127C-8D42-D400322BC035}"/>
              </a:ext>
            </a:extLst>
          </p:cNvPr>
          <p:cNvSpPr txBox="1"/>
          <p:nvPr/>
        </p:nvSpPr>
        <p:spPr>
          <a:xfrm>
            <a:off x="1770862" y="2689672"/>
            <a:ext cx="3302365" cy="523220"/>
          </a:xfrm>
          <a:prstGeom prst="rect">
            <a:avLst/>
          </a:prstGeom>
          <a:noFill/>
        </p:spPr>
        <p:txBody>
          <a:bodyPr wrap="square" rtlCol="0">
            <a:spAutoFit/>
          </a:bodyPr>
          <a:lstStyle/>
          <a:p>
            <a:pPr algn="ctr"/>
            <a:r>
              <a:rPr lang="en-US" sz="2800" dirty="0"/>
              <a:t>Our FSA Design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F4386C1-63F7-D6F3-271B-DE3998670BA2}"/>
                  </a:ext>
                </a:extLst>
              </p:cNvPr>
              <p:cNvSpPr txBox="1"/>
              <p:nvPr/>
            </p:nvSpPr>
            <p:spPr>
              <a:xfrm>
                <a:off x="1619593" y="4493943"/>
                <a:ext cx="33549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110</m:t>
                      </m:r>
                      <m:r>
                        <a:rPr lang="en-US" b="0" i="1" smtClean="0">
                          <a:latin typeface="Cambria Math" panose="02040503050406030204" pitchFamily="18" charset="0"/>
                        </a:rPr>
                        <m:t>×</m:t>
                      </m:r>
                      <m:r>
                        <a:rPr lang="en-US" b="0" i="1" smtClean="0">
                          <a:latin typeface="Cambria Math" panose="02040503050406030204" pitchFamily="18" charset="0"/>
                        </a:rPr>
                        <m:t>7</m:t>
                      </m:r>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rPr>
                        <m:t> </m:t>
                      </m:r>
                      <m:r>
                        <a:rPr lang="en-US" b="0" i="1" smtClean="0">
                          <a:latin typeface="Cambria Math" panose="02040503050406030204" pitchFamily="18" charset="0"/>
                        </a:rPr>
                        <m:t>𝑚𝑚</m:t>
                      </m:r>
                    </m:oMath>
                  </m:oMathPara>
                </a14:m>
                <a:endParaRPr lang="en-US" dirty="0"/>
              </a:p>
            </p:txBody>
          </p:sp>
        </mc:Choice>
        <mc:Fallback xmlns="">
          <p:sp>
            <p:nvSpPr>
              <p:cNvPr id="6" name="TextBox 5">
                <a:extLst>
                  <a:ext uri="{FF2B5EF4-FFF2-40B4-BE49-F238E27FC236}">
                    <a16:creationId xmlns:a16="http://schemas.microsoft.com/office/drawing/2014/main" id="{4F4386C1-63F7-D6F3-271B-DE3998670BA2}"/>
                  </a:ext>
                </a:extLst>
              </p:cNvPr>
              <p:cNvSpPr txBox="1">
                <a:spLocks noRot="1" noChangeAspect="1" noMove="1" noResize="1" noEditPoints="1" noAdjustHandles="1" noChangeArrowheads="1" noChangeShapeType="1" noTextEdit="1"/>
              </p:cNvSpPr>
              <p:nvPr/>
            </p:nvSpPr>
            <p:spPr>
              <a:xfrm>
                <a:off x="1619593" y="4493943"/>
                <a:ext cx="3354993" cy="369332"/>
              </a:xfrm>
              <a:prstGeom prst="rect">
                <a:avLst/>
              </a:prstGeom>
              <a:blipFill>
                <a:blip r:embed="rId3"/>
                <a:stretch>
                  <a:fillRect/>
                </a:stretch>
              </a:blipFill>
            </p:spPr>
            <p:txBody>
              <a:bodyPr/>
              <a:lstStyle/>
              <a:p>
                <a:r>
                  <a:rPr lang="en-US">
                    <a:noFill/>
                  </a:rPr>
                  <a:t> </a:t>
                </a:r>
              </a:p>
            </p:txBody>
          </p:sp>
        </mc:Fallback>
      </mc:AlternateContent>
      <p:pic>
        <p:nvPicPr>
          <p:cNvPr id="8" name="Picture 7" descr="A graph with lines and numbers&#10;&#10;Description automatically generated">
            <a:extLst>
              <a:ext uri="{FF2B5EF4-FFF2-40B4-BE49-F238E27FC236}">
                <a16:creationId xmlns:a16="http://schemas.microsoft.com/office/drawing/2014/main" id="{CEAF6036-5FBC-7BDA-CAAE-05194AB9E8DE}"/>
              </a:ext>
            </a:extLst>
          </p:cNvPr>
          <p:cNvPicPr>
            <a:picLocks noChangeAspect="1"/>
          </p:cNvPicPr>
          <p:nvPr/>
        </p:nvPicPr>
        <p:blipFill>
          <a:blip r:embed="rId4"/>
          <a:stretch>
            <a:fillRect/>
          </a:stretch>
        </p:blipFill>
        <p:spPr>
          <a:xfrm>
            <a:off x="6280257" y="1206750"/>
            <a:ext cx="5760732" cy="4312929"/>
          </a:xfrm>
          <a:prstGeom prst="rect">
            <a:avLst/>
          </a:prstGeom>
        </p:spPr>
      </p:pic>
      <p:pic>
        <p:nvPicPr>
          <p:cNvPr id="9" name="Picture 8" descr="A graph of a graph&#10;&#10;Description automatically generated">
            <a:extLst>
              <a:ext uri="{FF2B5EF4-FFF2-40B4-BE49-F238E27FC236}">
                <a16:creationId xmlns:a16="http://schemas.microsoft.com/office/drawing/2014/main" id="{91F37163-142A-40E4-B787-1E6862FC7608}"/>
              </a:ext>
            </a:extLst>
          </p:cNvPr>
          <p:cNvPicPr>
            <a:picLocks noChangeAspect="1"/>
          </p:cNvPicPr>
          <p:nvPr/>
        </p:nvPicPr>
        <p:blipFill>
          <a:blip r:embed="rId5"/>
          <a:stretch>
            <a:fillRect/>
          </a:stretch>
        </p:blipFill>
        <p:spPr>
          <a:xfrm>
            <a:off x="6280257" y="1206750"/>
            <a:ext cx="5760732" cy="4312929"/>
          </a:xfrm>
          <a:prstGeom prst="rect">
            <a:avLst/>
          </a:prstGeom>
        </p:spPr>
      </p:pic>
      <p:pic>
        <p:nvPicPr>
          <p:cNvPr id="10" name="Picture 9" descr="A graph of a graph with numbers and lines&#10;&#10;Description automatically generated with medium confidence">
            <a:extLst>
              <a:ext uri="{FF2B5EF4-FFF2-40B4-BE49-F238E27FC236}">
                <a16:creationId xmlns:a16="http://schemas.microsoft.com/office/drawing/2014/main" id="{6F40E9C8-104F-6EDA-62BA-A78B1B0DB198}"/>
              </a:ext>
            </a:extLst>
          </p:cNvPr>
          <p:cNvPicPr>
            <a:picLocks noChangeAspect="1"/>
          </p:cNvPicPr>
          <p:nvPr/>
        </p:nvPicPr>
        <p:blipFill>
          <a:blip r:embed="rId6"/>
          <a:stretch>
            <a:fillRect/>
          </a:stretch>
        </p:blipFill>
        <p:spPr>
          <a:xfrm>
            <a:off x="6280257" y="1206750"/>
            <a:ext cx="5760732" cy="4312929"/>
          </a:xfrm>
          <a:prstGeom prst="rect">
            <a:avLst/>
          </a:prstGeom>
        </p:spPr>
      </p:pic>
      <p:pic>
        <p:nvPicPr>
          <p:cNvPr id="11" name="Picture 10" descr="A graph with numbers and lines&#10;&#10;Description automatically generated">
            <a:extLst>
              <a:ext uri="{FF2B5EF4-FFF2-40B4-BE49-F238E27FC236}">
                <a16:creationId xmlns:a16="http://schemas.microsoft.com/office/drawing/2014/main" id="{8D11BB57-CFE9-4FC1-EEF8-2F0A06690B22}"/>
              </a:ext>
            </a:extLst>
          </p:cNvPr>
          <p:cNvPicPr>
            <a:picLocks noChangeAspect="1"/>
          </p:cNvPicPr>
          <p:nvPr/>
        </p:nvPicPr>
        <p:blipFill>
          <a:blip r:embed="rId7"/>
          <a:stretch>
            <a:fillRect/>
          </a:stretch>
        </p:blipFill>
        <p:spPr>
          <a:xfrm>
            <a:off x="6280257" y="1206750"/>
            <a:ext cx="5760732" cy="4312929"/>
          </a:xfrm>
          <a:prstGeom prst="rect">
            <a:avLst/>
          </a:prstGeom>
        </p:spPr>
      </p:pic>
      <p:pic>
        <p:nvPicPr>
          <p:cNvPr id="13" name="Picture 12" descr="A graph of different colors and numbers&#10;&#10;Description automatically generated">
            <a:extLst>
              <a:ext uri="{FF2B5EF4-FFF2-40B4-BE49-F238E27FC236}">
                <a16:creationId xmlns:a16="http://schemas.microsoft.com/office/drawing/2014/main" id="{C237E249-7ECA-F1A2-F088-E5F2F0981A61}"/>
              </a:ext>
            </a:extLst>
          </p:cNvPr>
          <p:cNvPicPr>
            <a:picLocks noChangeAspect="1"/>
          </p:cNvPicPr>
          <p:nvPr/>
        </p:nvPicPr>
        <p:blipFill>
          <a:blip r:embed="rId8"/>
          <a:stretch>
            <a:fillRect/>
          </a:stretch>
        </p:blipFill>
        <p:spPr>
          <a:xfrm>
            <a:off x="6280257" y="1206750"/>
            <a:ext cx="5760732" cy="4312929"/>
          </a:xfrm>
          <a:prstGeom prst="rect">
            <a:avLst/>
          </a:prstGeom>
        </p:spPr>
      </p:pic>
      <p:sp>
        <p:nvSpPr>
          <p:cNvPr id="12" name="TextBox 11">
            <a:extLst>
              <a:ext uri="{FF2B5EF4-FFF2-40B4-BE49-F238E27FC236}">
                <a16:creationId xmlns:a16="http://schemas.microsoft.com/office/drawing/2014/main" id="{6F932C1B-4EAF-C3C3-1606-4E4A65FD3BBC}"/>
              </a:ext>
            </a:extLst>
          </p:cNvPr>
          <p:cNvSpPr txBox="1"/>
          <p:nvPr/>
        </p:nvSpPr>
        <p:spPr>
          <a:xfrm>
            <a:off x="441334" y="5973303"/>
            <a:ext cx="11309332" cy="523220"/>
          </a:xfrm>
          <a:prstGeom prst="rect">
            <a:avLst/>
          </a:prstGeom>
          <a:noFill/>
        </p:spPr>
        <p:txBody>
          <a:bodyPr wrap="square" rtlCol="0">
            <a:spAutoFit/>
          </a:bodyPr>
          <a:lstStyle/>
          <a:p>
            <a:pPr algn="ctr"/>
            <a:r>
              <a:rPr lang="en-US" sz="2800" dirty="0">
                <a:solidFill>
                  <a:srgbClr val="FF0000"/>
                </a:solidFill>
              </a:rPr>
              <a:t>Our FSA design has high antenna gain and wide coverage angles </a:t>
            </a:r>
          </a:p>
        </p:txBody>
      </p:sp>
      <p:pic>
        <p:nvPicPr>
          <p:cNvPr id="14" name="Picture 13" descr="A yellow and black tape on a white surface&#10;&#10;Description automatically generated">
            <a:extLst>
              <a:ext uri="{FF2B5EF4-FFF2-40B4-BE49-F238E27FC236}">
                <a16:creationId xmlns:a16="http://schemas.microsoft.com/office/drawing/2014/main" id="{815F1C85-5090-FC8E-B425-7E8AB700F13C}"/>
              </a:ext>
            </a:extLst>
          </p:cNvPr>
          <p:cNvPicPr>
            <a:picLocks noChangeAspect="1"/>
          </p:cNvPicPr>
          <p:nvPr/>
        </p:nvPicPr>
        <p:blipFill rotWithShape="1">
          <a:blip r:embed="rId9"/>
          <a:srcRect t="39137" b="36880"/>
          <a:stretch/>
        </p:blipFill>
        <p:spPr>
          <a:xfrm>
            <a:off x="1135874" y="3506296"/>
            <a:ext cx="4572342" cy="822425"/>
          </a:xfrm>
          <a:prstGeom prst="rect">
            <a:avLst/>
          </a:prstGeom>
        </p:spPr>
      </p:pic>
    </p:spTree>
    <p:extLst>
      <p:ext uri="{BB962C8B-B14F-4D97-AF65-F5344CB8AC3E}">
        <p14:creationId xmlns:p14="http://schemas.microsoft.com/office/powerpoint/2010/main" val="420089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6350D-1789-254A-CFA2-FCFF0F0AD1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9A5340-E602-11D7-1070-D056B360AAB7}"/>
              </a:ext>
            </a:extLst>
          </p:cNvPr>
          <p:cNvSpPr>
            <a:spLocks noGrp="1"/>
          </p:cNvSpPr>
          <p:nvPr>
            <p:ph type="title"/>
          </p:nvPr>
        </p:nvSpPr>
        <p:spPr/>
        <p:txBody>
          <a:bodyPr>
            <a:normAutofit fontScale="90000"/>
          </a:bodyPr>
          <a:lstStyle/>
          <a:p>
            <a:r>
              <a:rPr lang="en-US" dirty="0"/>
              <a:t>Harvest Power vs Distance Measurement</a:t>
            </a:r>
          </a:p>
        </p:txBody>
      </p:sp>
      <p:sp>
        <p:nvSpPr>
          <p:cNvPr id="4" name="Slide Number Placeholder 3">
            <a:extLst>
              <a:ext uri="{FF2B5EF4-FFF2-40B4-BE49-F238E27FC236}">
                <a16:creationId xmlns:a16="http://schemas.microsoft.com/office/drawing/2014/main" id="{713EA9AD-1FA6-2EFA-4885-E6CC1EA970A9}"/>
              </a:ext>
            </a:extLst>
          </p:cNvPr>
          <p:cNvSpPr>
            <a:spLocks noGrp="1"/>
          </p:cNvSpPr>
          <p:nvPr>
            <p:ph type="sldNum" idx="12"/>
          </p:nvPr>
        </p:nvSpPr>
        <p:spPr>
          <a:xfrm>
            <a:off x="11158465" y="191793"/>
            <a:ext cx="731600" cy="524800"/>
          </a:xfrm>
        </p:spPr>
        <p:txBody>
          <a:bodyPr/>
          <a:lstStyle/>
          <a:p>
            <a:fld id="{00000000-1234-1234-1234-123412341234}" type="slidenum">
              <a:rPr lang="en" smtClean="0"/>
              <a:pPr/>
              <a:t>19</a:t>
            </a:fld>
            <a:endParaRPr lang="en" dirty="0"/>
          </a:p>
        </p:txBody>
      </p:sp>
      <p:sp>
        <p:nvSpPr>
          <p:cNvPr id="3" name="Google Shape;153;p24">
            <a:extLst>
              <a:ext uri="{FF2B5EF4-FFF2-40B4-BE49-F238E27FC236}">
                <a16:creationId xmlns:a16="http://schemas.microsoft.com/office/drawing/2014/main" id="{E2059CAC-4008-695C-D0A2-7D5DB3F3B6A4}"/>
              </a:ext>
            </a:extLst>
          </p:cNvPr>
          <p:cNvSpPr/>
          <p:nvPr/>
        </p:nvSpPr>
        <p:spPr>
          <a:xfrm>
            <a:off x="0" y="6117731"/>
            <a:ext cx="12192000" cy="718626"/>
          </a:xfrm>
          <a:prstGeom prst="rect">
            <a:avLst/>
          </a:prstGeom>
          <a:noFill/>
          <a:ln w="9525" cap="flat" cmpd="sng">
            <a:noFill/>
            <a:prstDash val="solid"/>
            <a:round/>
            <a:headEnd type="none" w="sm" len="sm"/>
            <a:tailEnd type="none" w="sm" len="sm"/>
          </a:ln>
        </p:spPr>
        <p:txBody>
          <a:bodyPr spcFirstLastPara="1" wrap="square" lIns="121900" tIns="121900" rIns="121900" bIns="121900" anchor="ctr" anchorCtr="0">
            <a:noAutofit/>
          </a:bodyPr>
          <a:lstStyle/>
          <a:p>
            <a:pPr lvl="0" algn="ctr"/>
            <a:r>
              <a:rPr lang="en-US" sz="3200" dirty="0">
                <a:solidFill>
                  <a:srgbClr val="FF0000"/>
                </a:solidFill>
              </a:rPr>
              <a:t>Our system can power up IoT sensor from more than 12 meters</a:t>
            </a:r>
          </a:p>
        </p:txBody>
      </p:sp>
      <p:grpSp>
        <p:nvGrpSpPr>
          <p:cNvPr id="5" name="Group 4">
            <a:extLst>
              <a:ext uri="{FF2B5EF4-FFF2-40B4-BE49-F238E27FC236}">
                <a16:creationId xmlns:a16="http://schemas.microsoft.com/office/drawing/2014/main" id="{484C00F5-5CDC-4832-5369-1DBB49025B29}"/>
              </a:ext>
            </a:extLst>
          </p:cNvPr>
          <p:cNvGrpSpPr/>
          <p:nvPr/>
        </p:nvGrpSpPr>
        <p:grpSpPr>
          <a:xfrm>
            <a:off x="2381021" y="1356967"/>
            <a:ext cx="6901125" cy="4636140"/>
            <a:chOff x="2209983" y="1369714"/>
            <a:chExt cx="7286330" cy="4894919"/>
          </a:xfrm>
        </p:grpSpPr>
        <p:pic>
          <p:nvPicPr>
            <p:cNvPr id="7" name="Picture 6">
              <a:extLst>
                <a:ext uri="{FF2B5EF4-FFF2-40B4-BE49-F238E27FC236}">
                  <a16:creationId xmlns:a16="http://schemas.microsoft.com/office/drawing/2014/main" id="{73024E75-EC1B-D6E6-59C4-86E25FE56018}"/>
                </a:ext>
              </a:extLst>
            </p:cNvPr>
            <p:cNvPicPr>
              <a:picLocks noChangeAspect="1"/>
            </p:cNvPicPr>
            <p:nvPr/>
          </p:nvPicPr>
          <p:blipFill>
            <a:blip r:embed="rId3"/>
            <a:stretch>
              <a:fillRect/>
            </a:stretch>
          </p:blipFill>
          <p:spPr>
            <a:xfrm>
              <a:off x="2209983" y="1369714"/>
              <a:ext cx="7286330" cy="4894919"/>
            </a:xfrm>
            <a:prstGeom prst="rect">
              <a:avLst/>
            </a:prstGeom>
          </p:spPr>
        </p:pic>
        <p:cxnSp>
          <p:nvCxnSpPr>
            <p:cNvPr id="6" name="Straight Connector 5">
              <a:extLst>
                <a:ext uri="{FF2B5EF4-FFF2-40B4-BE49-F238E27FC236}">
                  <a16:creationId xmlns:a16="http://schemas.microsoft.com/office/drawing/2014/main" id="{DBBD12EF-CEC4-818F-90DA-C898466FE37F}"/>
                </a:ext>
              </a:extLst>
            </p:cNvPr>
            <p:cNvCxnSpPr/>
            <p:nvPr/>
          </p:nvCxnSpPr>
          <p:spPr>
            <a:xfrm>
              <a:off x="3183316" y="4531742"/>
              <a:ext cx="6213423"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E14E743-C0D4-65E4-1D03-DA7DCFC9BC61}"/>
                </a:ext>
              </a:extLst>
            </p:cNvPr>
            <p:cNvSpPr txBox="1"/>
            <p:nvPr/>
          </p:nvSpPr>
          <p:spPr>
            <a:xfrm>
              <a:off x="4196735" y="4472714"/>
              <a:ext cx="4867084" cy="461665"/>
            </a:xfrm>
            <a:prstGeom prst="rect">
              <a:avLst/>
            </a:prstGeom>
            <a:noFill/>
          </p:spPr>
          <p:txBody>
            <a:bodyPr wrap="square" rtlCol="0">
              <a:spAutoFit/>
            </a:bodyPr>
            <a:lstStyle/>
            <a:p>
              <a:r>
                <a:rPr lang="en-US" sz="2400" dirty="0">
                  <a:solidFill>
                    <a:srgbClr val="C00000"/>
                  </a:solidFill>
                </a:rPr>
                <a:t>IoT Sensor  Power Consumption</a:t>
              </a:r>
            </a:p>
          </p:txBody>
        </p:sp>
      </p:grpSp>
      <p:sp>
        <p:nvSpPr>
          <p:cNvPr id="9" name="Rectangle 8">
            <a:extLst>
              <a:ext uri="{FF2B5EF4-FFF2-40B4-BE49-F238E27FC236}">
                <a16:creationId xmlns:a16="http://schemas.microsoft.com/office/drawing/2014/main" id="{15C233F9-F423-BCBE-5D7F-0E01EE61B170}"/>
              </a:ext>
            </a:extLst>
          </p:cNvPr>
          <p:cNvSpPr/>
          <p:nvPr/>
        </p:nvSpPr>
        <p:spPr>
          <a:xfrm>
            <a:off x="3302897" y="5236321"/>
            <a:ext cx="5979249" cy="8418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C925B1F-7791-975D-279B-33069511C45D}"/>
              </a:ext>
            </a:extLst>
          </p:cNvPr>
          <p:cNvSpPr/>
          <p:nvPr/>
        </p:nvSpPr>
        <p:spPr>
          <a:xfrm rot="16200000">
            <a:off x="740755" y="2978910"/>
            <a:ext cx="4202408" cy="8418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70AB1D-2FD1-3467-127A-07F05CA7C7B9}"/>
              </a:ext>
            </a:extLst>
          </p:cNvPr>
          <p:cNvSpPr/>
          <p:nvPr/>
        </p:nvSpPr>
        <p:spPr>
          <a:xfrm>
            <a:off x="3322906" y="1352998"/>
            <a:ext cx="5979249" cy="38210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29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EA618-4FCF-194E-D7E2-26374FC51856}"/>
              </a:ext>
            </a:extLst>
          </p:cNvPr>
          <p:cNvSpPr>
            <a:spLocks noGrp="1"/>
          </p:cNvSpPr>
          <p:nvPr>
            <p:ph type="title"/>
          </p:nvPr>
        </p:nvSpPr>
        <p:spPr/>
        <p:txBody>
          <a:bodyPr/>
          <a:lstStyle/>
          <a:p>
            <a:r>
              <a:rPr lang="en-US" dirty="0"/>
              <a:t>Growth of Internet of Things</a:t>
            </a:r>
          </a:p>
        </p:txBody>
      </p:sp>
      <p:pic>
        <p:nvPicPr>
          <p:cNvPr id="3074" name="Picture 2" descr="How to Build a Smart Home: A Step-by-Step Guide 2024">
            <a:extLst>
              <a:ext uri="{FF2B5EF4-FFF2-40B4-BE49-F238E27FC236}">
                <a16:creationId xmlns:a16="http://schemas.microsoft.com/office/drawing/2014/main" id="{FA5C11F4-2A4F-8930-6AB4-5723A5ABB4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945"/>
          <a:stretch/>
        </p:blipFill>
        <p:spPr bwMode="auto">
          <a:xfrm>
            <a:off x="1573212" y="1438745"/>
            <a:ext cx="9045575" cy="5054130"/>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DA74013-5D7D-E562-E383-9FE4348B4BAA}"/>
              </a:ext>
            </a:extLst>
          </p:cNvPr>
          <p:cNvSpPr/>
          <p:nvPr/>
        </p:nvSpPr>
        <p:spPr>
          <a:xfrm>
            <a:off x="1552506" y="1315683"/>
            <a:ext cx="9315991" cy="4466746"/>
          </a:xfrm>
          <a:custGeom>
            <a:avLst/>
            <a:gdLst>
              <a:gd name="connsiteX0" fmla="*/ 907822 w 9315991"/>
              <a:gd name="connsiteY0" fmla="*/ 3979943 h 4466746"/>
              <a:gd name="connsiteX1" fmla="*/ 907822 w 9315991"/>
              <a:gd name="connsiteY1" fmla="*/ 3979943 h 4466746"/>
              <a:gd name="connsiteX2" fmla="*/ 986763 w 9315991"/>
              <a:gd name="connsiteY2" fmla="*/ 3723385 h 4466746"/>
              <a:gd name="connsiteX3" fmla="*/ 1045969 w 9315991"/>
              <a:gd name="connsiteY3" fmla="*/ 3637865 h 4466746"/>
              <a:gd name="connsiteX4" fmla="*/ 1092018 w 9315991"/>
              <a:gd name="connsiteY4" fmla="*/ 3585238 h 4466746"/>
              <a:gd name="connsiteX5" fmla="*/ 1124910 w 9315991"/>
              <a:gd name="connsiteY5" fmla="*/ 3532611 h 4466746"/>
              <a:gd name="connsiteX6" fmla="*/ 1170959 w 9315991"/>
              <a:gd name="connsiteY6" fmla="*/ 3493140 h 4466746"/>
              <a:gd name="connsiteX7" fmla="*/ 1295949 w 9315991"/>
              <a:gd name="connsiteY7" fmla="*/ 3374729 h 4466746"/>
              <a:gd name="connsiteX8" fmla="*/ 1335419 w 9315991"/>
              <a:gd name="connsiteY8" fmla="*/ 3335258 h 4466746"/>
              <a:gd name="connsiteX9" fmla="*/ 1394625 w 9315991"/>
              <a:gd name="connsiteY9" fmla="*/ 3295788 h 4466746"/>
              <a:gd name="connsiteX10" fmla="*/ 1466988 w 9315991"/>
              <a:gd name="connsiteY10" fmla="*/ 3243160 h 4466746"/>
              <a:gd name="connsiteX11" fmla="*/ 1493301 w 9315991"/>
              <a:gd name="connsiteY11" fmla="*/ 3216846 h 4466746"/>
              <a:gd name="connsiteX12" fmla="*/ 1539350 w 9315991"/>
              <a:gd name="connsiteY12" fmla="*/ 3190533 h 4466746"/>
              <a:gd name="connsiteX13" fmla="*/ 1572242 w 9315991"/>
              <a:gd name="connsiteY13" fmla="*/ 3157641 h 4466746"/>
              <a:gd name="connsiteX14" fmla="*/ 1611713 w 9315991"/>
              <a:gd name="connsiteY14" fmla="*/ 3124749 h 4466746"/>
              <a:gd name="connsiteX15" fmla="*/ 1644605 w 9315991"/>
              <a:gd name="connsiteY15" fmla="*/ 3091857 h 4466746"/>
              <a:gd name="connsiteX16" fmla="*/ 1684075 w 9315991"/>
              <a:gd name="connsiteY16" fmla="*/ 3058964 h 4466746"/>
              <a:gd name="connsiteX17" fmla="*/ 1736703 w 9315991"/>
              <a:gd name="connsiteY17" fmla="*/ 3006337 h 4466746"/>
              <a:gd name="connsiteX18" fmla="*/ 1763016 w 9315991"/>
              <a:gd name="connsiteY18" fmla="*/ 2980023 h 4466746"/>
              <a:gd name="connsiteX19" fmla="*/ 1802487 w 9315991"/>
              <a:gd name="connsiteY19" fmla="*/ 2947131 h 4466746"/>
              <a:gd name="connsiteX20" fmla="*/ 1841957 w 9315991"/>
              <a:gd name="connsiteY20" fmla="*/ 2901082 h 4466746"/>
              <a:gd name="connsiteX21" fmla="*/ 1934055 w 9315991"/>
              <a:gd name="connsiteY21" fmla="*/ 2815563 h 4466746"/>
              <a:gd name="connsiteX22" fmla="*/ 1953790 w 9315991"/>
              <a:gd name="connsiteY22" fmla="*/ 2795828 h 4466746"/>
              <a:gd name="connsiteX23" fmla="*/ 2012996 w 9315991"/>
              <a:gd name="connsiteY23" fmla="*/ 2749779 h 4466746"/>
              <a:gd name="connsiteX24" fmla="*/ 2045888 w 9315991"/>
              <a:gd name="connsiteY24" fmla="*/ 2730044 h 4466746"/>
              <a:gd name="connsiteX25" fmla="*/ 2072202 w 9315991"/>
              <a:gd name="connsiteY25" fmla="*/ 2703730 h 4466746"/>
              <a:gd name="connsiteX26" fmla="*/ 2124829 w 9315991"/>
              <a:gd name="connsiteY26" fmla="*/ 2664259 h 4466746"/>
              <a:gd name="connsiteX27" fmla="*/ 2157721 w 9315991"/>
              <a:gd name="connsiteY27" fmla="*/ 2631367 h 4466746"/>
              <a:gd name="connsiteX28" fmla="*/ 2177457 w 9315991"/>
              <a:gd name="connsiteY28" fmla="*/ 2605054 h 4466746"/>
              <a:gd name="connsiteX29" fmla="*/ 2203770 w 9315991"/>
              <a:gd name="connsiteY29" fmla="*/ 2578740 h 4466746"/>
              <a:gd name="connsiteX30" fmla="*/ 2230084 w 9315991"/>
              <a:gd name="connsiteY30" fmla="*/ 2545848 h 4466746"/>
              <a:gd name="connsiteX31" fmla="*/ 2289290 w 9315991"/>
              <a:gd name="connsiteY31" fmla="*/ 2493221 h 4466746"/>
              <a:gd name="connsiteX32" fmla="*/ 2302447 w 9315991"/>
              <a:gd name="connsiteY32" fmla="*/ 2473485 h 4466746"/>
              <a:gd name="connsiteX33" fmla="*/ 2322182 w 9315991"/>
              <a:gd name="connsiteY33" fmla="*/ 2466907 h 4466746"/>
              <a:gd name="connsiteX34" fmla="*/ 2341917 w 9315991"/>
              <a:gd name="connsiteY34" fmla="*/ 2434015 h 4466746"/>
              <a:gd name="connsiteX35" fmla="*/ 2368231 w 9315991"/>
              <a:gd name="connsiteY35" fmla="*/ 2414280 h 4466746"/>
              <a:gd name="connsiteX36" fmla="*/ 2374809 w 9315991"/>
              <a:gd name="connsiteY36" fmla="*/ 2387966 h 4466746"/>
              <a:gd name="connsiteX37" fmla="*/ 2401123 w 9315991"/>
              <a:gd name="connsiteY37" fmla="*/ 2355074 h 4466746"/>
              <a:gd name="connsiteX38" fmla="*/ 2414280 w 9315991"/>
              <a:gd name="connsiteY38" fmla="*/ 2335339 h 4466746"/>
              <a:gd name="connsiteX39" fmla="*/ 2473485 w 9315991"/>
              <a:gd name="connsiteY39" fmla="*/ 2249819 h 4466746"/>
              <a:gd name="connsiteX40" fmla="*/ 2486642 w 9315991"/>
              <a:gd name="connsiteY40" fmla="*/ 2216927 h 4466746"/>
              <a:gd name="connsiteX41" fmla="*/ 2506377 w 9315991"/>
              <a:gd name="connsiteY41" fmla="*/ 2197192 h 4466746"/>
              <a:gd name="connsiteX42" fmla="*/ 2552426 w 9315991"/>
              <a:gd name="connsiteY42" fmla="*/ 2137986 h 4466746"/>
              <a:gd name="connsiteX43" fmla="*/ 2591897 w 9315991"/>
              <a:gd name="connsiteY43" fmla="*/ 2078780 h 4466746"/>
              <a:gd name="connsiteX44" fmla="*/ 2618211 w 9315991"/>
              <a:gd name="connsiteY44" fmla="*/ 2052467 h 4466746"/>
              <a:gd name="connsiteX45" fmla="*/ 2644524 w 9315991"/>
              <a:gd name="connsiteY45" fmla="*/ 2019575 h 4466746"/>
              <a:gd name="connsiteX46" fmla="*/ 2664259 w 9315991"/>
              <a:gd name="connsiteY46" fmla="*/ 1999839 h 4466746"/>
              <a:gd name="connsiteX47" fmla="*/ 2690573 w 9315991"/>
              <a:gd name="connsiteY47" fmla="*/ 1966947 h 4466746"/>
              <a:gd name="connsiteX48" fmla="*/ 2716887 w 9315991"/>
              <a:gd name="connsiteY48" fmla="*/ 1947212 h 4466746"/>
              <a:gd name="connsiteX49" fmla="*/ 2736622 w 9315991"/>
              <a:gd name="connsiteY49" fmla="*/ 1927477 h 4466746"/>
              <a:gd name="connsiteX50" fmla="*/ 2762936 w 9315991"/>
              <a:gd name="connsiteY50" fmla="*/ 1907741 h 4466746"/>
              <a:gd name="connsiteX51" fmla="*/ 2776093 w 9315991"/>
              <a:gd name="connsiteY51" fmla="*/ 1888006 h 4466746"/>
              <a:gd name="connsiteX52" fmla="*/ 2802406 w 9315991"/>
              <a:gd name="connsiteY52" fmla="*/ 1861693 h 4466746"/>
              <a:gd name="connsiteX53" fmla="*/ 2848455 w 9315991"/>
              <a:gd name="connsiteY53" fmla="*/ 1809065 h 4466746"/>
              <a:gd name="connsiteX54" fmla="*/ 2894504 w 9315991"/>
              <a:gd name="connsiteY54" fmla="*/ 1789330 h 4466746"/>
              <a:gd name="connsiteX55" fmla="*/ 2940553 w 9315991"/>
              <a:gd name="connsiteY55" fmla="*/ 1763016 h 4466746"/>
              <a:gd name="connsiteX56" fmla="*/ 3026072 w 9315991"/>
              <a:gd name="connsiteY56" fmla="*/ 1716967 h 4466746"/>
              <a:gd name="connsiteX57" fmla="*/ 3058965 w 9315991"/>
              <a:gd name="connsiteY57" fmla="*/ 1690654 h 4466746"/>
              <a:gd name="connsiteX58" fmla="*/ 3078700 w 9315991"/>
              <a:gd name="connsiteY58" fmla="*/ 1670918 h 4466746"/>
              <a:gd name="connsiteX59" fmla="*/ 3262895 w 9315991"/>
              <a:gd name="connsiteY59" fmla="*/ 1591977 h 4466746"/>
              <a:gd name="connsiteX60" fmla="*/ 3322101 w 9315991"/>
              <a:gd name="connsiteY60" fmla="*/ 1565664 h 4466746"/>
              <a:gd name="connsiteX61" fmla="*/ 3341836 w 9315991"/>
              <a:gd name="connsiteY61" fmla="*/ 1552507 h 4466746"/>
              <a:gd name="connsiteX62" fmla="*/ 3407621 w 9315991"/>
              <a:gd name="connsiteY62" fmla="*/ 1532772 h 4466746"/>
              <a:gd name="connsiteX63" fmla="*/ 3453670 w 9315991"/>
              <a:gd name="connsiteY63" fmla="*/ 1506458 h 4466746"/>
              <a:gd name="connsiteX64" fmla="*/ 3486562 w 9315991"/>
              <a:gd name="connsiteY64" fmla="*/ 1480144 h 4466746"/>
              <a:gd name="connsiteX65" fmla="*/ 3572081 w 9315991"/>
              <a:gd name="connsiteY65" fmla="*/ 1434095 h 4466746"/>
              <a:gd name="connsiteX66" fmla="*/ 3598395 w 9315991"/>
              <a:gd name="connsiteY66" fmla="*/ 1414360 h 4466746"/>
              <a:gd name="connsiteX67" fmla="*/ 3631287 w 9315991"/>
              <a:gd name="connsiteY67" fmla="*/ 1401203 h 4466746"/>
              <a:gd name="connsiteX68" fmla="*/ 3664179 w 9315991"/>
              <a:gd name="connsiteY68" fmla="*/ 1381468 h 4466746"/>
              <a:gd name="connsiteX69" fmla="*/ 3683914 w 9315991"/>
              <a:gd name="connsiteY69" fmla="*/ 1368311 h 4466746"/>
              <a:gd name="connsiteX70" fmla="*/ 3716806 w 9315991"/>
              <a:gd name="connsiteY70" fmla="*/ 1355154 h 4466746"/>
              <a:gd name="connsiteX71" fmla="*/ 3743120 w 9315991"/>
              <a:gd name="connsiteY71" fmla="*/ 1335419 h 4466746"/>
              <a:gd name="connsiteX72" fmla="*/ 3828639 w 9315991"/>
              <a:gd name="connsiteY72" fmla="*/ 1302527 h 4466746"/>
              <a:gd name="connsiteX73" fmla="*/ 3920737 w 9315991"/>
              <a:gd name="connsiteY73" fmla="*/ 1289370 h 4466746"/>
              <a:gd name="connsiteX74" fmla="*/ 3986521 w 9315991"/>
              <a:gd name="connsiteY74" fmla="*/ 1276213 h 4466746"/>
              <a:gd name="connsiteX75" fmla="*/ 4012835 w 9315991"/>
              <a:gd name="connsiteY75" fmla="*/ 1269635 h 4466746"/>
              <a:gd name="connsiteX76" fmla="*/ 4183874 w 9315991"/>
              <a:gd name="connsiteY76" fmla="*/ 1263057 h 4466746"/>
              <a:gd name="connsiteX77" fmla="*/ 4328599 w 9315991"/>
              <a:gd name="connsiteY77" fmla="*/ 1249900 h 4466746"/>
              <a:gd name="connsiteX78" fmla="*/ 4479903 w 9315991"/>
              <a:gd name="connsiteY78" fmla="*/ 1236743 h 4466746"/>
              <a:gd name="connsiteX79" fmla="*/ 4736461 w 9315991"/>
              <a:gd name="connsiteY79" fmla="*/ 1243321 h 4466746"/>
              <a:gd name="connsiteX80" fmla="*/ 4874608 w 9315991"/>
              <a:gd name="connsiteY80" fmla="*/ 1263057 h 4466746"/>
              <a:gd name="connsiteX81" fmla="*/ 4933813 w 9315991"/>
              <a:gd name="connsiteY81" fmla="*/ 1276213 h 4466746"/>
              <a:gd name="connsiteX82" fmla="*/ 5025911 w 9315991"/>
              <a:gd name="connsiteY82" fmla="*/ 1289370 h 4466746"/>
              <a:gd name="connsiteX83" fmla="*/ 5085117 w 9315991"/>
              <a:gd name="connsiteY83" fmla="*/ 1309105 h 4466746"/>
              <a:gd name="connsiteX84" fmla="*/ 5150901 w 9315991"/>
              <a:gd name="connsiteY84" fmla="*/ 1322262 h 4466746"/>
              <a:gd name="connsiteX85" fmla="*/ 5302205 w 9315991"/>
              <a:gd name="connsiteY85" fmla="*/ 1368311 h 4466746"/>
              <a:gd name="connsiteX86" fmla="*/ 5479822 w 9315991"/>
              <a:gd name="connsiteY86" fmla="*/ 1407782 h 4466746"/>
              <a:gd name="connsiteX87" fmla="*/ 5532449 w 9315991"/>
              <a:gd name="connsiteY87" fmla="*/ 1420939 h 4466746"/>
              <a:gd name="connsiteX88" fmla="*/ 5585077 w 9315991"/>
              <a:gd name="connsiteY88" fmla="*/ 1447252 h 4466746"/>
              <a:gd name="connsiteX89" fmla="*/ 5624547 w 9315991"/>
              <a:gd name="connsiteY89" fmla="*/ 1460409 h 4466746"/>
              <a:gd name="connsiteX90" fmla="*/ 5650861 w 9315991"/>
              <a:gd name="connsiteY90" fmla="*/ 1473566 h 4466746"/>
              <a:gd name="connsiteX91" fmla="*/ 5736380 w 9315991"/>
              <a:gd name="connsiteY91" fmla="*/ 1506458 h 4466746"/>
              <a:gd name="connsiteX92" fmla="*/ 5782429 w 9315991"/>
              <a:gd name="connsiteY92" fmla="*/ 1526193 h 4466746"/>
              <a:gd name="connsiteX93" fmla="*/ 5874527 w 9315991"/>
              <a:gd name="connsiteY93" fmla="*/ 1545929 h 4466746"/>
              <a:gd name="connsiteX94" fmla="*/ 5927154 w 9315991"/>
              <a:gd name="connsiteY94" fmla="*/ 1578821 h 4466746"/>
              <a:gd name="connsiteX95" fmla="*/ 5979782 w 9315991"/>
              <a:gd name="connsiteY95" fmla="*/ 1611713 h 4466746"/>
              <a:gd name="connsiteX96" fmla="*/ 6006095 w 9315991"/>
              <a:gd name="connsiteY96" fmla="*/ 1624870 h 4466746"/>
              <a:gd name="connsiteX97" fmla="*/ 6032409 w 9315991"/>
              <a:gd name="connsiteY97" fmla="*/ 1644605 h 4466746"/>
              <a:gd name="connsiteX98" fmla="*/ 6058723 w 9315991"/>
              <a:gd name="connsiteY98" fmla="*/ 1657762 h 4466746"/>
              <a:gd name="connsiteX99" fmla="*/ 6098193 w 9315991"/>
              <a:gd name="connsiteY99" fmla="*/ 1690654 h 4466746"/>
              <a:gd name="connsiteX100" fmla="*/ 6117929 w 9315991"/>
              <a:gd name="connsiteY100" fmla="*/ 1697232 h 4466746"/>
              <a:gd name="connsiteX101" fmla="*/ 6183713 w 9315991"/>
              <a:gd name="connsiteY101" fmla="*/ 1743281 h 4466746"/>
              <a:gd name="connsiteX102" fmla="*/ 6216605 w 9315991"/>
              <a:gd name="connsiteY102" fmla="*/ 1763016 h 4466746"/>
              <a:gd name="connsiteX103" fmla="*/ 6288967 w 9315991"/>
              <a:gd name="connsiteY103" fmla="*/ 1802487 h 4466746"/>
              <a:gd name="connsiteX104" fmla="*/ 6308703 w 9315991"/>
              <a:gd name="connsiteY104" fmla="*/ 1828800 h 4466746"/>
              <a:gd name="connsiteX105" fmla="*/ 6328438 w 9315991"/>
              <a:gd name="connsiteY105" fmla="*/ 1848536 h 4466746"/>
              <a:gd name="connsiteX106" fmla="*/ 6367908 w 9315991"/>
              <a:gd name="connsiteY106" fmla="*/ 1888006 h 4466746"/>
              <a:gd name="connsiteX107" fmla="*/ 6374487 w 9315991"/>
              <a:gd name="connsiteY107" fmla="*/ 1907741 h 4466746"/>
              <a:gd name="connsiteX108" fmla="*/ 6427114 w 9315991"/>
              <a:gd name="connsiteY108" fmla="*/ 1940634 h 4466746"/>
              <a:gd name="connsiteX109" fmla="*/ 6473163 w 9315991"/>
              <a:gd name="connsiteY109" fmla="*/ 1993261 h 4466746"/>
              <a:gd name="connsiteX110" fmla="*/ 6558682 w 9315991"/>
              <a:gd name="connsiteY110" fmla="*/ 2065623 h 4466746"/>
              <a:gd name="connsiteX111" fmla="*/ 6611310 w 9315991"/>
              <a:gd name="connsiteY111" fmla="*/ 2098516 h 4466746"/>
              <a:gd name="connsiteX112" fmla="*/ 6677094 w 9315991"/>
              <a:gd name="connsiteY112" fmla="*/ 2157721 h 4466746"/>
              <a:gd name="connsiteX113" fmla="*/ 6716565 w 9315991"/>
              <a:gd name="connsiteY113" fmla="*/ 2190613 h 4466746"/>
              <a:gd name="connsiteX114" fmla="*/ 6736300 w 9315991"/>
              <a:gd name="connsiteY114" fmla="*/ 2197192 h 4466746"/>
              <a:gd name="connsiteX115" fmla="*/ 6756035 w 9315991"/>
              <a:gd name="connsiteY115" fmla="*/ 2210349 h 4466746"/>
              <a:gd name="connsiteX116" fmla="*/ 6788927 w 9315991"/>
              <a:gd name="connsiteY116" fmla="*/ 2223505 h 4466746"/>
              <a:gd name="connsiteX117" fmla="*/ 6808662 w 9315991"/>
              <a:gd name="connsiteY117" fmla="*/ 2230084 h 4466746"/>
              <a:gd name="connsiteX118" fmla="*/ 6848133 w 9315991"/>
              <a:gd name="connsiteY118" fmla="*/ 2249819 h 4466746"/>
              <a:gd name="connsiteX119" fmla="*/ 6867868 w 9315991"/>
              <a:gd name="connsiteY119" fmla="*/ 2269554 h 4466746"/>
              <a:gd name="connsiteX120" fmla="*/ 6920495 w 9315991"/>
              <a:gd name="connsiteY120" fmla="*/ 2309025 h 4466746"/>
              <a:gd name="connsiteX121" fmla="*/ 6946809 w 9315991"/>
              <a:gd name="connsiteY121" fmla="*/ 2348495 h 4466746"/>
              <a:gd name="connsiteX122" fmla="*/ 6953388 w 9315991"/>
              <a:gd name="connsiteY122" fmla="*/ 2374809 h 4466746"/>
              <a:gd name="connsiteX123" fmla="*/ 6966544 w 9315991"/>
              <a:gd name="connsiteY123" fmla="*/ 2414280 h 4466746"/>
              <a:gd name="connsiteX124" fmla="*/ 6979701 w 9315991"/>
              <a:gd name="connsiteY124" fmla="*/ 2447172 h 4466746"/>
              <a:gd name="connsiteX125" fmla="*/ 6986280 w 9315991"/>
              <a:gd name="connsiteY125" fmla="*/ 2480064 h 4466746"/>
              <a:gd name="connsiteX126" fmla="*/ 7006015 w 9315991"/>
              <a:gd name="connsiteY126" fmla="*/ 2512956 h 4466746"/>
              <a:gd name="connsiteX127" fmla="*/ 7019172 w 9315991"/>
              <a:gd name="connsiteY127" fmla="*/ 2539270 h 4466746"/>
              <a:gd name="connsiteX128" fmla="*/ 7045485 w 9315991"/>
              <a:gd name="connsiteY128" fmla="*/ 2565583 h 4466746"/>
              <a:gd name="connsiteX129" fmla="*/ 7091534 w 9315991"/>
              <a:gd name="connsiteY129" fmla="*/ 2624789 h 4466746"/>
              <a:gd name="connsiteX130" fmla="*/ 7117848 w 9315991"/>
              <a:gd name="connsiteY130" fmla="*/ 2657681 h 4466746"/>
              <a:gd name="connsiteX131" fmla="*/ 7150740 w 9315991"/>
              <a:gd name="connsiteY131" fmla="*/ 2703730 h 4466746"/>
              <a:gd name="connsiteX132" fmla="*/ 7177054 w 9315991"/>
              <a:gd name="connsiteY132" fmla="*/ 2749779 h 4466746"/>
              <a:gd name="connsiteX133" fmla="*/ 7190211 w 9315991"/>
              <a:gd name="connsiteY133" fmla="*/ 2782671 h 4466746"/>
              <a:gd name="connsiteX134" fmla="*/ 7209946 w 9315991"/>
              <a:gd name="connsiteY134" fmla="*/ 2808985 h 4466746"/>
              <a:gd name="connsiteX135" fmla="*/ 7223103 w 9315991"/>
              <a:gd name="connsiteY135" fmla="*/ 2835298 h 4466746"/>
              <a:gd name="connsiteX136" fmla="*/ 7242838 w 9315991"/>
              <a:gd name="connsiteY136" fmla="*/ 2861612 h 4466746"/>
              <a:gd name="connsiteX137" fmla="*/ 7275730 w 9315991"/>
              <a:gd name="connsiteY137" fmla="*/ 2920818 h 4466746"/>
              <a:gd name="connsiteX138" fmla="*/ 7295465 w 9315991"/>
              <a:gd name="connsiteY138" fmla="*/ 2940553 h 4466746"/>
              <a:gd name="connsiteX139" fmla="*/ 7328357 w 9315991"/>
              <a:gd name="connsiteY139" fmla="*/ 2980023 h 4466746"/>
              <a:gd name="connsiteX140" fmla="*/ 7374406 w 9315991"/>
              <a:gd name="connsiteY140" fmla="*/ 3026072 h 4466746"/>
              <a:gd name="connsiteX141" fmla="*/ 7413877 w 9315991"/>
              <a:gd name="connsiteY141" fmla="*/ 3091857 h 4466746"/>
              <a:gd name="connsiteX142" fmla="*/ 7433612 w 9315991"/>
              <a:gd name="connsiteY142" fmla="*/ 3124749 h 4466746"/>
              <a:gd name="connsiteX143" fmla="*/ 7453347 w 9315991"/>
              <a:gd name="connsiteY143" fmla="*/ 3144484 h 4466746"/>
              <a:gd name="connsiteX144" fmla="*/ 7479661 w 9315991"/>
              <a:gd name="connsiteY144" fmla="*/ 3203690 h 4466746"/>
              <a:gd name="connsiteX145" fmla="*/ 7499396 w 9315991"/>
              <a:gd name="connsiteY145" fmla="*/ 3223425 h 4466746"/>
              <a:gd name="connsiteX146" fmla="*/ 7545445 w 9315991"/>
              <a:gd name="connsiteY146" fmla="*/ 3282631 h 4466746"/>
              <a:gd name="connsiteX147" fmla="*/ 7565180 w 9315991"/>
              <a:gd name="connsiteY147" fmla="*/ 3308944 h 4466746"/>
              <a:gd name="connsiteX148" fmla="*/ 7584916 w 9315991"/>
              <a:gd name="connsiteY148" fmla="*/ 3341836 h 4466746"/>
              <a:gd name="connsiteX149" fmla="*/ 7598072 w 9315991"/>
              <a:gd name="connsiteY149" fmla="*/ 3381307 h 4466746"/>
              <a:gd name="connsiteX150" fmla="*/ 7663857 w 9315991"/>
              <a:gd name="connsiteY150" fmla="*/ 3440513 h 4466746"/>
              <a:gd name="connsiteX151" fmla="*/ 7677013 w 9315991"/>
              <a:gd name="connsiteY151" fmla="*/ 3466826 h 4466746"/>
              <a:gd name="connsiteX152" fmla="*/ 7723062 w 9315991"/>
              <a:gd name="connsiteY152" fmla="*/ 3506297 h 4466746"/>
              <a:gd name="connsiteX153" fmla="*/ 7742798 w 9315991"/>
              <a:gd name="connsiteY153" fmla="*/ 3526032 h 4466746"/>
              <a:gd name="connsiteX154" fmla="*/ 7775690 w 9315991"/>
              <a:gd name="connsiteY154" fmla="*/ 3572081 h 4466746"/>
              <a:gd name="connsiteX155" fmla="*/ 7795425 w 9315991"/>
              <a:gd name="connsiteY155" fmla="*/ 3585238 h 4466746"/>
              <a:gd name="connsiteX156" fmla="*/ 7854631 w 9315991"/>
              <a:gd name="connsiteY156" fmla="*/ 3651022 h 4466746"/>
              <a:gd name="connsiteX157" fmla="*/ 7880944 w 9315991"/>
              <a:gd name="connsiteY157" fmla="*/ 3690493 h 4466746"/>
              <a:gd name="connsiteX158" fmla="*/ 7940150 w 9315991"/>
              <a:gd name="connsiteY158" fmla="*/ 3762855 h 4466746"/>
              <a:gd name="connsiteX159" fmla="*/ 7946729 w 9315991"/>
              <a:gd name="connsiteY159" fmla="*/ 3789169 h 4466746"/>
              <a:gd name="connsiteX160" fmla="*/ 8058562 w 9315991"/>
              <a:gd name="connsiteY160" fmla="*/ 3960208 h 4466746"/>
              <a:gd name="connsiteX161" fmla="*/ 8091454 w 9315991"/>
              <a:gd name="connsiteY161" fmla="*/ 3986521 h 4466746"/>
              <a:gd name="connsiteX162" fmla="*/ 8124346 w 9315991"/>
              <a:gd name="connsiteY162" fmla="*/ 4025992 h 4466746"/>
              <a:gd name="connsiteX163" fmla="*/ 8216444 w 9315991"/>
              <a:gd name="connsiteY163" fmla="*/ 4124668 h 4466746"/>
              <a:gd name="connsiteX164" fmla="*/ 8328277 w 9315991"/>
              <a:gd name="connsiteY164" fmla="*/ 4190452 h 4466746"/>
              <a:gd name="connsiteX165" fmla="*/ 8367747 w 9315991"/>
              <a:gd name="connsiteY165" fmla="*/ 4210188 h 4466746"/>
              <a:gd name="connsiteX166" fmla="*/ 8426953 w 9315991"/>
              <a:gd name="connsiteY166" fmla="*/ 4223344 h 4466746"/>
              <a:gd name="connsiteX167" fmla="*/ 8459845 w 9315991"/>
              <a:gd name="connsiteY167" fmla="*/ 4236501 h 4466746"/>
              <a:gd name="connsiteX168" fmla="*/ 8558521 w 9315991"/>
              <a:gd name="connsiteY168" fmla="*/ 4249658 h 4466746"/>
              <a:gd name="connsiteX169" fmla="*/ 8644041 w 9315991"/>
              <a:gd name="connsiteY169" fmla="*/ 4269393 h 4466746"/>
              <a:gd name="connsiteX170" fmla="*/ 8874285 w 9315991"/>
              <a:gd name="connsiteY170" fmla="*/ 4289129 h 4466746"/>
              <a:gd name="connsiteX171" fmla="*/ 9065059 w 9315991"/>
              <a:gd name="connsiteY171" fmla="*/ 4269393 h 4466746"/>
              <a:gd name="connsiteX172" fmla="*/ 9176893 w 9315991"/>
              <a:gd name="connsiteY172" fmla="*/ 4177295 h 4466746"/>
              <a:gd name="connsiteX173" fmla="*/ 9295304 w 9315991"/>
              <a:gd name="connsiteY173" fmla="*/ 4058884 h 4466746"/>
              <a:gd name="connsiteX174" fmla="*/ 9308461 w 9315991"/>
              <a:gd name="connsiteY174" fmla="*/ 4012835 h 4466746"/>
              <a:gd name="connsiteX175" fmla="*/ 9288726 w 9315991"/>
              <a:gd name="connsiteY175" fmla="*/ 3618130 h 4466746"/>
              <a:gd name="connsiteX176" fmla="*/ 9268990 w 9315991"/>
              <a:gd name="connsiteY176" fmla="*/ 3552346 h 4466746"/>
              <a:gd name="connsiteX177" fmla="*/ 9150579 w 9315991"/>
              <a:gd name="connsiteY177" fmla="*/ 3322101 h 4466746"/>
              <a:gd name="connsiteX178" fmla="*/ 9045324 w 9315991"/>
              <a:gd name="connsiteY178" fmla="*/ 3157641 h 4466746"/>
              <a:gd name="connsiteX179" fmla="*/ 8979540 w 9315991"/>
              <a:gd name="connsiteY179" fmla="*/ 3072121 h 4466746"/>
              <a:gd name="connsiteX180" fmla="*/ 8913756 w 9315991"/>
              <a:gd name="connsiteY180" fmla="*/ 2973445 h 4466746"/>
              <a:gd name="connsiteX181" fmla="*/ 8880864 w 9315991"/>
              <a:gd name="connsiteY181" fmla="*/ 2933975 h 4466746"/>
              <a:gd name="connsiteX182" fmla="*/ 8828236 w 9315991"/>
              <a:gd name="connsiteY182" fmla="*/ 2868190 h 4466746"/>
              <a:gd name="connsiteX183" fmla="*/ 8769031 w 9315991"/>
              <a:gd name="connsiteY183" fmla="*/ 2782671 h 4466746"/>
              <a:gd name="connsiteX184" fmla="*/ 8749295 w 9315991"/>
              <a:gd name="connsiteY184" fmla="*/ 2749779 h 4466746"/>
              <a:gd name="connsiteX185" fmla="*/ 8709825 w 9315991"/>
              <a:gd name="connsiteY185" fmla="*/ 2716887 h 4466746"/>
              <a:gd name="connsiteX186" fmla="*/ 8657198 w 9315991"/>
              <a:gd name="connsiteY186" fmla="*/ 2637946 h 4466746"/>
              <a:gd name="connsiteX187" fmla="*/ 8578257 w 9315991"/>
              <a:gd name="connsiteY187" fmla="*/ 2552426 h 4466746"/>
              <a:gd name="connsiteX188" fmla="*/ 8538786 w 9315991"/>
              <a:gd name="connsiteY188" fmla="*/ 2493221 h 4466746"/>
              <a:gd name="connsiteX189" fmla="*/ 8499316 w 9315991"/>
              <a:gd name="connsiteY189" fmla="*/ 2440593 h 4466746"/>
              <a:gd name="connsiteX190" fmla="*/ 8473002 w 9315991"/>
              <a:gd name="connsiteY190" fmla="*/ 2401123 h 4466746"/>
              <a:gd name="connsiteX191" fmla="*/ 8446688 w 9315991"/>
              <a:gd name="connsiteY191" fmla="*/ 2381388 h 4466746"/>
              <a:gd name="connsiteX192" fmla="*/ 8420375 w 9315991"/>
              <a:gd name="connsiteY192" fmla="*/ 2341917 h 4466746"/>
              <a:gd name="connsiteX193" fmla="*/ 8407218 w 9315991"/>
              <a:gd name="connsiteY193" fmla="*/ 2322182 h 4466746"/>
              <a:gd name="connsiteX194" fmla="*/ 8387482 w 9315991"/>
              <a:gd name="connsiteY194" fmla="*/ 2295868 h 4466746"/>
              <a:gd name="connsiteX195" fmla="*/ 8367747 w 9315991"/>
              <a:gd name="connsiteY195" fmla="*/ 2262976 h 4466746"/>
              <a:gd name="connsiteX196" fmla="*/ 8354590 w 9315991"/>
              <a:gd name="connsiteY196" fmla="*/ 2236662 h 4466746"/>
              <a:gd name="connsiteX197" fmla="*/ 8334855 w 9315991"/>
              <a:gd name="connsiteY197" fmla="*/ 2210349 h 4466746"/>
              <a:gd name="connsiteX198" fmla="*/ 8308541 w 9315991"/>
              <a:gd name="connsiteY198" fmla="*/ 2164300 h 4466746"/>
              <a:gd name="connsiteX199" fmla="*/ 8295385 w 9315991"/>
              <a:gd name="connsiteY199" fmla="*/ 2137986 h 4466746"/>
              <a:gd name="connsiteX200" fmla="*/ 8236179 w 9315991"/>
              <a:gd name="connsiteY200" fmla="*/ 2065623 h 4466746"/>
              <a:gd name="connsiteX201" fmla="*/ 8190130 w 9315991"/>
              <a:gd name="connsiteY201" fmla="*/ 1986682 h 4466746"/>
              <a:gd name="connsiteX202" fmla="*/ 8137503 w 9315991"/>
              <a:gd name="connsiteY202" fmla="*/ 1920898 h 4466746"/>
              <a:gd name="connsiteX203" fmla="*/ 8078297 w 9315991"/>
              <a:gd name="connsiteY203" fmla="*/ 1848536 h 4466746"/>
              <a:gd name="connsiteX204" fmla="*/ 8045405 w 9315991"/>
              <a:gd name="connsiteY204" fmla="*/ 1809065 h 4466746"/>
              <a:gd name="connsiteX205" fmla="*/ 8019091 w 9315991"/>
              <a:gd name="connsiteY205" fmla="*/ 1776173 h 4466746"/>
              <a:gd name="connsiteX206" fmla="*/ 7986199 w 9315991"/>
              <a:gd name="connsiteY206" fmla="*/ 1743281 h 4466746"/>
              <a:gd name="connsiteX207" fmla="*/ 7966464 w 9315991"/>
              <a:gd name="connsiteY207" fmla="*/ 1716967 h 4466746"/>
              <a:gd name="connsiteX208" fmla="*/ 7920415 w 9315991"/>
              <a:gd name="connsiteY208" fmla="*/ 1677497 h 4466746"/>
              <a:gd name="connsiteX209" fmla="*/ 7894101 w 9315991"/>
              <a:gd name="connsiteY209" fmla="*/ 1651183 h 4466746"/>
              <a:gd name="connsiteX210" fmla="*/ 7795425 w 9315991"/>
              <a:gd name="connsiteY210" fmla="*/ 1572242 h 4466746"/>
              <a:gd name="connsiteX211" fmla="*/ 7683592 w 9315991"/>
              <a:gd name="connsiteY211" fmla="*/ 1453831 h 4466746"/>
              <a:gd name="connsiteX212" fmla="*/ 7584916 w 9315991"/>
              <a:gd name="connsiteY212" fmla="*/ 1374890 h 4466746"/>
              <a:gd name="connsiteX213" fmla="*/ 7558602 w 9315991"/>
              <a:gd name="connsiteY213" fmla="*/ 1341998 h 4466746"/>
              <a:gd name="connsiteX214" fmla="*/ 7525710 w 9315991"/>
              <a:gd name="connsiteY214" fmla="*/ 1322262 h 4466746"/>
              <a:gd name="connsiteX215" fmla="*/ 7453347 w 9315991"/>
              <a:gd name="connsiteY215" fmla="*/ 1263057 h 4466746"/>
              <a:gd name="connsiteX216" fmla="*/ 7361249 w 9315991"/>
              <a:gd name="connsiteY216" fmla="*/ 1184116 h 4466746"/>
              <a:gd name="connsiteX217" fmla="*/ 7321779 w 9315991"/>
              <a:gd name="connsiteY217" fmla="*/ 1144645 h 4466746"/>
              <a:gd name="connsiteX218" fmla="*/ 7288887 w 9315991"/>
              <a:gd name="connsiteY218" fmla="*/ 1131488 h 4466746"/>
              <a:gd name="connsiteX219" fmla="*/ 7255995 w 9315991"/>
              <a:gd name="connsiteY219" fmla="*/ 1105175 h 4466746"/>
              <a:gd name="connsiteX220" fmla="*/ 7223103 w 9315991"/>
              <a:gd name="connsiteY220" fmla="*/ 1092018 h 4466746"/>
              <a:gd name="connsiteX221" fmla="*/ 7170475 w 9315991"/>
              <a:gd name="connsiteY221" fmla="*/ 1052547 h 4466746"/>
              <a:gd name="connsiteX222" fmla="*/ 7117848 w 9315991"/>
              <a:gd name="connsiteY222" fmla="*/ 1019655 h 4466746"/>
              <a:gd name="connsiteX223" fmla="*/ 7078377 w 9315991"/>
              <a:gd name="connsiteY223" fmla="*/ 999920 h 4466746"/>
              <a:gd name="connsiteX224" fmla="*/ 6999436 w 9315991"/>
              <a:gd name="connsiteY224" fmla="*/ 947293 h 4466746"/>
              <a:gd name="connsiteX225" fmla="*/ 6959966 w 9315991"/>
              <a:gd name="connsiteY225" fmla="*/ 927557 h 4466746"/>
              <a:gd name="connsiteX226" fmla="*/ 6913917 w 9315991"/>
              <a:gd name="connsiteY226" fmla="*/ 888087 h 4466746"/>
              <a:gd name="connsiteX227" fmla="*/ 6749457 w 9315991"/>
              <a:gd name="connsiteY227" fmla="*/ 782832 h 4466746"/>
              <a:gd name="connsiteX228" fmla="*/ 6690251 w 9315991"/>
              <a:gd name="connsiteY228" fmla="*/ 756518 h 4466746"/>
              <a:gd name="connsiteX229" fmla="*/ 6598153 w 9315991"/>
              <a:gd name="connsiteY229" fmla="*/ 703891 h 4466746"/>
              <a:gd name="connsiteX230" fmla="*/ 6545526 w 9315991"/>
              <a:gd name="connsiteY230" fmla="*/ 657842 h 4466746"/>
              <a:gd name="connsiteX231" fmla="*/ 6499477 w 9315991"/>
              <a:gd name="connsiteY231" fmla="*/ 611793 h 4466746"/>
              <a:gd name="connsiteX232" fmla="*/ 6473163 w 9315991"/>
              <a:gd name="connsiteY232" fmla="*/ 585480 h 4466746"/>
              <a:gd name="connsiteX233" fmla="*/ 6446849 w 9315991"/>
              <a:gd name="connsiteY233" fmla="*/ 572323 h 4466746"/>
              <a:gd name="connsiteX234" fmla="*/ 6420536 w 9315991"/>
              <a:gd name="connsiteY234" fmla="*/ 552588 h 4466746"/>
              <a:gd name="connsiteX235" fmla="*/ 6374487 w 9315991"/>
              <a:gd name="connsiteY235" fmla="*/ 526274 h 4466746"/>
              <a:gd name="connsiteX236" fmla="*/ 6354752 w 9315991"/>
              <a:gd name="connsiteY236" fmla="*/ 513117 h 4466746"/>
              <a:gd name="connsiteX237" fmla="*/ 6321859 w 9315991"/>
              <a:gd name="connsiteY237" fmla="*/ 499960 h 4466746"/>
              <a:gd name="connsiteX238" fmla="*/ 6236340 w 9315991"/>
              <a:gd name="connsiteY238" fmla="*/ 447333 h 4466746"/>
              <a:gd name="connsiteX239" fmla="*/ 6196870 w 9315991"/>
              <a:gd name="connsiteY239" fmla="*/ 421019 h 4466746"/>
              <a:gd name="connsiteX240" fmla="*/ 6078458 w 9315991"/>
              <a:gd name="connsiteY240" fmla="*/ 368392 h 4466746"/>
              <a:gd name="connsiteX241" fmla="*/ 5973203 w 9315991"/>
              <a:gd name="connsiteY241" fmla="*/ 322343 h 4466746"/>
              <a:gd name="connsiteX242" fmla="*/ 5828478 w 9315991"/>
              <a:gd name="connsiteY242" fmla="*/ 282872 h 4466746"/>
              <a:gd name="connsiteX243" fmla="*/ 5723223 w 9315991"/>
              <a:gd name="connsiteY243" fmla="*/ 243402 h 4466746"/>
              <a:gd name="connsiteX244" fmla="*/ 5696910 w 9315991"/>
              <a:gd name="connsiteY244" fmla="*/ 230245 h 4466746"/>
              <a:gd name="connsiteX245" fmla="*/ 5664018 w 9315991"/>
              <a:gd name="connsiteY245" fmla="*/ 210510 h 4466746"/>
              <a:gd name="connsiteX246" fmla="*/ 5532449 w 9315991"/>
              <a:gd name="connsiteY246" fmla="*/ 157882 h 4466746"/>
              <a:gd name="connsiteX247" fmla="*/ 5479822 w 9315991"/>
              <a:gd name="connsiteY247" fmla="*/ 138147 h 4466746"/>
              <a:gd name="connsiteX248" fmla="*/ 5453508 w 9315991"/>
              <a:gd name="connsiteY248" fmla="*/ 131569 h 4466746"/>
              <a:gd name="connsiteX249" fmla="*/ 5414038 w 9315991"/>
              <a:gd name="connsiteY249" fmla="*/ 118412 h 4466746"/>
              <a:gd name="connsiteX250" fmla="*/ 5354832 w 9315991"/>
              <a:gd name="connsiteY250" fmla="*/ 105255 h 4466746"/>
              <a:gd name="connsiteX251" fmla="*/ 5242999 w 9315991"/>
              <a:gd name="connsiteY251" fmla="*/ 72363 h 4466746"/>
              <a:gd name="connsiteX252" fmla="*/ 5025911 w 9315991"/>
              <a:gd name="connsiteY252" fmla="*/ 59206 h 4466746"/>
              <a:gd name="connsiteX253" fmla="*/ 4953549 w 9315991"/>
              <a:gd name="connsiteY253" fmla="*/ 52628 h 4466746"/>
              <a:gd name="connsiteX254" fmla="*/ 4841716 w 9315991"/>
              <a:gd name="connsiteY254" fmla="*/ 46049 h 4466746"/>
              <a:gd name="connsiteX255" fmla="*/ 4762775 w 9315991"/>
              <a:gd name="connsiteY255" fmla="*/ 32893 h 4466746"/>
              <a:gd name="connsiteX256" fmla="*/ 4736461 w 9315991"/>
              <a:gd name="connsiteY256" fmla="*/ 26314 h 4466746"/>
              <a:gd name="connsiteX257" fmla="*/ 4690412 w 9315991"/>
              <a:gd name="connsiteY257" fmla="*/ 19736 h 4466746"/>
              <a:gd name="connsiteX258" fmla="*/ 4664098 w 9315991"/>
              <a:gd name="connsiteY258" fmla="*/ 13157 h 4466746"/>
              <a:gd name="connsiteX259" fmla="*/ 4552265 w 9315991"/>
              <a:gd name="connsiteY259" fmla="*/ 6579 h 4466746"/>
              <a:gd name="connsiteX260" fmla="*/ 4512795 w 9315991"/>
              <a:gd name="connsiteY260" fmla="*/ 0 h 4466746"/>
              <a:gd name="connsiteX261" fmla="*/ 4322021 w 9315991"/>
              <a:gd name="connsiteY261" fmla="*/ 19736 h 4466746"/>
              <a:gd name="connsiteX262" fmla="*/ 4256236 w 9315991"/>
              <a:gd name="connsiteY262" fmla="*/ 39471 h 4466746"/>
              <a:gd name="connsiteX263" fmla="*/ 4190452 w 9315991"/>
              <a:gd name="connsiteY263" fmla="*/ 46049 h 4466746"/>
              <a:gd name="connsiteX264" fmla="*/ 3999678 w 9315991"/>
              <a:gd name="connsiteY264" fmla="*/ 52628 h 4466746"/>
              <a:gd name="connsiteX265" fmla="*/ 3894423 w 9315991"/>
              <a:gd name="connsiteY265" fmla="*/ 72363 h 4466746"/>
              <a:gd name="connsiteX266" fmla="*/ 3861531 w 9315991"/>
              <a:gd name="connsiteY266" fmla="*/ 78941 h 4466746"/>
              <a:gd name="connsiteX267" fmla="*/ 3815482 w 9315991"/>
              <a:gd name="connsiteY267" fmla="*/ 85520 h 4466746"/>
              <a:gd name="connsiteX268" fmla="*/ 3749698 w 9315991"/>
              <a:gd name="connsiteY268" fmla="*/ 98677 h 4466746"/>
              <a:gd name="connsiteX269" fmla="*/ 3710228 w 9315991"/>
              <a:gd name="connsiteY269" fmla="*/ 111834 h 4466746"/>
              <a:gd name="connsiteX270" fmla="*/ 3683914 w 9315991"/>
              <a:gd name="connsiteY270" fmla="*/ 124990 h 4466746"/>
              <a:gd name="connsiteX271" fmla="*/ 3644444 w 9315991"/>
              <a:gd name="connsiteY271" fmla="*/ 131569 h 4466746"/>
              <a:gd name="connsiteX272" fmla="*/ 3565503 w 9315991"/>
              <a:gd name="connsiteY272" fmla="*/ 157882 h 4466746"/>
              <a:gd name="connsiteX273" fmla="*/ 3486562 w 9315991"/>
              <a:gd name="connsiteY273" fmla="*/ 171039 h 4466746"/>
              <a:gd name="connsiteX274" fmla="*/ 3381307 w 9315991"/>
              <a:gd name="connsiteY274" fmla="*/ 210510 h 4466746"/>
              <a:gd name="connsiteX275" fmla="*/ 3354993 w 9315991"/>
              <a:gd name="connsiteY275" fmla="*/ 223667 h 4466746"/>
              <a:gd name="connsiteX276" fmla="*/ 3308944 w 9315991"/>
              <a:gd name="connsiteY276" fmla="*/ 236823 h 4466746"/>
              <a:gd name="connsiteX277" fmla="*/ 3216847 w 9315991"/>
              <a:gd name="connsiteY277" fmla="*/ 263137 h 4466746"/>
              <a:gd name="connsiteX278" fmla="*/ 3164219 w 9315991"/>
              <a:gd name="connsiteY278" fmla="*/ 269716 h 4466746"/>
              <a:gd name="connsiteX279" fmla="*/ 2973445 w 9315991"/>
              <a:gd name="connsiteY279" fmla="*/ 302608 h 4466746"/>
              <a:gd name="connsiteX280" fmla="*/ 2808985 w 9315991"/>
              <a:gd name="connsiteY280" fmla="*/ 355235 h 4466746"/>
              <a:gd name="connsiteX281" fmla="*/ 2631367 w 9315991"/>
              <a:gd name="connsiteY281" fmla="*/ 414441 h 4466746"/>
              <a:gd name="connsiteX282" fmla="*/ 2512956 w 9315991"/>
              <a:gd name="connsiteY282" fmla="*/ 440754 h 4466746"/>
              <a:gd name="connsiteX283" fmla="*/ 2453750 w 9315991"/>
              <a:gd name="connsiteY283" fmla="*/ 460490 h 4466746"/>
              <a:gd name="connsiteX284" fmla="*/ 2414280 w 9315991"/>
              <a:gd name="connsiteY284" fmla="*/ 486803 h 4466746"/>
              <a:gd name="connsiteX285" fmla="*/ 2401123 w 9315991"/>
              <a:gd name="connsiteY285" fmla="*/ 532852 h 4466746"/>
              <a:gd name="connsiteX286" fmla="*/ 2381388 w 9315991"/>
              <a:gd name="connsiteY286" fmla="*/ 638107 h 4466746"/>
              <a:gd name="connsiteX287" fmla="*/ 2355074 w 9315991"/>
              <a:gd name="connsiteY287" fmla="*/ 677577 h 4466746"/>
              <a:gd name="connsiteX288" fmla="*/ 2276133 w 9315991"/>
              <a:gd name="connsiteY288" fmla="*/ 769675 h 4466746"/>
              <a:gd name="connsiteX289" fmla="*/ 2256398 w 9315991"/>
              <a:gd name="connsiteY289" fmla="*/ 802567 h 4466746"/>
              <a:gd name="connsiteX290" fmla="*/ 2197192 w 9315991"/>
              <a:gd name="connsiteY290" fmla="*/ 861773 h 4466746"/>
              <a:gd name="connsiteX291" fmla="*/ 2131408 w 9315991"/>
              <a:gd name="connsiteY291" fmla="*/ 953871 h 4466746"/>
              <a:gd name="connsiteX292" fmla="*/ 2098516 w 9315991"/>
              <a:gd name="connsiteY292" fmla="*/ 999920 h 4466746"/>
              <a:gd name="connsiteX293" fmla="*/ 2045888 w 9315991"/>
              <a:gd name="connsiteY293" fmla="*/ 1052547 h 4466746"/>
              <a:gd name="connsiteX294" fmla="*/ 1940634 w 9315991"/>
              <a:gd name="connsiteY294" fmla="*/ 1164380 h 4466746"/>
              <a:gd name="connsiteX295" fmla="*/ 1888006 w 9315991"/>
              <a:gd name="connsiteY295" fmla="*/ 1217008 h 4466746"/>
              <a:gd name="connsiteX296" fmla="*/ 1809065 w 9315991"/>
              <a:gd name="connsiteY296" fmla="*/ 1309105 h 4466746"/>
              <a:gd name="connsiteX297" fmla="*/ 1749859 w 9315991"/>
              <a:gd name="connsiteY297" fmla="*/ 1348576 h 4466746"/>
              <a:gd name="connsiteX298" fmla="*/ 1677497 w 9315991"/>
              <a:gd name="connsiteY298" fmla="*/ 1401203 h 4466746"/>
              <a:gd name="connsiteX299" fmla="*/ 1572242 w 9315991"/>
              <a:gd name="connsiteY299" fmla="*/ 1466988 h 4466746"/>
              <a:gd name="connsiteX300" fmla="*/ 1328841 w 9315991"/>
              <a:gd name="connsiteY300" fmla="*/ 1664340 h 4466746"/>
              <a:gd name="connsiteX301" fmla="*/ 1276213 w 9315991"/>
              <a:gd name="connsiteY301" fmla="*/ 1710389 h 4466746"/>
              <a:gd name="connsiteX302" fmla="*/ 1157802 w 9315991"/>
              <a:gd name="connsiteY302" fmla="*/ 1828800 h 4466746"/>
              <a:gd name="connsiteX303" fmla="*/ 1092018 w 9315991"/>
              <a:gd name="connsiteY303" fmla="*/ 1888006 h 4466746"/>
              <a:gd name="connsiteX304" fmla="*/ 1045969 w 9315991"/>
              <a:gd name="connsiteY304" fmla="*/ 1940634 h 4466746"/>
              <a:gd name="connsiteX305" fmla="*/ 973606 w 9315991"/>
              <a:gd name="connsiteY305" fmla="*/ 1993261 h 4466746"/>
              <a:gd name="connsiteX306" fmla="*/ 953871 w 9315991"/>
              <a:gd name="connsiteY306" fmla="*/ 2006418 h 4466746"/>
              <a:gd name="connsiteX307" fmla="*/ 927557 w 9315991"/>
              <a:gd name="connsiteY307" fmla="*/ 2026153 h 4466746"/>
              <a:gd name="connsiteX308" fmla="*/ 802567 w 9315991"/>
              <a:gd name="connsiteY308" fmla="*/ 2091937 h 4466746"/>
              <a:gd name="connsiteX309" fmla="*/ 631529 w 9315991"/>
              <a:gd name="connsiteY309" fmla="*/ 2243241 h 4466746"/>
              <a:gd name="connsiteX310" fmla="*/ 572323 w 9315991"/>
              <a:gd name="connsiteY310" fmla="*/ 2302446 h 4466746"/>
              <a:gd name="connsiteX311" fmla="*/ 421019 w 9315991"/>
              <a:gd name="connsiteY311" fmla="*/ 2486642 h 4466746"/>
              <a:gd name="connsiteX312" fmla="*/ 361813 w 9315991"/>
              <a:gd name="connsiteY312" fmla="*/ 2611632 h 4466746"/>
              <a:gd name="connsiteX313" fmla="*/ 328921 w 9315991"/>
              <a:gd name="connsiteY313" fmla="*/ 2677416 h 4466746"/>
              <a:gd name="connsiteX314" fmla="*/ 315765 w 9315991"/>
              <a:gd name="connsiteY314" fmla="*/ 2703730 h 4466746"/>
              <a:gd name="connsiteX315" fmla="*/ 309186 w 9315991"/>
              <a:gd name="connsiteY315" fmla="*/ 2723465 h 4466746"/>
              <a:gd name="connsiteX316" fmla="*/ 269716 w 9315991"/>
              <a:gd name="connsiteY316" fmla="*/ 2795828 h 4466746"/>
              <a:gd name="connsiteX317" fmla="*/ 190775 w 9315991"/>
              <a:gd name="connsiteY317" fmla="*/ 2966867 h 4466746"/>
              <a:gd name="connsiteX318" fmla="*/ 171039 w 9315991"/>
              <a:gd name="connsiteY318" fmla="*/ 3019494 h 4466746"/>
              <a:gd name="connsiteX319" fmla="*/ 124990 w 9315991"/>
              <a:gd name="connsiteY319" fmla="*/ 3183954 h 4466746"/>
              <a:gd name="connsiteX320" fmla="*/ 92098 w 9315991"/>
              <a:gd name="connsiteY320" fmla="*/ 3256317 h 4466746"/>
              <a:gd name="connsiteX321" fmla="*/ 78941 w 9315991"/>
              <a:gd name="connsiteY321" fmla="*/ 3289209 h 4466746"/>
              <a:gd name="connsiteX322" fmla="*/ 65785 w 9315991"/>
              <a:gd name="connsiteY322" fmla="*/ 3328680 h 4466746"/>
              <a:gd name="connsiteX323" fmla="*/ 46049 w 9315991"/>
              <a:gd name="connsiteY323" fmla="*/ 3361572 h 4466746"/>
              <a:gd name="connsiteX324" fmla="*/ 13157 w 9315991"/>
              <a:gd name="connsiteY324" fmla="*/ 3466826 h 4466746"/>
              <a:gd name="connsiteX325" fmla="*/ 0 w 9315991"/>
              <a:gd name="connsiteY325" fmla="*/ 3539189 h 4466746"/>
              <a:gd name="connsiteX326" fmla="*/ 6579 w 9315991"/>
              <a:gd name="connsiteY326" fmla="*/ 3940472 h 4466746"/>
              <a:gd name="connsiteX327" fmla="*/ 32893 w 9315991"/>
              <a:gd name="connsiteY327" fmla="*/ 4091776 h 4466746"/>
              <a:gd name="connsiteX328" fmla="*/ 78941 w 9315991"/>
              <a:gd name="connsiteY328" fmla="*/ 4197031 h 4466746"/>
              <a:gd name="connsiteX329" fmla="*/ 92098 w 9315991"/>
              <a:gd name="connsiteY329" fmla="*/ 4229923 h 4466746"/>
              <a:gd name="connsiteX330" fmla="*/ 118412 w 9315991"/>
              <a:gd name="connsiteY330" fmla="*/ 4256236 h 4466746"/>
              <a:gd name="connsiteX331" fmla="*/ 171039 w 9315991"/>
              <a:gd name="connsiteY331" fmla="*/ 4322021 h 4466746"/>
              <a:gd name="connsiteX332" fmla="*/ 256559 w 9315991"/>
              <a:gd name="connsiteY332" fmla="*/ 4394383 h 4466746"/>
              <a:gd name="connsiteX333" fmla="*/ 342078 w 9315991"/>
              <a:gd name="connsiteY333" fmla="*/ 4453589 h 4466746"/>
              <a:gd name="connsiteX334" fmla="*/ 467068 w 9315991"/>
              <a:gd name="connsiteY334" fmla="*/ 4466746 h 4466746"/>
              <a:gd name="connsiteX335" fmla="*/ 664421 w 9315991"/>
              <a:gd name="connsiteY335" fmla="*/ 4453589 h 4466746"/>
              <a:gd name="connsiteX336" fmla="*/ 730205 w 9315991"/>
              <a:gd name="connsiteY336" fmla="*/ 4427275 h 4466746"/>
              <a:gd name="connsiteX337" fmla="*/ 769675 w 9315991"/>
              <a:gd name="connsiteY337" fmla="*/ 4414118 h 4466746"/>
              <a:gd name="connsiteX338" fmla="*/ 795989 w 9315991"/>
              <a:gd name="connsiteY338" fmla="*/ 4400962 h 4466746"/>
              <a:gd name="connsiteX339" fmla="*/ 874930 w 9315991"/>
              <a:gd name="connsiteY339" fmla="*/ 4328599 h 4466746"/>
              <a:gd name="connsiteX340" fmla="*/ 927557 w 9315991"/>
              <a:gd name="connsiteY340" fmla="*/ 4269393 h 4466746"/>
              <a:gd name="connsiteX341" fmla="*/ 947293 w 9315991"/>
              <a:gd name="connsiteY341" fmla="*/ 4203609 h 4466746"/>
              <a:gd name="connsiteX342" fmla="*/ 960449 w 9315991"/>
              <a:gd name="connsiteY342" fmla="*/ 4177295 h 4466746"/>
              <a:gd name="connsiteX343" fmla="*/ 953871 w 9315991"/>
              <a:gd name="connsiteY343" fmla="*/ 4032570 h 4466746"/>
              <a:gd name="connsiteX344" fmla="*/ 934136 w 9315991"/>
              <a:gd name="connsiteY344" fmla="*/ 4012835 h 4466746"/>
              <a:gd name="connsiteX345" fmla="*/ 907822 w 9315991"/>
              <a:gd name="connsiteY345" fmla="*/ 3979943 h 4466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Lst>
            <a:rect l="l" t="t" r="r" b="b"/>
            <a:pathLst>
              <a:path w="9315991" h="4466746">
                <a:moveTo>
                  <a:pt x="907822" y="3979943"/>
                </a:moveTo>
                <a:lnTo>
                  <a:pt x="907822" y="3979943"/>
                </a:lnTo>
                <a:cubicBezTo>
                  <a:pt x="924018" y="3898962"/>
                  <a:pt x="940179" y="3790673"/>
                  <a:pt x="986763" y="3723385"/>
                </a:cubicBezTo>
                <a:cubicBezTo>
                  <a:pt x="1006498" y="3694878"/>
                  <a:pt x="1024957" y="3665444"/>
                  <a:pt x="1045969" y="3637865"/>
                </a:cubicBezTo>
                <a:cubicBezTo>
                  <a:pt x="1060096" y="3619324"/>
                  <a:pt x="1078032" y="3603886"/>
                  <a:pt x="1092018" y="3585238"/>
                </a:cubicBezTo>
                <a:cubicBezTo>
                  <a:pt x="1104430" y="3568689"/>
                  <a:pt x="1111447" y="3548318"/>
                  <a:pt x="1124910" y="3532611"/>
                </a:cubicBezTo>
                <a:cubicBezTo>
                  <a:pt x="1138067" y="3517261"/>
                  <a:pt x="1156104" y="3506853"/>
                  <a:pt x="1170959" y="3493140"/>
                </a:cubicBezTo>
                <a:cubicBezTo>
                  <a:pt x="1213130" y="3454213"/>
                  <a:pt x="1255368" y="3415311"/>
                  <a:pt x="1295949" y="3374729"/>
                </a:cubicBezTo>
                <a:cubicBezTo>
                  <a:pt x="1309106" y="3361572"/>
                  <a:pt x="1321589" y="3347705"/>
                  <a:pt x="1335419" y="3335258"/>
                </a:cubicBezTo>
                <a:cubicBezTo>
                  <a:pt x="1361098" y="3312147"/>
                  <a:pt x="1365001" y="3316154"/>
                  <a:pt x="1394625" y="3295788"/>
                </a:cubicBezTo>
                <a:cubicBezTo>
                  <a:pt x="1419203" y="3278891"/>
                  <a:pt x="1445899" y="3264250"/>
                  <a:pt x="1466988" y="3243160"/>
                </a:cubicBezTo>
                <a:cubicBezTo>
                  <a:pt x="1475759" y="3234389"/>
                  <a:pt x="1483269" y="3224142"/>
                  <a:pt x="1493301" y="3216846"/>
                </a:cubicBezTo>
                <a:cubicBezTo>
                  <a:pt x="1507599" y="3206448"/>
                  <a:pt x="1525207" y="3201140"/>
                  <a:pt x="1539350" y="3190533"/>
                </a:cubicBezTo>
                <a:cubicBezTo>
                  <a:pt x="1551754" y="3181230"/>
                  <a:pt x="1560769" y="3168071"/>
                  <a:pt x="1572242" y="3157641"/>
                </a:cubicBezTo>
                <a:cubicBezTo>
                  <a:pt x="1584915" y="3146121"/>
                  <a:pt x="1599040" y="3136269"/>
                  <a:pt x="1611713" y="3124749"/>
                </a:cubicBezTo>
                <a:cubicBezTo>
                  <a:pt x="1623186" y="3114319"/>
                  <a:pt x="1633132" y="3102287"/>
                  <a:pt x="1644605" y="3091857"/>
                </a:cubicBezTo>
                <a:cubicBezTo>
                  <a:pt x="1657277" y="3080336"/>
                  <a:pt x="1671525" y="3070618"/>
                  <a:pt x="1684075" y="3058964"/>
                </a:cubicBezTo>
                <a:cubicBezTo>
                  <a:pt x="1702255" y="3042083"/>
                  <a:pt x="1719160" y="3023880"/>
                  <a:pt x="1736703" y="3006337"/>
                </a:cubicBezTo>
                <a:cubicBezTo>
                  <a:pt x="1745474" y="2997566"/>
                  <a:pt x="1753487" y="2987964"/>
                  <a:pt x="1763016" y="2980023"/>
                </a:cubicBezTo>
                <a:cubicBezTo>
                  <a:pt x="1776173" y="2969059"/>
                  <a:pt x="1790377" y="2959241"/>
                  <a:pt x="1802487" y="2947131"/>
                </a:cubicBezTo>
                <a:cubicBezTo>
                  <a:pt x="1816782" y="2932836"/>
                  <a:pt x="1828163" y="2915861"/>
                  <a:pt x="1841957" y="2901082"/>
                </a:cubicBezTo>
                <a:cubicBezTo>
                  <a:pt x="1907160" y="2831222"/>
                  <a:pt x="1875205" y="2867874"/>
                  <a:pt x="1934055" y="2815563"/>
                </a:cubicBezTo>
                <a:cubicBezTo>
                  <a:pt x="1941008" y="2809382"/>
                  <a:pt x="1946643" y="2801784"/>
                  <a:pt x="1953790" y="2795828"/>
                </a:cubicBezTo>
                <a:cubicBezTo>
                  <a:pt x="1972997" y="2779822"/>
                  <a:pt x="1991557" y="2762642"/>
                  <a:pt x="2012996" y="2749779"/>
                </a:cubicBezTo>
                <a:cubicBezTo>
                  <a:pt x="2023960" y="2743201"/>
                  <a:pt x="2035795" y="2737894"/>
                  <a:pt x="2045888" y="2730044"/>
                </a:cubicBezTo>
                <a:cubicBezTo>
                  <a:pt x="2055680" y="2722428"/>
                  <a:pt x="2062673" y="2711671"/>
                  <a:pt x="2072202" y="2703730"/>
                </a:cubicBezTo>
                <a:cubicBezTo>
                  <a:pt x="2089048" y="2689692"/>
                  <a:pt x="2112665" y="2682504"/>
                  <a:pt x="2124829" y="2664259"/>
                </a:cubicBezTo>
                <a:cubicBezTo>
                  <a:pt x="2159912" y="2611636"/>
                  <a:pt x="2113867" y="2675220"/>
                  <a:pt x="2157721" y="2631367"/>
                </a:cubicBezTo>
                <a:cubicBezTo>
                  <a:pt x="2165474" y="2623614"/>
                  <a:pt x="2170237" y="2613305"/>
                  <a:pt x="2177457" y="2605054"/>
                </a:cubicBezTo>
                <a:cubicBezTo>
                  <a:pt x="2185625" y="2595719"/>
                  <a:pt x="2195529" y="2588011"/>
                  <a:pt x="2203770" y="2578740"/>
                </a:cubicBezTo>
                <a:cubicBezTo>
                  <a:pt x="2213098" y="2568246"/>
                  <a:pt x="2220639" y="2556237"/>
                  <a:pt x="2230084" y="2545848"/>
                </a:cubicBezTo>
                <a:cubicBezTo>
                  <a:pt x="2264749" y="2507716"/>
                  <a:pt x="2258489" y="2513753"/>
                  <a:pt x="2289290" y="2493221"/>
                </a:cubicBezTo>
                <a:cubicBezTo>
                  <a:pt x="2293676" y="2486642"/>
                  <a:pt x="2296273" y="2478424"/>
                  <a:pt x="2302447" y="2473485"/>
                </a:cubicBezTo>
                <a:cubicBezTo>
                  <a:pt x="2307862" y="2469153"/>
                  <a:pt x="2317279" y="2471810"/>
                  <a:pt x="2322182" y="2466907"/>
                </a:cubicBezTo>
                <a:cubicBezTo>
                  <a:pt x="2331223" y="2457866"/>
                  <a:pt x="2333497" y="2443637"/>
                  <a:pt x="2341917" y="2434015"/>
                </a:cubicBezTo>
                <a:cubicBezTo>
                  <a:pt x="2349137" y="2425764"/>
                  <a:pt x="2359460" y="2420858"/>
                  <a:pt x="2368231" y="2414280"/>
                </a:cubicBezTo>
                <a:cubicBezTo>
                  <a:pt x="2370424" y="2405509"/>
                  <a:pt x="2370418" y="2395869"/>
                  <a:pt x="2374809" y="2387966"/>
                </a:cubicBezTo>
                <a:cubicBezTo>
                  <a:pt x="2381628" y="2375692"/>
                  <a:pt x="2392698" y="2366307"/>
                  <a:pt x="2401123" y="2355074"/>
                </a:cubicBezTo>
                <a:cubicBezTo>
                  <a:pt x="2405867" y="2348749"/>
                  <a:pt x="2410212" y="2342119"/>
                  <a:pt x="2414280" y="2335339"/>
                </a:cubicBezTo>
                <a:cubicBezTo>
                  <a:pt x="2455308" y="2266958"/>
                  <a:pt x="2423251" y="2310100"/>
                  <a:pt x="2473485" y="2249819"/>
                </a:cubicBezTo>
                <a:cubicBezTo>
                  <a:pt x="2477871" y="2238855"/>
                  <a:pt x="2480383" y="2226941"/>
                  <a:pt x="2486642" y="2216927"/>
                </a:cubicBezTo>
                <a:cubicBezTo>
                  <a:pt x="2491573" y="2209038"/>
                  <a:pt x="2500421" y="2204339"/>
                  <a:pt x="2506377" y="2197192"/>
                </a:cubicBezTo>
                <a:cubicBezTo>
                  <a:pt x="2522383" y="2177985"/>
                  <a:pt x="2539562" y="2159425"/>
                  <a:pt x="2552426" y="2137986"/>
                </a:cubicBezTo>
                <a:cubicBezTo>
                  <a:pt x="2566177" y="2115069"/>
                  <a:pt x="2574460" y="2098708"/>
                  <a:pt x="2591897" y="2078780"/>
                </a:cubicBezTo>
                <a:cubicBezTo>
                  <a:pt x="2600065" y="2069445"/>
                  <a:pt x="2609970" y="2061738"/>
                  <a:pt x="2618211" y="2052467"/>
                </a:cubicBezTo>
                <a:cubicBezTo>
                  <a:pt x="2627539" y="2041973"/>
                  <a:pt x="2635278" y="2030142"/>
                  <a:pt x="2644524" y="2019575"/>
                </a:cubicBezTo>
                <a:cubicBezTo>
                  <a:pt x="2650650" y="2012573"/>
                  <a:pt x="2658133" y="2006841"/>
                  <a:pt x="2664259" y="1999839"/>
                </a:cubicBezTo>
                <a:cubicBezTo>
                  <a:pt x="2673505" y="1989272"/>
                  <a:pt x="2680645" y="1976875"/>
                  <a:pt x="2690573" y="1966947"/>
                </a:cubicBezTo>
                <a:cubicBezTo>
                  <a:pt x="2698326" y="1959194"/>
                  <a:pt x="2708562" y="1954347"/>
                  <a:pt x="2716887" y="1947212"/>
                </a:cubicBezTo>
                <a:cubicBezTo>
                  <a:pt x="2723951" y="1941158"/>
                  <a:pt x="2729559" y="1933531"/>
                  <a:pt x="2736622" y="1927477"/>
                </a:cubicBezTo>
                <a:cubicBezTo>
                  <a:pt x="2744947" y="1920342"/>
                  <a:pt x="2755183" y="1915494"/>
                  <a:pt x="2762936" y="1907741"/>
                </a:cubicBezTo>
                <a:cubicBezTo>
                  <a:pt x="2768527" y="1902150"/>
                  <a:pt x="2770948" y="1894009"/>
                  <a:pt x="2776093" y="1888006"/>
                </a:cubicBezTo>
                <a:cubicBezTo>
                  <a:pt x="2784165" y="1878588"/>
                  <a:pt x="2794238" y="1871028"/>
                  <a:pt x="2802406" y="1861693"/>
                </a:cubicBezTo>
                <a:cubicBezTo>
                  <a:pt x="2818187" y="1843657"/>
                  <a:pt x="2827282" y="1822539"/>
                  <a:pt x="2848455" y="1809065"/>
                </a:cubicBezTo>
                <a:cubicBezTo>
                  <a:pt x="2862544" y="1800099"/>
                  <a:pt x="2879567" y="1796798"/>
                  <a:pt x="2894504" y="1789330"/>
                </a:cubicBezTo>
                <a:cubicBezTo>
                  <a:pt x="2910317" y="1781424"/>
                  <a:pt x="2924987" y="1771398"/>
                  <a:pt x="2940553" y="1763016"/>
                </a:cubicBezTo>
                <a:cubicBezTo>
                  <a:pt x="2976071" y="1743891"/>
                  <a:pt x="2991006" y="1740344"/>
                  <a:pt x="3026072" y="1716967"/>
                </a:cubicBezTo>
                <a:cubicBezTo>
                  <a:pt x="3037755" y="1709179"/>
                  <a:pt x="3048398" y="1699900"/>
                  <a:pt x="3058965" y="1690654"/>
                </a:cubicBezTo>
                <a:cubicBezTo>
                  <a:pt x="3065967" y="1684528"/>
                  <a:pt x="3071078" y="1676253"/>
                  <a:pt x="3078700" y="1670918"/>
                </a:cubicBezTo>
                <a:cubicBezTo>
                  <a:pt x="3136618" y="1630375"/>
                  <a:pt x="3194400" y="1622418"/>
                  <a:pt x="3262895" y="1591977"/>
                </a:cubicBezTo>
                <a:cubicBezTo>
                  <a:pt x="3282630" y="1583206"/>
                  <a:pt x="3302784" y="1575322"/>
                  <a:pt x="3322101" y="1565664"/>
                </a:cubicBezTo>
                <a:cubicBezTo>
                  <a:pt x="3329173" y="1562128"/>
                  <a:pt x="3334611" y="1555718"/>
                  <a:pt x="3341836" y="1552507"/>
                </a:cubicBezTo>
                <a:cubicBezTo>
                  <a:pt x="3362430" y="1543354"/>
                  <a:pt x="3385750" y="1538239"/>
                  <a:pt x="3407621" y="1532772"/>
                </a:cubicBezTo>
                <a:cubicBezTo>
                  <a:pt x="3458748" y="1481643"/>
                  <a:pt x="3394036" y="1539588"/>
                  <a:pt x="3453670" y="1506458"/>
                </a:cubicBezTo>
                <a:cubicBezTo>
                  <a:pt x="3465944" y="1499639"/>
                  <a:pt x="3475059" y="1488196"/>
                  <a:pt x="3486562" y="1480144"/>
                </a:cubicBezTo>
                <a:cubicBezTo>
                  <a:pt x="3523488" y="1454296"/>
                  <a:pt x="3527627" y="1460026"/>
                  <a:pt x="3572081" y="1434095"/>
                </a:cubicBezTo>
                <a:cubicBezTo>
                  <a:pt x="3581552" y="1428571"/>
                  <a:pt x="3588811" y="1419685"/>
                  <a:pt x="3598395" y="1414360"/>
                </a:cubicBezTo>
                <a:cubicBezTo>
                  <a:pt x="3608718" y="1408625"/>
                  <a:pt x="3620725" y="1406484"/>
                  <a:pt x="3631287" y="1401203"/>
                </a:cubicBezTo>
                <a:cubicBezTo>
                  <a:pt x="3642723" y="1395485"/>
                  <a:pt x="3653336" y="1388245"/>
                  <a:pt x="3664179" y="1381468"/>
                </a:cubicBezTo>
                <a:cubicBezTo>
                  <a:pt x="3670883" y="1377278"/>
                  <a:pt x="3676842" y="1371847"/>
                  <a:pt x="3683914" y="1368311"/>
                </a:cubicBezTo>
                <a:cubicBezTo>
                  <a:pt x="3694476" y="1363030"/>
                  <a:pt x="3706483" y="1360889"/>
                  <a:pt x="3716806" y="1355154"/>
                </a:cubicBezTo>
                <a:cubicBezTo>
                  <a:pt x="3726390" y="1349829"/>
                  <a:pt x="3733199" y="1340087"/>
                  <a:pt x="3743120" y="1335419"/>
                </a:cubicBezTo>
                <a:cubicBezTo>
                  <a:pt x="3770755" y="1322414"/>
                  <a:pt x="3798404" y="1306846"/>
                  <a:pt x="3828639" y="1302527"/>
                </a:cubicBezTo>
                <a:lnTo>
                  <a:pt x="3920737" y="1289370"/>
                </a:lnTo>
                <a:cubicBezTo>
                  <a:pt x="3961266" y="1275861"/>
                  <a:pt x="3920004" y="1288307"/>
                  <a:pt x="3986521" y="1276213"/>
                </a:cubicBezTo>
                <a:cubicBezTo>
                  <a:pt x="3995416" y="1274596"/>
                  <a:pt x="4003814" y="1270236"/>
                  <a:pt x="4012835" y="1269635"/>
                </a:cubicBezTo>
                <a:cubicBezTo>
                  <a:pt x="4069764" y="1265840"/>
                  <a:pt x="4126861" y="1265250"/>
                  <a:pt x="4183874" y="1263057"/>
                </a:cubicBezTo>
                <a:cubicBezTo>
                  <a:pt x="4272874" y="1250342"/>
                  <a:pt x="4192517" y="1260643"/>
                  <a:pt x="4328599" y="1249900"/>
                </a:cubicBezTo>
                <a:lnTo>
                  <a:pt x="4479903" y="1236743"/>
                </a:lnTo>
                <a:cubicBezTo>
                  <a:pt x="4565422" y="1238936"/>
                  <a:pt x="4651045" y="1238576"/>
                  <a:pt x="4736461" y="1243321"/>
                </a:cubicBezTo>
                <a:cubicBezTo>
                  <a:pt x="4746670" y="1243888"/>
                  <a:pt x="4843281" y="1256792"/>
                  <a:pt x="4874608" y="1263057"/>
                </a:cubicBezTo>
                <a:cubicBezTo>
                  <a:pt x="4894432" y="1267022"/>
                  <a:pt x="4913896" y="1272749"/>
                  <a:pt x="4933813" y="1276213"/>
                </a:cubicBezTo>
                <a:cubicBezTo>
                  <a:pt x="4964365" y="1281526"/>
                  <a:pt x="4995212" y="1284984"/>
                  <a:pt x="5025911" y="1289370"/>
                </a:cubicBezTo>
                <a:cubicBezTo>
                  <a:pt x="5045646" y="1295948"/>
                  <a:pt x="5064999" y="1303811"/>
                  <a:pt x="5085117" y="1309105"/>
                </a:cubicBezTo>
                <a:cubicBezTo>
                  <a:pt x="5106743" y="1314796"/>
                  <a:pt x="5129963" y="1314410"/>
                  <a:pt x="5150901" y="1322262"/>
                </a:cubicBezTo>
                <a:cubicBezTo>
                  <a:pt x="5221993" y="1348922"/>
                  <a:pt x="5209790" y="1346308"/>
                  <a:pt x="5302205" y="1368311"/>
                </a:cubicBezTo>
                <a:cubicBezTo>
                  <a:pt x="5361206" y="1382359"/>
                  <a:pt x="5420983" y="1393072"/>
                  <a:pt x="5479822" y="1407782"/>
                </a:cubicBezTo>
                <a:cubicBezTo>
                  <a:pt x="5497364" y="1412168"/>
                  <a:pt x="5515518" y="1414590"/>
                  <a:pt x="5532449" y="1420939"/>
                </a:cubicBezTo>
                <a:cubicBezTo>
                  <a:pt x="5550813" y="1427826"/>
                  <a:pt x="5567050" y="1439526"/>
                  <a:pt x="5585077" y="1447252"/>
                </a:cubicBezTo>
                <a:cubicBezTo>
                  <a:pt x="5597824" y="1452715"/>
                  <a:pt x="5611671" y="1455258"/>
                  <a:pt x="5624547" y="1460409"/>
                </a:cubicBezTo>
                <a:cubicBezTo>
                  <a:pt x="5633652" y="1464051"/>
                  <a:pt x="5641793" y="1469832"/>
                  <a:pt x="5650861" y="1473566"/>
                </a:cubicBezTo>
                <a:cubicBezTo>
                  <a:pt x="5679103" y="1485195"/>
                  <a:pt x="5708307" y="1494427"/>
                  <a:pt x="5736380" y="1506458"/>
                </a:cubicBezTo>
                <a:cubicBezTo>
                  <a:pt x="5751730" y="1513036"/>
                  <a:pt x="5766338" y="1521723"/>
                  <a:pt x="5782429" y="1526193"/>
                </a:cubicBezTo>
                <a:cubicBezTo>
                  <a:pt x="5816039" y="1535529"/>
                  <a:pt x="5844424" y="1533028"/>
                  <a:pt x="5874527" y="1545929"/>
                </a:cubicBezTo>
                <a:cubicBezTo>
                  <a:pt x="5910514" y="1561352"/>
                  <a:pt x="5893145" y="1556148"/>
                  <a:pt x="5927154" y="1578821"/>
                </a:cubicBezTo>
                <a:cubicBezTo>
                  <a:pt x="5944367" y="1590296"/>
                  <a:pt x="5961279" y="1602461"/>
                  <a:pt x="5979782" y="1611713"/>
                </a:cubicBezTo>
                <a:cubicBezTo>
                  <a:pt x="5988553" y="1616099"/>
                  <a:pt x="5997779" y="1619673"/>
                  <a:pt x="6006095" y="1624870"/>
                </a:cubicBezTo>
                <a:cubicBezTo>
                  <a:pt x="6015393" y="1630681"/>
                  <a:pt x="6023111" y="1638794"/>
                  <a:pt x="6032409" y="1644605"/>
                </a:cubicBezTo>
                <a:cubicBezTo>
                  <a:pt x="6040725" y="1649802"/>
                  <a:pt x="6050208" y="1652897"/>
                  <a:pt x="6058723" y="1657762"/>
                </a:cubicBezTo>
                <a:cubicBezTo>
                  <a:pt x="6134057" y="1700809"/>
                  <a:pt x="6016551" y="1636226"/>
                  <a:pt x="6098193" y="1690654"/>
                </a:cubicBezTo>
                <a:cubicBezTo>
                  <a:pt x="6103963" y="1694501"/>
                  <a:pt x="6111350" y="1695039"/>
                  <a:pt x="6117929" y="1697232"/>
                </a:cubicBezTo>
                <a:cubicBezTo>
                  <a:pt x="6139857" y="1712582"/>
                  <a:pt x="6161442" y="1728434"/>
                  <a:pt x="6183713" y="1743281"/>
                </a:cubicBezTo>
                <a:cubicBezTo>
                  <a:pt x="6194352" y="1750373"/>
                  <a:pt x="6204733" y="1758267"/>
                  <a:pt x="6216605" y="1763016"/>
                </a:cubicBezTo>
                <a:cubicBezTo>
                  <a:pt x="6247447" y="1775353"/>
                  <a:pt x="6262077" y="1778585"/>
                  <a:pt x="6288967" y="1802487"/>
                </a:cubicBezTo>
                <a:cubicBezTo>
                  <a:pt x="6297162" y="1809771"/>
                  <a:pt x="6301568" y="1820476"/>
                  <a:pt x="6308703" y="1828800"/>
                </a:cubicBezTo>
                <a:cubicBezTo>
                  <a:pt x="6314758" y="1835864"/>
                  <a:pt x="6322383" y="1841472"/>
                  <a:pt x="6328438" y="1848536"/>
                </a:cubicBezTo>
                <a:cubicBezTo>
                  <a:pt x="6361075" y="1886613"/>
                  <a:pt x="6333168" y="1864845"/>
                  <a:pt x="6367908" y="1888006"/>
                </a:cubicBezTo>
                <a:cubicBezTo>
                  <a:pt x="6370101" y="1894584"/>
                  <a:pt x="6370048" y="1902414"/>
                  <a:pt x="6374487" y="1907741"/>
                </a:cubicBezTo>
                <a:cubicBezTo>
                  <a:pt x="6396924" y="1934665"/>
                  <a:pt x="6401478" y="1921407"/>
                  <a:pt x="6427114" y="1940634"/>
                </a:cubicBezTo>
                <a:cubicBezTo>
                  <a:pt x="6453043" y="1960080"/>
                  <a:pt x="6453178" y="1969945"/>
                  <a:pt x="6473163" y="1993261"/>
                </a:cubicBezTo>
                <a:cubicBezTo>
                  <a:pt x="6494525" y="2018184"/>
                  <a:pt x="6540659" y="2051462"/>
                  <a:pt x="6558682" y="2065623"/>
                </a:cubicBezTo>
                <a:cubicBezTo>
                  <a:pt x="6588573" y="2089109"/>
                  <a:pt x="6579007" y="2082364"/>
                  <a:pt x="6611310" y="2098516"/>
                </a:cubicBezTo>
                <a:cubicBezTo>
                  <a:pt x="6658190" y="2157117"/>
                  <a:pt x="6613902" y="2108572"/>
                  <a:pt x="6677094" y="2157721"/>
                </a:cubicBezTo>
                <a:cubicBezTo>
                  <a:pt x="6703292" y="2178097"/>
                  <a:pt x="6688347" y="2176504"/>
                  <a:pt x="6716565" y="2190613"/>
                </a:cubicBezTo>
                <a:cubicBezTo>
                  <a:pt x="6722767" y="2193714"/>
                  <a:pt x="6730098" y="2194091"/>
                  <a:pt x="6736300" y="2197192"/>
                </a:cubicBezTo>
                <a:cubicBezTo>
                  <a:pt x="6743371" y="2200728"/>
                  <a:pt x="6748963" y="2206813"/>
                  <a:pt x="6756035" y="2210349"/>
                </a:cubicBezTo>
                <a:cubicBezTo>
                  <a:pt x="6766597" y="2215630"/>
                  <a:pt x="6777870" y="2219359"/>
                  <a:pt x="6788927" y="2223505"/>
                </a:cubicBezTo>
                <a:cubicBezTo>
                  <a:pt x="6795420" y="2225940"/>
                  <a:pt x="6802460" y="2226983"/>
                  <a:pt x="6808662" y="2230084"/>
                </a:cubicBezTo>
                <a:cubicBezTo>
                  <a:pt x="6859664" y="2255586"/>
                  <a:pt x="6798536" y="2233288"/>
                  <a:pt x="6848133" y="2249819"/>
                </a:cubicBezTo>
                <a:cubicBezTo>
                  <a:pt x="6854711" y="2256397"/>
                  <a:pt x="6860668" y="2263663"/>
                  <a:pt x="6867868" y="2269554"/>
                </a:cubicBezTo>
                <a:cubicBezTo>
                  <a:pt x="6884839" y="2283440"/>
                  <a:pt x="6920495" y="2309025"/>
                  <a:pt x="6920495" y="2309025"/>
                </a:cubicBezTo>
                <a:cubicBezTo>
                  <a:pt x="6941037" y="2370645"/>
                  <a:pt x="6907385" y="2279503"/>
                  <a:pt x="6946809" y="2348495"/>
                </a:cubicBezTo>
                <a:cubicBezTo>
                  <a:pt x="6951295" y="2356345"/>
                  <a:pt x="6950790" y="2366149"/>
                  <a:pt x="6953388" y="2374809"/>
                </a:cubicBezTo>
                <a:cubicBezTo>
                  <a:pt x="6957373" y="2388093"/>
                  <a:pt x="6961805" y="2401246"/>
                  <a:pt x="6966544" y="2414280"/>
                </a:cubicBezTo>
                <a:cubicBezTo>
                  <a:pt x="6970579" y="2425378"/>
                  <a:pt x="6976308" y="2435861"/>
                  <a:pt x="6979701" y="2447172"/>
                </a:cubicBezTo>
                <a:cubicBezTo>
                  <a:pt x="6982914" y="2457882"/>
                  <a:pt x="6982127" y="2469683"/>
                  <a:pt x="6986280" y="2480064"/>
                </a:cubicBezTo>
                <a:cubicBezTo>
                  <a:pt x="6991029" y="2491936"/>
                  <a:pt x="6999806" y="2501779"/>
                  <a:pt x="7006015" y="2512956"/>
                </a:cubicBezTo>
                <a:cubicBezTo>
                  <a:pt x="7010778" y="2521529"/>
                  <a:pt x="7013288" y="2531425"/>
                  <a:pt x="7019172" y="2539270"/>
                </a:cubicBezTo>
                <a:cubicBezTo>
                  <a:pt x="7026614" y="2549193"/>
                  <a:pt x="7037473" y="2556114"/>
                  <a:pt x="7045485" y="2565583"/>
                </a:cubicBezTo>
                <a:cubicBezTo>
                  <a:pt x="7061635" y="2584669"/>
                  <a:pt x="7076087" y="2605130"/>
                  <a:pt x="7091534" y="2624789"/>
                </a:cubicBezTo>
                <a:cubicBezTo>
                  <a:pt x="7100209" y="2635830"/>
                  <a:pt x="7111569" y="2645122"/>
                  <a:pt x="7117848" y="2657681"/>
                </a:cubicBezTo>
                <a:cubicBezTo>
                  <a:pt x="7135166" y="2692316"/>
                  <a:pt x="7124071" y="2677061"/>
                  <a:pt x="7150740" y="2703730"/>
                </a:cubicBezTo>
                <a:cubicBezTo>
                  <a:pt x="7166661" y="2751496"/>
                  <a:pt x="7143866" y="2690042"/>
                  <a:pt x="7177054" y="2749779"/>
                </a:cubicBezTo>
                <a:cubicBezTo>
                  <a:pt x="7182789" y="2760102"/>
                  <a:pt x="7184476" y="2772348"/>
                  <a:pt x="7190211" y="2782671"/>
                </a:cubicBezTo>
                <a:cubicBezTo>
                  <a:pt x="7195536" y="2792255"/>
                  <a:pt x="7204135" y="2799687"/>
                  <a:pt x="7209946" y="2808985"/>
                </a:cubicBezTo>
                <a:cubicBezTo>
                  <a:pt x="7215143" y="2817301"/>
                  <a:pt x="7217906" y="2826982"/>
                  <a:pt x="7223103" y="2835298"/>
                </a:cubicBezTo>
                <a:cubicBezTo>
                  <a:pt x="7228914" y="2844596"/>
                  <a:pt x="7237513" y="2852028"/>
                  <a:pt x="7242838" y="2861612"/>
                </a:cubicBezTo>
                <a:cubicBezTo>
                  <a:pt x="7271506" y="2913215"/>
                  <a:pt x="7238289" y="2877136"/>
                  <a:pt x="7275730" y="2920818"/>
                </a:cubicBezTo>
                <a:cubicBezTo>
                  <a:pt x="7281784" y="2927882"/>
                  <a:pt x="7289284" y="2933600"/>
                  <a:pt x="7295465" y="2940553"/>
                </a:cubicBezTo>
                <a:cubicBezTo>
                  <a:pt x="7306843" y="2953353"/>
                  <a:pt x="7316741" y="2967439"/>
                  <a:pt x="7328357" y="2980023"/>
                </a:cubicBezTo>
                <a:cubicBezTo>
                  <a:pt x="7343081" y="2995974"/>
                  <a:pt x="7363237" y="3007458"/>
                  <a:pt x="7374406" y="3026072"/>
                </a:cubicBezTo>
                <a:lnTo>
                  <a:pt x="7413877" y="3091857"/>
                </a:lnTo>
                <a:cubicBezTo>
                  <a:pt x="7420455" y="3102821"/>
                  <a:pt x="7424571" y="3115708"/>
                  <a:pt x="7433612" y="3124749"/>
                </a:cubicBezTo>
                <a:lnTo>
                  <a:pt x="7453347" y="3144484"/>
                </a:lnTo>
                <a:cubicBezTo>
                  <a:pt x="7458036" y="3156205"/>
                  <a:pt x="7471280" y="3191957"/>
                  <a:pt x="7479661" y="3203690"/>
                </a:cubicBezTo>
                <a:cubicBezTo>
                  <a:pt x="7485068" y="3211260"/>
                  <a:pt x="7493440" y="3216278"/>
                  <a:pt x="7499396" y="3223425"/>
                </a:cubicBezTo>
                <a:cubicBezTo>
                  <a:pt x="7515402" y="3242632"/>
                  <a:pt x="7530201" y="3262814"/>
                  <a:pt x="7545445" y="3282631"/>
                </a:cubicBezTo>
                <a:cubicBezTo>
                  <a:pt x="7552130" y="3291321"/>
                  <a:pt x="7559539" y="3299543"/>
                  <a:pt x="7565180" y="3308944"/>
                </a:cubicBezTo>
                <a:cubicBezTo>
                  <a:pt x="7571759" y="3319908"/>
                  <a:pt x="7579625" y="3330196"/>
                  <a:pt x="7584916" y="3341836"/>
                </a:cubicBezTo>
                <a:cubicBezTo>
                  <a:pt x="7590655" y="3354462"/>
                  <a:pt x="7590178" y="3369904"/>
                  <a:pt x="7598072" y="3381307"/>
                </a:cubicBezTo>
                <a:cubicBezTo>
                  <a:pt x="7620203" y="3413275"/>
                  <a:pt x="7636807" y="3422480"/>
                  <a:pt x="7663857" y="3440513"/>
                </a:cubicBezTo>
                <a:cubicBezTo>
                  <a:pt x="7668242" y="3449284"/>
                  <a:pt x="7671313" y="3458846"/>
                  <a:pt x="7677013" y="3466826"/>
                </a:cubicBezTo>
                <a:cubicBezTo>
                  <a:pt x="7689899" y="3484867"/>
                  <a:pt x="7706514" y="3492113"/>
                  <a:pt x="7723062" y="3506297"/>
                </a:cubicBezTo>
                <a:cubicBezTo>
                  <a:pt x="7730126" y="3512352"/>
                  <a:pt x="7736986" y="3518767"/>
                  <a:pt x="7742798" y="3526032"/>
                </a:cubicBezTo>
                <a:cubicBezTo>
                  <a:pt x="7754582" y="3540762"/>
                  <a:pt x="7763158" y="3557982"/>
                  <a:pt x="7775690" y="3572081"/>
                </a:cubicBezTo>
                <a:cubicBezTo>
                  <a:pt x="7780943" y="3577990"/>
                  <a:pt x="7789475" y="3580032"/>
                  <a:pt x="7795425" y="3585238"/>
                </a:cubicBezTo>
                <a:cubicBezTo>
                  <a:pt x="7817600" y="3604641"/>
                  <a:pt x="7837326" y="3627228"/>
                  <a:pt x="7854631" y="3651022"/>
                </a:cubicBezTo>
                <a:cubicBezTo>
                  <a:pt x="7863931" y="3663810"/>
                  <a:pt x="7871339" y="3677932"/>
                  <a:pt x="7880944" y="3690493"/>
                </a:cubicBezTo>
                <a:cubicBezTo>
                  <a:pt x="7899875" y="3715250"/>
                  <a:pt x="7940150" y="3762855"/>
                  <a:pt x="7940150" y="3762855"/>
                </a:cubicBezTo>
                <a:cubicBezTo>
                  <a:pt x="7942343" y="3771626"/>
                  <a:pt x="7942686" y="3781082"/>
                  <a:pt x="7946729" y="3789169"/>
                </a:cubicBezTo>
                <a:cubicBezTo>
                  <a:pt x="7962604" y="3820919"/>
                  <a:pt x="8047469" y="3951333"/>
                  <a:pt x="8058562" y="3960208"/>
                </a:cubicBezTo>
                <a:cubicBezTo>
                  <a:pt x="8069526" y="3968979"/>
                  <a:pt x="8081526" y="3976593"/>
                  <a:pt x="8091454" y="3986521"/>
                </a:cubicBezTo>
                <a:cubicBezTo>
                  <a:pt x="8103564" y="3998631"/>
                  <a:pt x="8113546" y="4012700"/>
                  <a:pt x="8124346" y="4025992"/>
                </a:cubicBezTo>
                <a:cubicBezTo>
                  <a:pt x="8158440" y="4067954"/>
                  <a:pt x="8173228" y="4096484"/>
                  <a:pt x="8216444" y="4124668"/>
                </a:cubicBezTo>
                <a:cubicBezTo>
                  <a:pt x="8252670" y="4148293"/>
                  <a:pt x="8289594" y="4171110"/>
                  <a:pt x="8328277" y="4190452"/>
                </a:cubicBezTo>
                <a:cubicBezTo>
                  <a:pt x="8341434" y="4197031"/>
                  <a:pt x="8353792" y="4205536"/>
                  <a:pt x="8367747" y="4210188"/>
                </a:cubicBezTo>
                <a:cubicBezTo>
                  <a:pt x="8386926" y="4216581"/>
                  <a:pt x="8407514" y="4217790"/>
                  <a:pt x="8426953" y="4223344"/>
                </a:cubicBezTo>
                <a:cubicBezTo>
                  <a:pt x="8438307" y="4226588"/>
                  <a:pt x="8448266" y="4234185"/>
                  <a:pt x="8459845" y="4236501"/>
                </a:cubicBezTo>
                <a:cubicBezTo>
                  <a:pt x="8492384" y="4243009"/>
                  <a:pt x="8525855" y="4243825"/>
                  <a:pt x="8558521" y="4249658"/>
                </a:cubicBezTo>
                <a:cubicBezTo>
                  <a:pt x="8587321" y="4254801"/>
                  <a:pt x="8615136" y="4264877"/>
                  <a:pt x="8644041" y="4269393"/>
                </a:cubicBezTo>
                <a:cubicBezTo>
                  <a:pt x="8716998" y="4280792"/>
                  <a:pt x="8800215" y="4284499"/>
                  <a:pt x="8874285" y="4289129"/>
                </a:cubicBezTo>
                <a:cubicBezTo>
                  <a:pt x="8937876" y="4282550"/>
                  <a:pt x="9002500" y="4282564"/>
                  <a:pt x="9065059" y="4269393"/>
                </a:cubicBezTo>
                <a:cubicBezTo>
                  <a:pt x="9122887" y="4257219"/>
                  <a:pt x="9137875" y="4214146"/>
                  <a:pt x="9176893" y="4177295"/>
                </a:cubicBezTo>
                <a:cubicBezTo>
                  <a:pt x="9306067" y="4055298"/>
                  <a:pt x="9183673" y="4198424"/>
                  <a:pt x="9295304" y="4058884"/>
                </a:cubicBezTo>
                <a:cubicBezTo>
                  <a:pt x="9299690" y="4043534"/>
                  <a:pt x="9305519" y="4028525"/>
                  <a:pt x="9308461" y="4012835"/>
                </a:cubicBezTo>
                <a:cubicBezTo>
                  <a:pt x="9330960" y="3892840"/>
                  <a:pt x="9296629" y="3686997"/>
                  <a:pt x="9288726" y="3618130"/>
                </a:cubicBezTo>
                <a:cubicBezTo>
                  <a:pt x="9286116" y="3595386"/>
                  <a:pt x="9278671" y="3573092"/>
                  <a:pt x="9268990" y="3552346"/>
                </a:cubicBezTo>
                <a:cubicBezTo>
                  <a:pt x="9232494" y="3474140"/>
                  <a:pt x="9197101" y="3394791"/>
                  <a:pt x="9150579" y="3322101"/>
                </a:cubicBezTo>
                <a:cubicBezTo>
                  <a:pt x="9115494" y="3267281"/>
                  <a:pt x="9085007" y="3209230"/>
                  <a:pt x="9045324" y="3157641"/>
                </a:cubicBezTo>
                <a:cubicBezTo>
                  <a:pt x="9023396" y="3129134"/>
                  <a:pt x="8995624" y="3104289"/>
                  <a:pt x="8979540" y="3072121"/>
                </a:cubicBezTo>
                <a:cubicBezTo>
                  <a:pt x="8950167" y="3013375"/>
                  <a:pt x="8966213" y="3039015"/>
                  <a:pt x="8913756" y="2973445"/>
                </a:cubicBezTo>
                <a:cubicBezTo>
                  <a:pt x="8903057" y="2960072"/>
                  <a:pt x="8888523" y="2949293"/>
                  <a:pt x="8880864" y="2933975"/>
                </a:cubicBezTo>
                <a:cubicBezTo>
                  <a:pt x="8854850" y="2881945"/>
                  <a:pt x="8872616" y="2903693"/>
                  <a:pt x="8828236" y="2868190"/>
                </a:cubicBezTo>
                <a:cubicBezTo>
                  <a:pt x="8790540" y="2792799"/>
                  <a:pt x="8830333" y="2864406"/>
                  <a:pt x="8769031" y="2782671"/>
                </a:cubicBezTo>
                <a:cubicBezTo>
                  <a:pt x="8761359" y="2772442"/>
                  <a:pt x="8757849" y="2759283"/>
                  <a:pt x="8749295" y="2749779"/>
                </a:cubicBezTo>
                <a:cubicBezTo>
                  <a:pt x="8737838" y="2737049"/>
                  <a:pt x="8721935" y="2728997"/>
                  <a:pt x="8709825" y="2716887"/>
                </a:cubicBezTo>
                <a:cubicBezTo>
                  <a:pt x="8675307" y="2682369"/>
                  <a:pt x="8686901" y="2680852"/>
                  <a:pt x="8657198" y="2637946"/>
                </a:cubicBezTo>
                <a:cubicBezTo>
                  <a:pt x="8614384" y="2576103"/>
                  <a:pt x="8631378" y="2617804"/>
                  <a:pt x="8578257" y="2552426"/>
                </a:cubicBezTo>
                <a:cubicBezTo>
                  <a:pt x="8563300" y="2534018"/>
                  <a:pt x="8552464" y="2512598"/>
                  <a:pt x="8538786" y="2493221"/>
                </a:cubicBezTo>
                <a:cubicBezTo>
                  <a:pt x="8526140" y="2475306"/>
                  <a:pt x="8512061" y="2458437"/>
                  <a:pt x="8499316" y="2440593"/>
                </a:cubicBezTo>
                <a:cubicBezTo>
                  <a:pt x="8490125" y="2427726"/>
                  <a:pt x="8483507" y="2412941"/>
                  <a:pt x="8473002" y="2401123"/>
                </a:cubicBezTo>
                <a:cubicBezTo>
                  <a:pt x="8465718" y="2392928"/>
                  <a:pt x="8455459" y="2387966"/>
                  <a:pt x="8446688" y="2381388"/>
                </a:cubicBezTo>
                <a:lnTo>
                  <a:pt x="8420375" y="2341917"/>
                </a:lnTo>
                <a:cubicBezTo>
                  <a:pt x="8415989" y="2335339"/>
                  <a:pt x="8411962" y="2328507"/>
                  <a:pt x="8407218" y="2322182"/>
                </a:cubicBezTo>
                <a:cubicBezTo>
                  <a:pt x="8400639" y="2313411"/>
                  <a:pt x="8393564" y="2304991"/>
                  <a:pt x="8387482" y="2295868"/>
                </a:cubicBezTo>
                <a:cubicBezTo>
                  <a:pt x="8380390" y="2285229"/>
                  <a:pt x="8373956" y="2274153"/>
                  <a:pt x="8367747" y="2262976"/>
                </a:cubicBezTo>
                <a:cubicBezTo>
                  <a:pt x="8362984" y="2254403"/>
                  <a:pt x="8359788" y="2244978"/>
                  <a:pt x="8354590" y="2236662"/>
                </a:cubicBezTo>
                <a:cubicBezTo>
                  <a:pt x="8348779" y="2227365"/>
                  <a:pt x="8341433" y="2219120"/>
                  <a:pt x="8334855" y="2210349"/>
                </a:cubicBezTo>
                <a:cubicBezTo>
                  <a:pt x="8321931" y="2171573"/>
                  <a:pt x="8336990" y="2209818"/>
                  <a:pt x="8308541" y="2164300"/>
                </a:cubicBezTo>
                <a:cubicBezTo>
                  <a:pt x="8303344" y="2155984"/>
                  <a:pt x="8301184" y="2145894"/>
                  <a:pt x="8295385" y="2137986"/>
                </a:cubicBezTo>
                <a:cubicBezTo>
                  <a:pt x="8276955" y="2112854"/>
                  <a:pt x="8251883" y="2092543"/>
                  <a:pt x="8236179" y="2065623"/>
                </a:cubicBezTo>
                <a:cubicBezTo>
                  <a:pt x="8220829" y="2039309"/>
                  <a:pt x="8211671" y="2008222"/>
                  <a:pt x="8190130" y="1986682"/>
                </a:cubicBezTo>
                <a:cubicBezTo>
                  <a:pt x="8136358" y="1932912"/>
                  <a:pt x="8191445" y="1991438"/>
                  <a:pt x="8137503" y="1920898"/>
                </a:cubicBezTo>
                <a:cubicBezTo>
                  <a:pt x="8118572" y="1896141"/>
                  <a:pt x="8098109" y="1872594"/>
                  <a:pt x="8078297" y="1848536"/>
                </a:cubicBezTo>
                <a:cubicBezTo>
                  <a:pt x="8067410" y="1835316"/>
                  <a:pt x="8056250" y="1822320"/>
                  <a:pt x="8045405" y="1809065"/>
                </a:cubicBezTo>
                <a:cubicBezTo>
                  <a:pt x="8036514" y="1798198"/>
                  <a:pt x="8029019" y="1786101"/>
                  <a:pt x="8019091" y="1776173"/>
                </a:cubicBezTo>
                <a:cubicBezTo>
                  <a:pt x="8008127" y="1765209"/>
                  <a:pt x="7996500" y="1754870"/>
                  <a:pt x="7986199" y="1743281"/>
                </a:cubicBezTo>
                <a:cubicBezTo>
                  <a:pt x="7978915" y="1735086"/>
                  <a:pt x="7974217" y="1724720"/>
                  <a:pt x="7966464" y="1716967"/>
                </a:cubicBezTo>
                <a:cubicBezTo>
                  <a:pt x="7952169" y="1702672"/>
                  <a:pt x="7935374" y="1691096"/>
                  <a:pt x="7920415" y="1677497"/>
                </a:cubicBezTo>
                <a:cubicBezTo>
                  <a:pt x="7911236" y="1669153"/>
                  <a:pt x="7903589" y="1659173"/>
                  <a:pt x="7894101" y="1651183"/>
                </a:cubicBezTo>
                <a:cubicBezTo>
                  <a:pt x="7861881" y="1624050"/>
                  <a:pt x="7823163" y="1603942"/>
                  <a:pt x="7795425" y="1572242"/>
                </a:cubicBezTo>
                <a:cubicBezTo>
                  <a:pt x="7768306" y="1541249"/>
                  <a:pt x="7713507" y="1476268"/>
                  <a:pt x="7683592" y="1453831"/>
                </a:cubicBezTo>
                <a:cubicBezTo>
                  <a:pt x="7656911" y="1433820"/>
                  <a:pt x="7595938" y="1388667"/>
                  <a:pt x="7584916" y="1374890"/>
                </a:cubicBezTo>
                <a:cubicBezTo>
                  <a:pt x="7576145" y="1363926"/>
                  <a:pt x="7569096" y="1351326"/>
                  <a:pt x="7558602" y="1341998"/>
                </a:cubicBezTo>
                <a:cubicBezTo>
                  <a:pt x="7549045" y="1333503"/>
                  <a:pt x="7535939" y="1329934"/>
                  <a:pt x="7525710" y="1322262"/>
                </a:cubicBezTo>
                <a:cubicBezTo>
                  <a:pt x="7500778" y="1303563"/>
                  <a:pt x="7477405" y="1282869"/>
                  <a:pt x="7453347" y="1263057"/>
                </a:cubicBezTo>
                <a:cubicBezTo>
                  <a:pt x="7433275" y="1246527"/>
                  <a:pt x="7375992" y="1198860"/>
                  <a:pt x="7361249" y="1184116"/>
                </a:cubicBezTo>
                <a:cubicBezTo>
                  <a:pt x="7348092" y="1170959"/>
                  <a:pt x="7336827" y="1155589"/>
                  <a:pt x="7321779" y="1144645"/>
                </a:cubicBezTo>
                <a:cubicBezTo>
                  <a:pt x="7312229" y="1137699"/>
                  <a:pt x="7299013" y="1137563"/>
                  <a:pt x="7288887" y="1131488"/>
                </a:cubicBezTo>
                <a:cubicBezTo>
                  <a:pt x="7276847" y="1124264"/>
                  <a:pt x="7268035" y="1112399"/>
                  <a:pt x="7255995" y="1105175"/>
                </a:cubicBezTo>
                <a:cubicBezTo>
                  <a:pt x="7245869" y="1099100"/>
                  <a:pt x="7233160" y="1098207"/>
                  <a:pt x="7223103" y="1092018"/>
                </a:cubicBezTo>
                <a:cubicBezTo>
                  <a:pt x="7204428" y="1080525"/>
                  <a:pt x="7189070" y="1064169"/>
                  <a:pt x="7170475" y="1052547"/>
                </a:cubicBezTo>
                <a:cubicBezTo>
                  <a:pt x="7152933" y="1041583"/>
                  <a:pt x="7135809" y="1029918"/>
                  <a:pt x="7117848" y="1019655"/>
                </a:cubicBezTo>
                <a:cubicBezTo>
                  <a:pt x="7105076" y="1012357"/>
                  <a:pt x="7090929" y="1007590"/>
                  <a:pt x="7078377" y="999920"/>
                </a:cubicBezTo>
                <a:cubicBezTo>
                  <a:pt x="7051392" y="983429"/>
                  <a:pt x="7027722" y="961437"/>
                  <a:pt x="6999436" y="947293"/>
                </a:cubicBezTo>
                <a:cubicBezTo>
                  <a:pt x="6986279" y="940714"/>
                  <a:pt x="6972060" y="935930"/>
                  <a:pt x="6959966" y="927557"/>
                </a:cubicBezTo>
                <a:cubicBezTo>
                  <a:pt x="6943344" y="916049"/>
                  <a:pt x="6930175" y="900104"/>
                  <a:pt x="6913917" y="888087"/>
                </a:cubicBezTo>
                <a:cubicBezTo>
                  <a:pt x="6753820" y="769755"/>
                  <a:pt x="6865096" y="853994"/>
                  <a:pt x="6749457" y="782832"/>
                </a:cubicBezTo>
                <a:cubicBezTo>
                  <a:pt x="6702772" y="754103"/>
                  <a:pt x="6745546" y="767578"/>
                  <a:pt x="6690251" y="756518"/>
                </a:cubicBezTo>
                <a:cubicBezTo>
                  <a:pt x="6663019" y="742902"/>
                  <a:pt x="6622065" y="725147"/>
                  <a:pt x="6598153" y="703891"/>
                </a:cubicBezTo>
                <a:cubicBezTo>
                  <a:pt x="6528586" y="642052"/>
                  <a:pt x="6636987" y="712718"/>
                  <a:pt x="6545526" y="657842"/>
                </a:cubicBezTo>
                <a:cubicBezTo>
                  <a:pt x="6521381" y="621626"/>
                  <a:pt x="6544224" y="651568"/>
                  <a:pt x="6499477" y="611793"/>
                </a:cubicBezTo>
                <a:cubicBezTo>
                  <a:pt x="6490206" y="603552"/>
                  <a:pt x="6483087" y="592922"/>
                  <a:pt x="6473163" y="585480"/>
                </a:cubicBezTo>
                <a:cubicBezTo>
                  <a:pt x="6465318" y="579596"/>
                  <a:pt x="6455165" y="577521"/>
                  <a:pt x="6446849" y="572323"/>
                </a:cubicBezTo>
                <a:cubicBezTo>
                  <a:pt x="6437552" y="566512"/>
                  <a:pt x="6429786" y="558474"/>
                  <a:pt x="6420536" y="552588"/>
                </a:cubicBezTo>
                <a:cubicBezTo>
                  <a:pt x="6405621" y="543096"/>
                  <a:pt x="6389647" y="535370"/>
                  <a:pt x="6374487" y="526274"/>
                </a:cubicBezTo>
                <a:cubicBezTo>
                  <a:pt x="6367707" y="522206"/>
                  <a:pt x="6361824" y="516653"/>
                  <a:pt x="6354752" y="513117"/>
                </a:cubicBezTo>
                <a:cubicBezTo>
                  <a:pt x="6344190" y="507836"/>
                  <a:pt x="6332823" y="504346"/>
                  <a:pt x="6321859" y="499960"/>
                </a:cubicBezTo>
                <a:cubicBezTo>
                  <a:pt x="6272557" y="450657"/>
                  <a:pt x="6320318" y="492121"/>
                  <a:pt x="6236340" y="447333"/>
                </a:cubicBezTo>
                <a:cubicBezTo>
                  <a:pt x="6222388" y="439892"/>
                  <a:pt x="6210652" y="428771"/>
                  <a:pt x="6196870" y="421019"/>
                </a:cubicBezTo>
                <a:cubicBezTo>
                  <a:pt x="6113289" y="374005"/>
                  <a:pt x="6154834" y="401124"/>
                  <a:pt x="6078458" y="368392"/>
                </a:cubicBezTo>
                <a:cubicBezTo>
                  <a:pt x="6030498" y="347838"/>
                  <a:pt x="6032361" y="338477"/>
                  <a:pt x="5973203" y="322343"/>
                </a:cubicBezTo>
                <a:cubicBezTo>
                  <a:pt x="5924961" y="309186"/>
                  <a:pt x="5874635" y="302104"/>
                  <a:pt x="5828478" y="282872"/>
                </a:cubicBezTo>
                <a:cubicBezTo>
                  <a:pt x="5741191" y="246503"/>
                  <a:pt x="5777192" y="256893"/>
                  <a:pt x="5723223" y="243402"/>
                </a:cubicBezTo>
                <a:cubicBezTo>
                  <a:pt x="5714452" y="239016"/>
                  <a:pt x="5705482" y="235007"/>
                  <a:pt x="5696910" y="230245"/>
                </a:cubicBezTo>
                <a:cubicBezTo>
                  <a:pt x="5685733" y="224035"/>
                  <a:pt x="5675721" y="215659"/>
                  <a:pt x="5664018" y="210510"/>
                </a:cubicBezTo>
                <a:cubicBezTo>
                  <a:pt x="5620783" y="191487"/>
                  <a:pt x="5576413" y="175154"/>
                  <a:pt x="5532449" y="157882"/>
                </a:cubicBezTo>
                <a:cubicBezTo>
                  <a:pt x="5515011" y="151031"/>
                  <a:pt x="5497998" y="142691"/>
                  <a:pt x="5479822" y="138147"/>
                </a:cubicBezTo>
                <a:cubicBezTo>
                  <a:pt x="5471051" y="135954"/>
                  <a:pt x="5462168" y="134167"/>
                  <a:pt x="5453508" y="131569"/>
                </a:cubicBezTo>
                <a:cubicBezTo>
                  <a:pt x="5440224" y="127584"/>
                  <a:pt x="5427438" y="121985"/>
                  <a:pt x="5414038" y="118412"/>
                </a:cubicBezTo>
                <a:cubicBezTo>
                  <a:pt x="5394504" y="113203"/>
                  <a:pt x="5374311" y="110666"/>
                  <a:pt x="5354832" y="105255"/>
                </a:cubicBezTo>
                <a:cubicBezTo>
                  <a:pt x="5277787" y="83854"/>
                  <a:pt x="5316403" y="87044"/>
                  <a:pt x="5242999" y="72363"/>
                </a:cubicBezTo>
                <a:cubicBezTo>
                  <a:pt x="5176743" y="59112"/>
                  <a:pt x="5078963" y="61247"/>
                  <a:pt x="5025911" y="59206"/>
                </a:cubicBezTo>
                <a:lnTo>
                  <a:pt x="4953549" y="52628"/>
                </a:lnTo>
                <a:cubicBezTo>
                  <a:pt x="4916302" y="49967"/>
                  <a:pt x="4878929" y="49150"/>
                  <a:pt x="4841716" y="46049"/>
                </a:cubicBezTo>
                <a:cubicBezTo>
                  <a:pt x="4819751" y="44219"/>
                  <a:pt x="4785522" y="37948"/>
                  <a:pt x="4762775" y="32893"/>
                </a:cubicBezTo>
                <a:cubicBezTo>
                  <a:pt x="4753949" y="30932"/>
                  <a:pt x="4745356" y="27931"/>
                  <a:pt x="4736461" y="26314"/>
                </a:cubicBezTo>
                <a:cubicBezTo>
                  <a:pt x="4721206" y="23540"/>
                  <a:pt x="4705667" y="22510"/>
                  <a:pt x="4690412" y="19736"/>
                </a:cubicBezTo>
                <a:cubicBezTo>
                  <a:pt x="4681517" y="18119"/>
                  <a:pt x="4673099" y="14014"/>
                  <a:pt x="4664098" y="13157"/>
                </a:cubicBezTo>
                <a:cubicBezTo>
                  <a:pt x="4626924" y="9617"/>
                  <a:pt x="4589543" y="8772"/>
                  <a:pt x="4552265" y="6579"/>
                </a:cubicBezTo>
                <a:cubicBezTo>
                  <a:pt x="4539108" y="4386"/>
                  <a:pt x="4526133" y="0"/>
                  <a:pt x="4512795" y="0"/>
                </a:cubicBezTo>
                <a:cubicBezTo>
                  <a:pt x="4443668" y="0"/>
                  <a:pt x="4389846" y="10046"/>
                  <a:pt x="4322021" y="19736"/>
                </a:cubicBezTo>
                <a:cubicBezTo>
                  <a:pt x="4300093" y="26314"/>
                  <a:pt x="4278685" y="34981"/>
                  <a:pt x="4256236" y="39471"/>
                </a:cubicBezTo>
                <a:cubicBezTo>
                  <a:pt x="4234627" y="43793"/>
                  <a:pt x="4212460" y="44920"/>
                  <a:pt x="4190452" y="46049"/>
                </a:cubicBezTo>
                <a:cubicBezTo>
                  <a:pt x="4126906" y="49308"/>
                  <a:pt x="4063269" y="50435"/>
                  <a:pt x="3999678" y="52628"/>
                </a:cubicBezTo>
                <a:cubicBezTo>
                  <a:pt x="3930955" y="75536"/>
                  <a:pt x="3987270" y="59984"/>
                  <a:pt x="3894423" y="72363"/>
                </a:cubicBezTo>
                <a:cubicBezTo>
                  <a:pt x="3883340" y="73841"/>
                  <a:pt x="3872560" y="77103"/>
                  <a:pt x="3861531" y="78941"/>
                </a:cubicBezTo>
                <a:cubicBezTo>
                  <a:pt x="3846236" y="81490"/>
                  <a:pt x="3830832" y="83327"/>
                  <a:pt x="3815482" y="85520"/>
                </a:cubicBezTo>
                <a:cubicBezTo>
                  <a:pt x="3760750" y="103763"/>
                  <a:pt x="3847976" y="75996"/>
                  <a:pt x="3749698" y="98677"/>
                </a:cubicBezTo>
                <a:cubicBezTo>
                  <a:pt x="3736185" y="101796"/>
                  <a:pt x="3723105" y="106684"/>
                  <a:pt x="3710228" y="111834"/>
                </a:cubicBezTo>
                <a:cubicBezTo>
                  <a:pt x="3701123" y="115476"/>
                  <a:pt x="3693307" y="122172"/>
                  <a:pt x="3683914" y="124990"/>
                </a:cubicBezTo>
                <a:cubicBezTo>
                  <a:pt x="3671138" y="128823"/>
                  <a:pt x="3657601" y="129376"/>
                  <a:pt x="3644444" y="131569"/>
                </a:cubicBezTo>
                <a:cubicBezTo>
                  <a:pt x="3613576" y="143916"/>
                  <a:pt x="3600133" y="150592"/>
                  <a:pt x="3565503" y="157882"/>
                </a:cubicBezTo>
                <a:cubicBezTo>
                  <a:pt x="3539399" y="163378"/>
                  <a:pt x="3486562" y="171039"/>
                  <a:pt x="3486562" y="171039"/>
                </a:cubicBezTo>
                <a:cubicBezTo>
                  <a:pt x="3325608" y="242575"/>
                  <a:pt x="3512549" y="162785"/>
                  <a:pt x="3381307" y="210510"/>
                </a:cubicBezTo>
                <a:cubicBezTo>
                  <a:pt x="3372091" y="213861"/>
                  <a:pt x="3364007" y="219804"/>
                  <a:pt x="3354993" y="223667"/>
                </a:cubicBezTo>
                <a:cubicBezTo>
                  <a:pt x="3337798" y="231036"/>
                  <a:pt x="3327490" y="231259"/>
                  <a:pt x="3308944" y="236823"/>
                </a:cubicBezTo>
                <a:cubicBezTo>
                  <a:pt x="3263693" y="250398"/>
                  <a:pt x="3268099" y="253527"/>
                  <a:pt x="3216847" y="263137"/>
                </a:cubicBezTo>
                <a:cubicBezTo>
                  <a:pt x="3199471" y="266395"/>
                  <a:pt x="3181527" y="266110"/>
                  <a:pt x="3164219" y="269716"/>
                </a:cubicBezTo>
                <a:cubicBezTo>
                  <a:pt x="2989062" y="306207"/>
                  <a:pt x="3128358" y="290691"/>
                  <a:pt x="2973445" y="302608"/>
                </a:cubicBezTo>
                <a:cubicBezTo>
                  <a:pt x="2919270" y="318086"/>
                  <a:pt x="2859457" y="334452"/>
                  <a:pt x="2808985" y="355235"/>
                </a:cubicBezTo>
                <a:cubicBezTo>
                  <a:pt x="2662743" y="415453"/>
                  <a:pt x="2744300" y="390241"/>
                  <a:pt x="2631367" y="414441"/>
                </a:cubicBezTo>
                <a:cubicBezTo>
                  <a:pt x="2591831" y="422913"/>
                  <a:pt x="2551314" y="427968"/>
                  <a:pt x="2512956" y="440754"/>
                </a:cubicBezTo>
                <a:cubicBezTo>
                  <a:pt x="2493221" y="447333"/>
                  <a:pt x="2471059" y="448951"/>
                  <a:pt x="2453750" y="460490"/>
                </a:cubicBezTo>
                <a:lnTo>
                  <a:pt x="2414280" y="486803"/>
                </a:lnTo>
                <a:cubicBezTo>
                  <a:pt x="2408009" y="505615"/>
                  <a:pt x="2405254" y="512198"/>
                  <a:pt x="2401123" y="532852"/>
                </a:cubicBezTo>
                <a:cubicBezTo>
                  <a:pt x="2394123" y="567855"/>
                  <a:pt x="2392211" y="604091"/>
                  <a:pt x="2381388" y="638107"/>
                </a:cubicBezTo>
                <a:cubicBezTo>
                  <a:pt x="2376594" y="653175"/>
                  <a:pt x="2364265" y="664710"/>
                  <a:pt x="2355074" y="677577"/>
                </a:cubicBezTo>
                <a:cubicBezTo>
                  <a:pt x="2242425" y="835284"/>
                  <a:pt x="2383728" y="638169"/>
                  <a:pt x="2276133" y="769675"/>
                </a:cubicBezTo>
                <a:cubicBezTo>
                  <a:pt x="2268036" y="779571"/>
                  <a:pt x="2264719" y="792859"/>
                  <a:pt x="2256398" y="802567"/>
                </a:cubicBezTo>
                <a:cubicBezTo>
                  <a:pt x="2238234" y="823758"/>
                  <a:pt x="2213414" y="839062"/>
                  <a:pt x="2197192" y="861773"/>
                </a:cubicBezTo>
                <a:lnTo>
                  <a:pt x="2131408" y="953871"/>
                </a:lnTo>
                <a:cubicBezTo>
                  <a:pt x="2120444" y="969221"/>
                  <a:pt x="2113607" y="988602"/>
                  <a:pt x="2098516" y="999920"/>
                </a:cubicBezTo>
                <a:cubicBezTo>
                  <a:pt x="2049873" y="1036401"/>
                  <a:pt x="2093261" y="1000436"/>
                  <a:pt x="2045888" y="1052547"/>
                </a:cubicBezTo>
                <a:cubicBezTo>
                  <a:pt x="2011453" y="1090426"/>
                  <a:pt x="1976086" y="1127451"/>
                  <a:pt x="1940634" y="1164380"/>
                </a:cubicBezTo>
                <a:cubicBezTo>
                  <a:pt x="1923453" y="1182277"/>
                  <a:pt x="1902426" y="1196820"/>
                  <a:pt x="1888006" y="1217008"/>
                </a:cubicBezTo>
                <a:cubicBezTo>
                  <a:pt x="1862341" y="1252939"/>
                  <a:pt x="1845616" y="1281690"/>
                  <a:pt x="1809065" y="1309105"/>
                </a:cubicBezTo>
                <a:cubicBezTo>
                  <a:pt x="1721785" y="1374569"/>
                  <a:pt x="1851325" y="1278819"/>
                  <a:pt x="1749859" y="1348576"/>
                </a:cubicBezTo>
                <a:cubicBezTo>
                  <a:pt x="1725282" y="1365473"/>
                  <a:pt x="1702313" y="1384659"/>
                  <a:pt x="1677497" y="1401203"/>
                </a:cubicBezTo>
                <a:cubicBezTo>
                  <a:pt x="1643072" y="1424153"/>
                  <a:pt x="1605606" y="1442521"/>
                  <a:pt x="1572242" y="1466988"/>
                </a:cubicBezTo>
                <a:cubicBezTo>
                  <a:pt x="1451372" y="1555626"/>
                  <a:pt x="1417228" y="1587001"/>
                  <a:pt x="1328841" y="1664340"/>
                </a:cubicBezTo>
                <a:cubicBezTo>
                  <a:pt x="1311298" y="1679690"/>
                  <a:pt x="1292696" y="1693906"/>
                  <a:pt x="1276213" y="1710389"/>
                </a:cubicBezTo>
                <a:cubicBezTo>
                  <a:pt x="1236743" y="1749859"/>
                  <a:pt x="1197983" y="1790054"/>
                  <a:pt x="1157802" y="1828800"/>
                </a:cubicBezTo>
                <a:cubicBezTo>
                  <a:pt x="1136566" y="1849278"/>
                  <a:pt x="1111445" y="1865804"/>
                  <a:pt x="1092018" y="1888006"/>
                </a:cubicBezTo>
                <a:cubicBezTo>
                  <a:pt x="1076668" y="1905549"/>
                  <a:pt x="1062452" y="1924151"/>
                  <a:pt x="1045969" y="1940634"/>
                </a:cubicBezTo>
                <a:cubicBezTo>
                  <a:pt x="1014335" y="1972268"/>
                  <a:pt x="1007999" y="1971765"/>
                  <a:pt x="973606" y="1993261"/>
                </a:cubicBezTo>
                <a:cubicBezTo>
                  <a:pt x="966902" y="1997451"/>
                  <a:pt x="960305" y="2001823"/>
                  <a:pt x="953871" y="2006418"/>
                </a:cubicBezTo>
                <a:cubicBezTo>
                  <a:pt x="944949" y="2012791"/>
                  <a:pt x="937141" y="2020828"/>
                  <a:pt x="927557" y="2026153"/>
                </a:cubicBezTo>
                <a:cubicBezTo>
                  <a:pt x="863305" y="2061848"/>
                  <a:pt x="900520" y="2005285"/>
                  <a:pt x="802567" y="2091937"/>
                </a:cubicBezTo>
                <a:cubicBezTo>
                  <a:pt x="745554" y="2142372"/>
                  <a:pt x="687707" y="2191878"/>
                  <a:pt x="631529" y="2243241"/>
                </a:cubicBezTo>
                <a:cubicBezTo>
                  <a:pt x="610931" y="2262074"/>
                  <a:pt x="591594" y="2282257"/>
                  <a:pt x="572323" y="2302446"/>
                </a:cubicBezTo>
                <a:cubicBezTo>
                  <a:pt x="518291" y="2359050"/>
                  <a:pt x="461047" y="2418595"/>
                  <a:pt x="421019" y="2486642"/>
                </a:cubicBezTo>
                <a:cubicBezTo>
                  <a:pt x="397645" y="2526378"/>
                  <a:pt x="381762" y="2570071"/>
                  <a:pt x="361813" y="2611632"/>
                </a:cubicBezTo>
                <a:cubicBezTo>
                  <a:pt x="361769" y="2611724"/>
                  <a:pt x="332606" y="2670045"/>
                  <a:pt x="328921" y="2677416"/>
                </a:cubicBezTo>
                <a:cubicBezTo>
                  <a:pt x="324535" y="2686187"/>
                  <a:pt x="318866" y="2694427"/>
                  <a:pt x="315765" y="2703730"/>
                </a:cubicBezTo>
                <a:cubicBezTo>
                  <a:pt x="313572" y="2710308"/>
                  <a:pt x="311918" y="2717091"/>
                  <a:pt x="309186" y="2723465"/>
                </a:cubicBezTo>
                <a:cubicBezTo>
                  <a:pt x="298724" y="2747874"/>
                  <a:pt x="281782" y="2773204"/>
                  <a:pt x="269716" y="2795828"/>
                </a:cubicBezTo>
                <a:cubicBezTo>
                  <a:pt x="245767" y="2840733"/>
                  <a:pt x="203619" y="2932619"/>
                  <a:pt x="190775" y="2966867"/>
                </a:cubicBezTo>
                <a:cubicBezTo>
                  <a:pt x="184196" y="2984409"/>
                  <a:pt x="176472" y="3001564"/>
                  <a:pt x="171039" y="3019494"/>
                </a:cubicBezTo>
                <a:cubicBezTo>
                  <a:pt x="154529" y="3073976"/>
                  <a:pt x="148547" y="3132128"/>
                  <a:pt x="124990" y="3183954"/>
                </a:cubicBezTo>
                <a:cubicBezTo>
                  <a:pt x="114026" y="3208075"/>
                  <a:pt x="102718" y="3232043"/>
                  <a:pt x="92098" y="3256317"/>
                </a:cubicBezTo>
                <a:cubicBezTo>
                  <a:pt x="87365" y="3267136"/>
                  <a:pt x="82976" y="3278111"/>
                  <a:pt x="78941" y="3289209"/>
                </a:cubicBezTo>
                <a:cubicBezTo>
                  <a:pt x="74202" y="3302243"/>
                  <a:pt x="72921" y="3316788"/>
                  <a:pt x="65785" y="3328680"/>
                </a:cubicBezTo>
                <a:lnTo>
                  <a:pt x="46049" y="3361572"/>
                </a:lnTo>
                <a:cubicBezTo>
                  <a:pt x="8773" y="3510683"/>
                  <a:pt x="59525" y="3316132"/>
                  <a:pt x="13157" y="3466826"/>
                </a:cubicBezTo>
                <a:cubicBezTo>
                  <a:pt x="9816" y="3477684"/>
                  <a:pt x="1435" y="3530577"/>
                  <a:pt x="0" y="3539189"/>
                </a:cubicBezTo>
                <a:cubicBezTo>
                  <a:pt x="2193" y="3672950"/>
                  <a:pt x="1160" y="3806803"/>
                  <a:pt x="6579" y="3940472"/>
                </a:cubicBezTo>
                <a:cubicBezTo>
                  <a:pt x="6972" y="3950174"/>
                  <a:pt x="26612" y="4073631"/>
                  <a:pt x="32893" y="4091776"/>
                </a:cubicBezTo>
                <a:cubicBezTo>
                  <a:pt x="45420" y="4127965"/>
                  <a:pt x="63856" y="4161832"/>
                  <a:pt x="78941" y="4197031"/>
                </a:cubicBezTo>
                <a:cubicBezTo>
                  <a:pt x="83593" y="4207885"/>
                  <a:pt x="83748" y="4221573"/>
                  <a:pt x="92098" y="4229923"/>
                </a:cubicBezTo>
                <a:cubicBezTo>
                  <a:pt x="100869" y="4238694"/>
                  <a:pt x="110244" y="4246901"/>
                  <a:pt x="118412" y="4256236"/>
                </a:cubicBezTo>
                <a:cubicBezTo>
                  <a:pt x="222243" y="4374899"/>
                  <a:pt x="15817" y="4151275"/>
                  <a:pt x="171039" y="4322021"/>
                </a:cubicBezTo>
                <a:cubicBezTo>
                  <a:pt x="210969" y="4365944"/>
                  <a:pt x="203501" y="4351937"/>
                  <a:pt x="256559" y="4394383"/>
                </a:cubicBezTo>
                <a:cubicBezTo>
                  <a:pt x="292533" y="4423162"/>
                  <a:pt x="299982" y="4439557"/>
                  <a:pt x="342078" y="4453589"/>
                </a:cubicBezTo>
                <a:cubicBezTo>
                  <a:pt x="365760" y="4461483"/>
                  <a:pt x="462543" y="4466398"/>
                  <a:pt x="467068" y="4466746"/>
                </a:cubicBezTo>
                <a:cubicBezTo>
                  <a:pt x="532852" y="4462360"/>
                  <a:pt x="599220" y="4463369"/>
                  <a:pt x="664421" y="4453589"/>
                </a:cubicBezTo>
                <a:cubicBezTo>
                  <a:pt x="687777" y="4450086"/>
                  <a:pt x="708092" y="4435568"/>
                  <a:pt x="730205" y="4427275"/>
                </a:cubicBezTo>
                <a:cubicBezTo>
                  <a:pt x="743190" y="4422405"/>
                  <a:pt x="756798" y="4419268"/>
                  <a:pt x="769675" y="4414118"/>
                </a:cubicBezTo>
                <a:cubicBezTo>
                  <a:pt x="778780" y="4410476"/>
                  <a:pt x="787673" y="4406159"/>
                  <a:pt x="795989" y="4400962"/>
                </a:cubicBezTo>
                <a:cubicBezTo>
                  <a:pt x="826760" y="4381731"/>
                  <a:pt x="849373" y="4354156"/>
                  <a:pt x="874930" y="4328599"/>
                </a:cubicBezTo>
                <a:cubicBezTo>
                  <a:pt x="891621" y="4311908"/>
                  <a:pt x="915457" y="4291174"/>
                  <a:pt x="927557" y="4269393"/>
                </a:cubicBezTo>
                <a:cubicBezTo>
                  <a:pt x="950423" y="4228234"/>
                  <a:pt x="933137" y="4246078"/>
                  <a:pt x="947293" y="4203609"/>
                </a:cubicBezTo>
                <a:cubicBezTo>
                  <a:pt x="950394" y="4194306"/>
                  <a:pt x="956064" y="4186066"/>
                  <a:pt x="960449" y="4177295"/>
                </a:cubicBezTo>
                <a:cubicBezTo>
                  <a:pt x="958256" y="4129053"/>
                  <a:pt x="961500" y="4080255"/>
                  <a:pt x="953871" y="4032570"/>
                </a:cubicBezTo>
                <a:cubicBezTo>
                  <a:pt x="952401" y="4023384"/>
                  <a:pt x="939543" y="4020405"/>
                  <a:pt x="934136" y="4012835"/>
                </a:cubicBezTo>
                <a:cubicBezTo>
                  <a:pt x="919998" y="3993042"/>
                  <a:pt x="912208" y="3985425"/>
                  <a:pt x="907822" y="3979943"/>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E6786E3-8987-871D-B090-B548E8DC7EC3}"/>
              </a:ext>
            </a:extLst>
          </p:cNvPr>
          <p:cNvSpPr/>
          <p:nvPr/>
        </p:nvSpPr>
        <p:spPr>
          <a:xfrm>
            <a:off x="0" y="5782429"/>
            <a:ext cx="12192000" cy="825221"/>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Problem: frequent battery replacement</a:t>
            </a:r>
          </a:p>
        </p:txBody>
      </p:sp>
    </p:spTree>
    <p:extLst>
      <p:ext uri="{BB962C8B-B14F-4D97-AF65-F5344CB8AC3E}">
        <p14:creationId xmlns:p14="http://schemas.microsoft.com/office/powerpoint/2010/main" val="413373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7D79F-A057-EAB9-EAD1-80BA7D12C86A}"/>
              </a:ext>
            </a:extLst>
          </p:cNvPr>
          <p:cNvSpPr>
            <a:spLocks noGrp="1"/>
          </p:cNvSpPr>
          <p:nvPr>
            <p:ph type="title"/>
          </p:nvPr>
        </p:nvSpPr>
        <p:spPr/>
        <p:txBody>
          <a:bodyPr>
            <a:normAutofit fontScale="90000"/>
          </a:bodyPr>
          <a:lstStyle/>
          <a:p>
            <a:r>
              <a:rPr lang="en-US" dirty="0"/>
              <a:t>Conclusion</a:t>
            </a:r>
          </a:p>
        </p:txBody>
      </p:sp>
      <p:sp>
        <p:nvSpPr>
          <p:cNvPr id="3" name="Text Placeholder 2">
            <a:extLst>
              <a:ext uri="{FF2B5EF4-FFF2-40B4-BE49-F238E27FC236}">
                <a16:creationId xmlns:a16="http://schemas.microsoft.com/office/drawing/2014/main" id="{E6D565DB-A76B-C456-E3BD-5835C394AF74}"/>
              </a:ext>
            </a:extLst>
          </p:cNvPr>
          <p:cNvSpPr>
            <a:spLocks noGrp="1"/>
          </p:cNvSpPr>
          <p:nvPr>
            <p:ph type="body" idx="1"/>
          </p:nvPr>
        </p:nvSpPr>
        <p:spPr/>
        <p:txBody>
          <a:bodyPr>
            <a:normAutofit/>
          </a:bodyPr>
          <a:lstStyle/>
          <a:p>
            <a:pPr>
              <a:lnSpc>
                <a:spcPct val="150000"/>
              </a:lnSpc>
            </a:pPr>
            <a:r>
              <a:rPr lang="en-US" dirty="0"/>
              <a:t>Investigated the feasibility of different frequency bands for wireless power transfer and shows </a:t>
            </a:r>
            <a:r>
              <a:rPr lang="en-US" dirty="0" err="1"/>
              <a:t>mmWave</a:t>
            </a:r>
            <a:r>
              <a:rPr lang="en-US" dirty="0"/>
              <a:t> is the best candidate</a:t>
            </a:r>
          </a:p>
          <a:p>
            <a:pPr marL="152396" indent="0">
              <a:lnSpc>
                <a:spcPct val="150000"/>
              </a:lnSpc>
              <a:buNone/>
            </a:pPr>
            <a:endParaRPr lang="en-US" dirty="0"/>
          </a:p>
          <a:p>
            <a:pPr>
              <a:lnSpc>
                <a:spcPct val="150000"/>
              </a:lnSpc>
            </a:pPr>
            <a:r>
              <a:rPr lang="en-US" dirty="0"/>
              <a:t>Proposed a </a:t>
            </a:r>
            <a:r>
              <a:rPr lang="en-US" dirty="0" err="1"/>
              <a:t>mmWave</a:t>
            </a:r>
            <a:r>
              <a:rPr lang="en-US" dirty="0"/>
              <a:t> energy harvesting system and a beam-alignment protocol based on passive beamforming and backscatter technique</a:t>
            </a:r>
          </a:p>
          <a:p>
            <a:pPr lvl="1">
              <a:lnSpc>
                <a:spcPct val="200000"/>
              </a:lnSpc>
            </a:pPr>
            <a:endParaRPr lang="en-US" dirty="0"/>
          </a:p>
          <a:p>
            <a:pPr lvl="1">
              <a:lnSpc>
                <a:spcPct val="200000"/>
              </a:lnSpc>
            </a:pPr>
            <a:endParaRPr lang="en-US" dirty="0"/>
          </a:p>
          <a:p>
            <a:pPr lvl="1">
              <a:lnSpc>
                <a:spcPct val="200000"/>
              </a:lnSpc>
            </a:pPr>
            <a:endParaRPr lang="en-US" dirty="0"/>
          </a:p>
          <a:p>
            <a:pPr lvl="1">
              <a:lnSpc>
                <a:spcPct val="200000"/>
              </a:lnSpc>
            </a:pPr>
            <a:endParaRPr lang="en-US" dirty="0"/>
          </a:p>
          <a:p>
            <a:pPr>
              <a:lnSpc>
                <a:spcPct val="200000"/>
              </a:lnSpc>
            </a:pPr>
            <a:endParaRPr lang="en-US" dirty="0"/>
          </a:p>
        </p:txBody>
      </p:sp>
      <p:sp>
        <p:nvSpPr>
          <p:cNvPr id="4" name="Slide Number Placeholder 3">
            <a:extLst>
              <a:ext uri="{FF2B5EF4-FFF2-40B4-BE49-F238E27FC236}">
                <a16:creationId xmlns:a16="http://schemas.microsoft.com/office/drawing/2014/main" id="{474A88C6-32AA-FB6E-0CF2-AC2BF11E119F}"/>
              </a:ext>
            </a:extLst>
          </p:cNvPr>
          <p:cNvSpPr>
            <a:spLocks noGrp="1"/>
          </p:cNvSpPr>
          <p:nvPr>
            <p:ph type="sldNum" idx="12"/>
          </p:nvPr>
        </p:nvSpPr>
        <p:spPr/>
        <p:txBody>
          <a:bodyPr/>
          <a:lstStyle/>
          <a:p>
            <a:fld id="{00000000-1234-1234-1234-123412341234}" type="slidenum">
              <a:rPr lang="en" smtClean="0"/>
              <a:pPr/>
              <a:t>20</a:t>
            </a:fld>
            <a:endParaRPr lang="en"/>
          </a:p>
        </p:txBody>
      </p:sp>
    </p:spTree>
    <p:extLst>
      <p:ext uri="{BB962C8B-B14F-4D97-AF65-F5344CB8AC3E}">
        <p14:creationId xmlns:p14="http://schemas.microsoft.com/office/powerpoint/2010/main" val="754863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D299D-F668-7282-1FC3-C2F8FC7982A2}"/>
              </a:ext>
            </a:extLst>
          </p:cNvPr>
          <p:cNvSpPr>
            <a:spLocks noGrp="1"/>
          </p:cNvSpPr>
          <p:nvPr>
            <p:ph type="title"/>
          </p:nvPr>
        </p:nvSpPr>
        <p:spPr/>
        <p:txBody>
          <a:bodyPr>
            <a:normAutofit fontScale="90000"/>
          </a:bodyPr>
          <a:lstStyle/>
          <a:p>
            <a:pPr algn="ctr"/>
            <a:r>
              <a:rPr lang="en-US" b="1" dirty="0"/>
              <a:t>This Paper</a:t>
            </a:r>
          </a:p>
        </p:txBody>
      </p:sp>
      <p:sp>
        <p:nvSpPr>
          <p:cNvPr id="3" name="Text Placeholder 2">
            <a:extLst>
              <a:ext uri="{FF2B5EF4-FFF2-40B4-BE49-F238E27FC236}">
                <a16:creationId xmlns:a16="http://schemas.microsoft.com/office/drawing/2014/main" id="{3B943C06-96D6-D769-5B20-EBC84FE5383E}"/>
              </a:ext>
            </a:extLst>
          </p:cNvPr>
          <p:cNvSpPr>
            <a:spLocks noGrp="1"/>
          </p:cNvSpPr>
          <p:nvPr>
            <p:ph type="body" idx="1"/>
          </p:nvPr>
        </p:nvSpPr>
        <p:spPr>
          <a:xfrm>
            <a:off x="415600" y="1536633"/>
            <a:ext cx="11655796" cy="4555200"/>
          </a:xfrm>
        </p:spPr>
        <p:txBody>
          <a:bodyPr/>
          <a:lstStyle/>
          <a:p>
            <a:pPr>
              <a:lnSpc>
                <a:spcPct val="300000"/>
              </a:lnSpc>
            </a:pPr>
            <a:r>
              <a:rPr lang="en-US" sz="2800" dirty="0"/>
              <a:t>Which spectrum band serves better for wireless power transfer?</a:t>
            </a:r>
          </a:p>
          <a:p>
            <a:pPr>
              <a:lnSpc>
                <a:spcPct val="300000"/>
              </a:lnSpc>
            </a:pPr>
            <a:r>
              <a:rPr lang="en-US" dirty="0"/>
              <a:t>How can IoT devices harvest energy from indoor </a:t>
            </a:r>
            <a:r>
              <a:rPr lang="en-US" dirty="0" err="1"/>
              <a:t>mmWave</a:t>
            </a:r>
            <a:r>
              <a:rPr lang="en-US" dirty="0"/>
              <a:t> access points?</a:t>
            </a:r>
            <a:endParaRPr lang="en-US" sz="2800" dirty="0"/>
          </a:p>
          <a:p>
            <a:pPr>
              <a:lnSpc>
                <a:spcPct val="300000"/>
              </a:lnSpc>
            </a:pPr>
            <a:endParaRPr lang="en-US" dirty="0"/>
          </a:p>
        </p:txBody>
      </p:sp>
    </p:spTree>
    <p:extLst>
      <p:ext uri="{BB962C8B-B14F-4D97-AF65-F5344CB8AC3E}">
        <p14:creationId xmlns:p14="http://schemas.microsoft.com/office/powerpoint/2010/main" val="24140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590B1D6-84AB-E48A-042E-9822269381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A6F29E-490B-9D84-0D0A-6454127D51FD}"/>
              </a:ext>
            </a:extLst>
          </p:cNvPr>
          <p:cNvSpPr>
            <a:spLocks noGrp="1"/>
          </p:cNvSpPr>
          <p:nvPr>
            <p:ph type="title"/>
          </p:nvPr>
        </p:nvSpPr>
        <p:spPr/>
        <p:txBody>
          <a:bodyPr>
            <a:normAutofit fontScale="90000"/>
          </a:bodyPr>
          <a:lstStyle/>
          <a:p>
            <a:pPr algn="ctr"/>
            <a:r>
              <a:rPr lang="en-US" b="1" dirty="0"/>
              <a:t>This Paper</a:t>
            </a:r>
          </a:p>
        </p:txBody>
      </p:sp>
      <p:sp>
        <p:nvSpPr>
          <p:cNvPr id="3" name="Text Placeholder 2">
            <a:extLst>
              <a:ext uri="{FF2B5EF4-FFF2-40B4-BE49-F238E27FC236}">
                <a16:creationId xmlns:a16="http://schemas.microsoft.com/office/drawing/2014/main" id="{FAE4BE82-45B9-4894-9CAE-5B261335AAB9}"/>
              </a:ext>
            </a:extLst>
          </p:cNvPr>
          <p:cNvSpPr>
            <a:spLocks noGrp="1"/>
          </p:cNvSpPr>
          <p:nvPr>
            <p:ph type="body" idx="1"/>
          </p:nvPr>
        </p:nvSpPr>
        <p:spPr>
          <a:xfrm>
            <a:off x="415600" y="1536633"/>
            <a:ext cx="11655796" cy="4555200"/>
          </a:xfrm>
        </p:spPr>
        <p:txBody>
          <a:bodyPr/>
          <a:lstStyle/>
          <a:p>
            <a:pPr>
              <a:lnSpc>
                <a:spcPct val="300000"/>
              </a:lnSpc>
            </a:pPr>
            <a:r>
              <a:rPr lang="en-US" dirty="0"/>
              <a:t>How can IoT devices harvest energy from indoor </a:t>
            </a:r>
            <a:r>
              <a:rPr lang="en-US" dirty="0" err="1"/>
              <a:t>mmWave</a:t>
            </a:r>
            <a:r>
              <a:rPr lang="en-US" dirty="0"/>
              <a:t> access points?</a:t>
            </a:r>
          </a:p>
          <a:p>
            <a:pPr lvl="1">
              <a:lnSpc>
                <a:spcPct val="300000"/>
              </a:lnSpc>
            </a:pPr>
            <a:r>
              <a:rPr lang="en-US" sz="2800" dirty="0"/>
              <a:t>How to perform beamforming?</a:t>
            </a:r>
          </a:p>
          <a:p>
            <a:pPr lvl="1">
              <a:lnSpc>
                <a:spcPct val="300000"/>
              </a:lnSpc>
            </a:pPr>
            <a:r>
              <a:rPr lang="en-US" sz="2800" dirty="0"/>
              <a:t>How to do beam alignment?</a:t>
            </a:r>
          </a:p>
          <a:p>
            <a:pPr>
              <a:lnSpc>
                <a:spcPct val="300000"/>
              </a:lnSpc>
            </a:pPr>
            <a:endParaRPr lang="en-US" dirty="0"/>
          </a:p>
        </p:txBody>
      </p:sp>
    </p:spTree>
    <p:extLst>
      <p:ext uri="{BB962C8B-B14F-4D97-AF65-F5344CB8AC3E}">
        <p14:creationId xmlns:p14="http://schemas.microsoft.com/office/powerpoint/2010/main" val="1586749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870">
          <a:extLst>
            <a:ext uri="{FF2B5EF4-FFF2-40B4-BE49-F238E27FC236}">
              <a16:creationId xmlns:a16="http://schemas.microsoft.com/office/drawing/2014/main" id="{6D3119C2-FD98-5491-37DA-7A0309895194}"/>
            </a:ext>
          </a:extLst>
        </p:cNvPr>
        <p:cNvGrpSpPr/>
        <p:nvPr/>
      </p:nvGrpSpPr>
      <p:grpSpPr>
        <a:xfrm>
          <a:off x="0" y="0"/>
          <a:ext cx="0" cy="0"/>
          <a:chOff x="0" y="0"/>
          <a:chExt cx="0" cy="0"/>
        </a:xfrm>
      </p:grpSpPr>
      <p:grpSp>
        <p:nvGrpSpPr>
          <p:cNvPr id="61" name="Group 60">
            <a:extLst>
              <a:ext uri="{FF2B5EF4-FFF2-40B4-BE49-F238E27FC236}">
                <a16:creationId xmlns:a16="http://schemas.microsoft.com/office/drawing/2014/main" id="{ECA42073-A695-D9E4-97F3-241904A497A2}"/>
              </a:ext>
            </a:extLst>
          </p:cNvPr>
          <p:cNvGrpSpPr/>
          <p:nvPr/>
        </p:nvGrpSpPr>
        <p:grpSpPr>
          <a:xfrm>
            <a:off x="852102" y="3196252"/>
            <a:ext cx="947515" cy="677068"/>
            <a:chOff x="852102" y="3196252"/>
            <a:chExt cx="947515" cy="677068"/>
          </a:xfrm>
        </p:grpSpPr>
        <p:cxnSp>
          <p:nvCxnSpPr>
            <p:cNvPr id="910" name="Straight Connector 909">
              <a:extLst>
                <a:ext uri="{FF2B5EF4-FFF2-40B4-BE49-F238E27FC236}">
                  <a16:creationId xmlns:a16="http://schemas.microsoft.com/office/drawing/2014/main" id="{42821FDC-C5F2-8A3D-D9AD-EFFA19FC59CE}"/>
                </a:ext>
              </a:extLst>
            </p:cNvPr>
            <p:cNvCxnSpPr/>
            <p:nvPr/>
          </p:nvCxnSpPr>
          <p:spPr>
            <a:xfrm>
              <a:off x="852102" y="3592166"/>
              <a:ext cx="425143" cy="0"/>
            </a:xfrm>
            <a:prstGeom prst="line">
              <a:avLst/>
            </a:prstGeom>
            <a:ln w="76200">
              <a:solidFill>
                <a:srgbClr val="D9D2E9"/>
              </a:solidFill>
            </a:ln>
          </p:spPr>
          <p:style>
            <a:lnRef idx="1">
              <a:schemeClr val="accent1"/>
            </a:lnRef>
            <a:fillRef idx="0">
              <a:schemeClr val="accent1"/>
            </a:fillRef>
            <a:effectRef idx="0">
              <a:schemeClr val="accent1"/>
            </a:effectRef>
            <a:fontRef idx="minor">
              <a:schemeClr val="tx1"/>
            </a:fontRef>
          </p:style>
        </p:cxnSp>
        <p:sp>
          <p:nvSpPr>
            <p:cNvPr id="917" name="Google Shape;1148;p97">
              <a:extLst>
                <a:ext uri="{FF2B5EF4-FFF2-40B4-BE49-F238E27FC236}">
                  <a16:creationId xmlns:a16="http://schemas.microsoft.com/office/drawing/2014/main" id="{F5F013B3-8814-95E1-8F32-0891D749EE8E}"/>
                </a:ext>
              </a:extLst>
            </p:cNvPr>
            <p:cNvSpPr txBox="1"/>
            <p:nvPr/>
          </p:nvSpPr>
          <p:spPr>
            <a:xfrm>
              <a:off x="1266017" y="3196252"/>
              <a:ext cx="533600" cy="677068"/>
            </a:xfrm>
            <a:prstGeom prst="rect">
              <a:avLst/>
            </a:prstGeom>
            <a:noFill/>
            <a:ln>
              <a:noFill/>
            </a:ln>
          </p:spPr>
          <p:txBody>
            <a:bodyPr spcFirstLastPara="1" wrap="square" lIns="121900" tIns="121900" rIns="121900" bIns="121900" anchor="t" anchorCtr="0">
              <a:spAutoFit/>
            </a:bodyPr>
            <a:lstStyle/>
            <a:p>
              <a:r>
                <a:rPr lang="en-US" sz="2000" i="1" dirty="0">
                  <a:solidFill>
                    <a:schemeClr val="dk1"/>
                  </a:solidFill>
                  <a:latin typeface="Times New Roman"/>
                  <a:ea typeface="Times New Roman"/>
                  <a:cs typeface="Times New Roman"/>
                  <a:sym typeface="Times New Roman"/>
                </a:rPr>
                <a:t>f</a:t>
              </a:r>
              <a:r>
                <a:rPr lang="en-US" sz="2800" i="1" baseline="-25000" dirty="0">
                  <a:solidFill>
                    <a:schemeClr val="dk1"/>
                  </a:solidFill>
                  <a:latin typeface="Times New Roman"/>
                  <a:ea typeface="Times New Roman"/>
                  <a:cs typeface="Times New Roman"/>
                  <a:sym typeface="Times New Roman"/>
                </a:rPr>
                <a:t>5</a:t>
              </a:r>
              <a:endParaRPr lang="en-US" sz="2000" dirty="0"/>
            </a:p>
          </p:txBody>
        </p:sp>
      </p:grpSp>
      <p:grpSp>
        <p:nvGrpSpPr>
          <p:cNvPr id="60" name="Group 59">
            <a:extLst>
              <a:ext uri="{FF2B5EF4-FFF2-40B4-BE49-F238E27FC236}">
                <a16:creationId xmlns:a16="http://schemas.microsoft.com/office/drawing/2014/main" id="{02A6B910-60CE-A014-51F7-AD61B9B0C912}"/>
              </a:ext>
            </a:extLst>
          </p:cNvPr>
          <p:cNvGrpSpPr/>
          <p:nvPr/>
        </p:nvGrpSpPr>
        <p:grpSpPr>
          <a:xfrm>
            <a:off x="855272" y="2892746"/>
            <a:ext cx="955573" cy="677068"/>
            <a:chOff x="855272" y="2892746"/>
            <a:chExt cx="955573" cy="677068"/>
          </a:xfrm>
        </p:grpSpPr>
        <p:cxnSp>
          <p:nvCxnSpPr>
            <p:cNvPr id="908" name="Straight Connector 907">
              <a:extLst>
                <a:ext uri="{FF2B5EF4-FFF2-40B4-BE49-F238E27FC236}">
                  <a16:creationId xmlns:a16="http://schemas.microsoft.com/office/drawing/2014/main" id="{C451E623-99A6-98C2-BC8A-0145D86C8822}"/>
                </a:ext>
              </a:extLst>
            </p:cNvPr>
            <p:cNvCxnSpPr/>
            <p:nvPr/>
          </p:nvCxnSpPr>
          <p:spPr>
            <a:xfrm>
              <a:off x="855272" y="3289177"/>
              <a:ext cx="425143" cy="0"/>
            </a:xfrm>
            <a:prstGeom prst="line">
              <a:avLst/>
            </a:prstGeom>
            <a:ln w="76200">
              <a:solidFill>
                <a:srgbClr val="CFE2F3"/>
              </a:solidFill>
            </a:ln>
          </p:spPr>
          <p:style>
            <a:lnRef idx="1">
              <a:schemeClr val="accent1"/>
            </a:lnRef>
            <a:fillRef idx="0">
              <a:schemeClr val="accent1"/>
            </a:fillRef>
            <a:effectRef idx="0">
              <a:schemeClr val="accent1"/>
            </a:effectRef>
            <a:fontRef idx="minor">
              <a:schemeClr val="tx1"/>
            </a:fontRef>
          </p:style>
        </p:cxnSp>
        <p:sp>
          <p:nvSpPr>
            <p:cNvPr id="916" name="Google Shape;1148;p97">
              <a:extLst>
                <a:ext uri="{FF2B5EF4-FFF2-40B4-BE49-F238E27FC236}">
                  <a16:creationId xmlns:a16="http://schemas.microsoft.com/office/drawing/2014/main" id="{9649A23E-9DFA-A0FF-340F-6E116C18A079}"/>
                </a:ext>
              </a:extLst>
            </p:cNvPr>
            <p:cNvSpPr txBox="1"/>
            <p:nvPr/>
          </p:nvSpPr>
          <p:spPr>
            <a:xfrm>
              <a:off x="1277245" y="2892746"/>
              <a:ext cx="533600" cy="677068"/>
            </a:xfrm>
            <a:prstGeom prst="rect">
              <a:avLst/>
            </a:prstGeom>
            <a:noFill/>
            <a:ln>
              <a:noFill/>
            </a:ln>
          </p:spPr>
          <p:txBody>
            <a:bodyPr spcFirstLastPara="1" wrap="square" lIns="121900" tIns="121900" rIns="121900" bIns="121900" anchor="t" anchorCtr="0">
              <a:spAutoFit/>
            </a:bodyPr>
            <a:lstStyle/>
            <a:p>
              <a:r>
                <a:rPr lang="en-US" sz="2000" i="1" dirty="0">
                  <a:solidFill>
                    <a:schemeClr val="dk1"/>
                  </a:solidFill>
                  <a:latin typeface="Times New Roman"/>
                  <a:ea typeface="Times New Roman"/>
                  <a:cs typeface="Times New Roman"/>
                  <a:sym typeface="Times New Roman"/>
                </a:rPr>
                <a:t>f</a:t>
              </a:r>
              <a:r>
                <a:rPr lang="en-US" sz="2800" i="1" baseline="-25000" dirty="0">
                  <a:solidFill>
                    <a:schemeClr val="dk1"/>
                  </a:solidFill>
                  <a:latin typeface="Times New Roman"/>
                  <a:ea typeface="Times New Roman"/>
                  <a:cs typeface="Times New Roman"/>
                  <a:sym typeface="Times New Roman"/>
                </a:rPr>
                <a:t>4</a:t>
              </a:r>
              <a:endParaRPr lang="en-US" sz="2000" dirty="0"/>
            </a:p>
          </p:txBody>
        </p:sp>
      </p:grpSp>
      <p:grpSp>
        <p:nvGrpSpPr>
          <p:cNvPr id="57" name="Group 56">
            <a:extLst>
              <a:ext uri="{FF2B5EF4-FFF2-40B4-BE49-F238E27FC236}">
                <a16:creationId xmlns:a16="http://schemas.microsoft.com/office/drawing/2014/main" id="{6E53E547-F4C8-4E67-C733-163CA342F240}"/>
              </a:ext>
            </a:extLst>
          </p:cNvPr>
          <p:cNvGrpSpPr/>
          <p:nvPr/>
        </p:nvGrpSpPr>
        <p:grpSpPr>
          <a:xfrm>
            <a:off x="862631" y="2578979"/>
            <a:ext cx="962834" cy="677068"/>
            <a:chOff x="862631" y="2578979"/>
            <a:chExt cx="962834" cy="677068"/>
          </a:xfrm>
        </p:grpSpPr>
        <p:cxnSp>
          <p:nvCxnSpPr>
            <p:cNvPr id="903" name="Straight Connector 902">
              <a:extLst>
                <a:ext uri="{FF2B5EF4-FFF2-40B4-BE49-F238E27FC236}">
                  <a16:creationId xmlns:a16="http://schemas.microsoft.com/office/drawing/2014/main" id="{01800FBF-F9B0-EECE-446A-B52A83E57E51}"/>
                </a:ext>
              </a:extLst>
            </p:cNvPr>
            <p:cNvCxnSpPr/>
            <p:nvPr/>
          </p:nvCxnSpPr>
          <p:spPr>
            <a:xfrm>
              <a:off x="862631" y="2977882"/>
              <a:ext cx="425143" cy="0"/>
            </a:xfrm>
            <a:prstGeom prst="line">
              <a:avLst/>
            </a:prstGeom>
            <a:ln w="76200">
              <a:solidFill>
                <a:srgbClr val="B6D7A8"/>
              </a:solidFill>
            </a:ln>
          </p:spPr>
          <p:style>
            <a:lnRef idx="1">
              <a:schemeClr val="accent1"/>
            </a:lnRef>
            <a:fillRef idx="0">
              <a:schemeClr val="accent1"/>
            </a:fillRef>
            <a:effectRef idx="0">
              <a:schemeClr val="accent1"/>
            </a:effectRef>
            <a:fontRef idx="minor">
              <a:schemeClr val="tx1"/>
            </a:fontRef>
          </p:style>
        </p:cxnSp>
        <p:sp>
          <p:nvSpPr>
            <p:cNvPr id="918" name="Google Shape;1148;p97">
              <a:extLst>
                <a:ext uri="{FF2B5EF4-FFF2-40B4-BE49-F238E27FC236}">
                  <a16:creationId xmlns:a16="http://schemas.microsoft.com/office/drawing/2014/main" id="{5346A200-22E5-B7CF-4BF5-C3BFF571A209}"/>
                </a:ext>
              </a:extLst>
            </p:cNvPr>
            <p:cNvSpPr txBox="1"/>
            <p:nvPr/>
          </p:nvSpPr>
          <p:spPr>
            <a:xfrm>
              <a:off x="1291865" y="2578979"/>
              <a:ext cx="533600" cy="677068"/>
            </a:xfrm>
            <a:prstGeom prst="rect">
              <a:avLst/>
            </a:prstGeom>
            <a:noFill/>
            <a:ln>
              <a:noFill/>
            </a:ln>
          </p:spPr>
          <p:txBody>
            <a:bodyPr spcFirstLastPara="1" wrap="square" lIns="121900" tIns="121900" rIns="121900" bIns="121900" anchor="t" anchorCtr="0">
              <a:spAutoFit/>
            </a:bodyPr>
            <a:lstStyle/>
            <a:p>
              <a:r>
                <a:rPr lang="en-US" sz="2000" i="1" dirty="0">
                  <a:solidFill>
                    <a:schemeClr val="dk1"/>
                  </a:solidFill>
                  <a:latin typeface="Times New Roman"/>
                  <a:ea typeface="Times New Roman"/>
                  <a:cs typeface="Times New Roman"/>
                  <a:sym typeface="Times New Roman"/>
                </a:rPr>
                <a:t>f</a:t>
              </a:r>
              <a:r>
                <a:rPr lang="en-US" sz="2800" i="1" baseline="-25000" dirty="0">
                  <a:solidFill>
                    <a:schemeClr val="dk1"/>
                  </a:solidFill>
                  <a:latin typeface="Times New Roman"/>
                  <a:ea typeface="Times New Roman"/>
                  <a:cs typeface="Times New Roman"/>
                  <a:sym typeface="Times New Roman"/>
                </a:rPr>
                <a:t>3</a:t>
              </a:r>
              <a:endParaRPr lang="en-US" sz="2000" dirty="0"/>
            </a:p>
          </p:txBody>
        </p:sp>
      </p:grpSp>
      <p:grpSp>
        <p:nvGrpSpPr>
          <p:cNvPr id="25" name="Group 24">
            <a:extLst>
              <a:ext uri="{FF2B5EF4-FFF2-40B4-BE49-F238E27FC236}">
                <a16:creationId xmlns:a16="http://schemas.microsoft.com/office/drawing/2014/main" id="{2CAB6A41-6744-C3D5-3CD1-98A39CA7E2E4}"/>
              </a:ext>
            </a:extLst>
          </p:cNvPr>
          <p:cNvGrpSpPr/>
          <p:nvPr/>
        </p:nvGrpSpPr>
        <p:grpSpPr>
          <a:xfrm>
            <a:off x="862633" y="2288057"/>
            <a:ext cx="962079" cy="677068"/>
            <a:chOff x="862633" y="2288057"/>
            <a:chExt cx="962079" cy="677068"/>
          </a:xfrm>
        </p:grpSpPr>
        <p:cxnSp>
          <p:nvCxnSpPr>
            <p:cNvPr id="901" name="Straight Connector 900">
              <a:extLst>
                <a:ext uri="{FF2B5EF4-FFF2-40B4-BE49-F238E27FC236}">
                  <a16:creationId xmlns:a16="http://schemas.microsoft.com/office/drawing/2014/main" id="{61C41186-C441-E254-03ED-4008B9D54E1A}"/>
                </a:ext>
              </a:extLst>
            </p:cNvPr>
            <p:cNvCxnSpPr/>
            <p:nvPr/>
          </p:nvCxnSpPr>
          <p:spPr>
            <a:xfrm>
              <a:off x="862633" y="2680602"/>
              <a:ext cx="425143" cy="0"/>
            </a:xfrm>
            <a:prstGeom prst="line">
              <a:avLst/>
            </a:prstGeom>
            <a:ln w="76200">
              <a:solidFill>
                <a:srgbClr val="F4CCCC"/>
              </a:solidFill>
            </a:ln>
          </p:spPr>
          <p:style>
            <a:lnRef idx="1">
              <a:schemeClr val="accent1"/>
            </a:lnRef>
            <a:fillRef idx="0">
              <a:schemeClr val="accent1"/>
            </a:fillRef>
            <a:effectRef idx="0">
              <a:schemeClr val="accent1"/>
            </a:effectRef>
            <a:fontRef idx="minor">
              <a:schemeClr val="tx1"/>
            </a:fontRef>
          </p:style>
        </p:cxnSp>
        <p:sp>
          <p:nvSpPr>
            <p:cNvPr id="915" name="Google Shape;1148;p97">
              <a:extLst>
                <a:ext uri="{FF2B5EF4-FFF2-40B4-BE49-F238E27FC236}">
                  <a16:creationId xmlns:a16="http://schemas.microsoft.com/office/drawing/2014/main" id="{D21AA528-2DB6-67A7-BBE9-7601F6F9AA84}"/>
                </a:ext>
              </a:extLst>
            </p:cNvPr>
            <p:cNvSpPr txBox="1"/>
            <p:nvPr/>
          </p:nvSpPr>
          <p:spPr>
            <a:xfrm>
              <a:off x="1291112" y="2288057"/>
              <a:ext cx="533600" cy="677068"/>
            </a:xfrm>
            <a:prstGeom prst="rect">
              <a:avLst/>
            </a:prstGeom>
            <a:noFill/>
            <a:ln>
              <a:noFill/>
            </a:ln>
          </p:spPr>
          <p:txBody>
            <a:bodyPr spcFirstLastPara="1" wrap="square" lIns="121900" tIns="121900" rIns="121900" bIns="121900" anchor="t" anchorCtr="0">
              <a:spAutoFit/>
            </a:bodyPr>
            <a:lstStyle/>
            <a:p>
              <a:r>
                <a:rPr lang="en-US" sz="2000" i="1" dirty="0">
                  <a:solidFill>
                    <a:schemeClr val="dk1"/>
                  </a:solidFill>
                  <a:latin typeface="Times New Roman"/>
                  <a:ea typeface="Times New Roman"/>
                  <a:cs typeface="Times New Roman"/>
                  <a:sym typeface="Times New Roman"/>
                </a:rPr>
                <a:t>f</a:t>
              </a:r>
              <a:r>
                <a:rPr lang="en-US" sz="2800" i="1" baseline="-25000" dirty="0">
                  <a:solidFill>
                    <a:schemeClr val="dk1"/>
                  </a:solidFill>
                  <a:latin typeface="Times New Roman"/>
                  <a:ea typeface="Times New Roman"/>
                  <a:cs typeface="Times New Roman"/>
                  <a:sym typeface="Times New Roman"/>
                </a:rPr>
                <a:t>2</a:t>
              </a:r>
              <a:endParaRPr lang="en-US" sz="2000" dirty="0"/>
            </a:p>
          </p:txBody>
        </p:sp>
      </p:grpSp>
      <p:grpSp>
        <p:nvGrpSpPr>
          <p:cNvPr id="947" name="Group 946">
            <a:extLst>
              <a:ext uri="{FF2B5EF4-FFF2-40B4-BE49-F238E27FC236}">
                <a16:creationId xmlns:a16="http://schemas.microsoft.com/office/drawing/2014/main" id="{FA74B893-69CB-1C84-E308-F713610A4147}"/>
              </a:ext>
            </a:extLst>
          </p:cNvPr>
          <p:cNvGrpSpPr/>
          <p:nvPr/>
        </p:nvGrpSpPr>
        <p:grpSpPr>
          <a:xfrm>
            <a:off x="862631" y="1991378"/>
            <a:ext cx="994395" cy="984845"/>
            <a:chOff x="862631" y="1991378"/>
            <a:chExt cx="994395" cy="984845"/>
          </a:xfrm>
        </p:grpSpPr>
        <p:cxnSp>
          <p:nvCxnSpPr>
            <p:cNvPr id="900" name="Straight Connector 899">
              <a:extLst>
                <a:ext uri="{FF2B5EF4-FFF2-40B4-BE49-F238E27FC236}">
                  <a16:creationId xmlns:a16="http://schemas.microsoft.com/office/drawing/2014/main" id="{451B8DFE-1FB9-2B13-FBC5-889E693C9AF9}"/>
                </a:ext>
              </a:extLst>
            </p:cNvPr>
            <p:cNvCxnSpPr/>
            <p:nvPr/>
          </p:nvCxnSpPr>
          <p:spPr>
            <a:xfrm>
              <a:off x="862631" y="2385726"/>
              <a:ext cx="425143" cy="0"/>
            </a:xfrm>
            <a:prstGeom prst="line">
              <a:avLst/>
            </a:prstGeom>
            <a:ln w="76200">
              <a:solidFill>
                <a:srgbClr val="FFE599"/>
              </a:solidFill>
            </a:ln>
          </p:spPr>
          <p:style>
            <a:lnRef idx="1">
              <a:schemeClr val="accent1"/>
            </a:lnRef>
            <a:fillRef idx="0">
              <a:schemeClr val="accent1"/>
            </a:fillRef>
            <a:effectRef idx="0">
              <a:schemeClr val="accent1"/>
            </a:effectRef>
            <a:fontRef idx="minor">
              <a:schemeClr val="tx1"/>
            </a:fontRef>
          </p:style>
        </p:cxnSp>
        <p:sp>
          <p:nvSpPr>
            <p:cNvPr id="911" name="Google Shape;1147;p97">
              <a:extLst>
                <a:ext uri="{FF2B5EF4-FFF2-40B4-BE49-F238E27FC236}">
                  <a16:creationId xmlns:a16="http://schemas.microsoft.com/office/drawing/2014/main" id="{117731B8-520F-5DFC-AF8F-7D2AAC4579BA}"/>
                </a:ext>
              </a:extLst>
            </p:cNvPr>
            <p:cNvSpPr txBox="1"/>
            <p:nvPr/>
          </p:nvSpPr>
          <p:spPr>
            <a:xfrm>
              <a:off x="1323426" y="1991378"/>
              <a:ext cx="533600" cy="984845"/>
            </a:xfrm>
            <a:prstGeom prst="rect">
              <a:avLst/>
            </a:prstGeom>
            <a:noFill/>
            <a:ln>
              <a:noFill/>
            </a:ln>
          </p:spPr>
          <p:txBody>
            <a:bodyPr spcFirstLastPara="1" wrap="square" lIns="121900" tIns="121900" rIns="121900" bIns="121900" anchor="t" anchorCtr="0">
              <a:spAutoFit/>
            </a:bodyPr>
            <a:lstStyle/>
            <a:p>
              <a:r>
                <a:rPr lang="en-US" sz="2000" i="1" dirty="0">
                  <a:solidFill>
                    <a:schemeClr val="dk1"/>
                  </a:solidFill>
                  <a:latin typeface="Times New Roman"/>
                  <a:ea typeface="Times New Roman"/>
                  <a:cs typeface="Times New Roman"/>
                  <a:sym typeface="Times New Roman"/>
                </a:rPr>
                <a:t>f</a:t>
              </a:r>
              <a:r>
                <a:rPr lang="en-US" sz="2800" i="1" baseline="-25000" dirty="0">
                  <a:solidFill>
                    <a:schemeClr val="dk1"/>
                  </a:solidFill>
                  <a:latin typeface="Times New Roman"/>
                  <a:ea typeface="Times New Roman"/>
                  <a:cs typeface="Times New Roman"/>
                  <a:sym typeface="Times New Roman"/>
                </a:rPr>
                <a:t>1</a:t>
              </a:r>
              <a:endParaRPr lang="en-US" sz="2000" dirty="0"/>
            </a:p>
            <a:p>
              <a:endParaRPr lang="en-US" sz="2000" dirty="0"/>
            </a:p>
          </p:txBody>
        </p:sp>
      </p:grpSp>
      <p:grpSp>
        <p:nvGrpSpPr>
          <p:cNvPr id="35" name="Group 34">
            <a:extLst>
              <a:ext uri="{FF2B5EF4-FFF2-40B4-BE49-F238E27FC236}">
                <a16:creationId xmlns:a16="http://schemas.microsoft.com/office/drawing/2014/main" id="{926B2B9D-57C3-35BD-17F7-BD51B9F66193}"/>
              </a:ext>
            </a:extLst>
          </p:cNvPr>
          <p:cNvGrpSpPr/>
          <p:nvPr/>
        </p:nvGrpSpPr>
        <p:grpSpPr>
          <a:xfrm>
            <a:off x="1221131" y="4191513"/>
            <a:ext cx="2698375" cy="1172222"/>
            <a:chOff x="1254238" y="4677267"/>
            <a:chExt cx="1407503" cy="695515"/>
          </a:xfrm>
        </p:grpSpPr>
        <p:cxnSp>
          <p:nvCxnSpPr>
            <p:cNvPr id="40" name="Google Shape;904;p86">
              <a:extLst>
                <a:ext uri="{FF2B5EF4-FFF2-40B4-BE49-F238E27FC236}">
                  <a16:creationId xmlns:a16="http://schemas.microsoft.com/office/drawing/2014/main" id="{1254AAD8-9754-D6D0-8136-BE9C32C60287}"/>
                </a:ext>
              </a:extLst>
            </p:cNvPr>
            <p:cNvCxnSpPr>
              <a:cxnSpLocks/>
            </p:cNvCxnSpPr>
            <p:nvPr/>
          </p:nvCxnSpPr>
          <p:spPr>
            <a:xfrm>
              <a:off x="1601722" y="4964868"/>
              <a:ext cx="0" cy="407914"/>
            </a:xfrm>
            <a:prstGeom prst="straightConnector1">
              <a:avLst/>
            </a:prstGeom>
            <a:noFill/>
            <a:ln w="76200" cap="flat" cmpd="sng">
              <a:solidFill>
                <a:srgbClr val="D9D2E9"/>
              </a:solidFill>
              <a:prstDash val="solid"/>
              <a:round/>
              <a:headEnd type="none" w="med" len="med"/>
              <a:tailEnd type="none" w="med" len="med"/>
            </a:ln>
          </p:spPr>
        </p:cxnSp>
        <p:cxnSp>
          <p:nvCxnSpPr>
            <p:cNvPr id="52" name="Google Shape;905;p86">
              <a:extLst>
                <a:ext uri="{FF2B5EF4-FFF2-40B4-BE49-F238E27FC236}">
                  <a16:creationId xmlns:a16="http://schemas.microsoft.com/office/drawing/2014/main" id="{67EA964D-686A-1DE7-0EEF-E75A4299065F}"/>
                </a:ext>
              </a:extLst>
            </p:cNvPr>
            <p:cNvCxnSpPr>
              <a:cxnSpLocks/>
            </p:cNvCxnSpPr>
            <p:nvPr/>
          </p:nvCxnSpPr>
          <p:spPr>
            <a:xfrm>
              <a:off x="1959223" y="4677267"/>
              <a:ext cx="0" cy="691402"/>
            </a:xfrm>
            <a:prstGeom prst="straightConnector1">
              <a:avLst/>
            </a:prstGeom>
            <a:noFill/>
            <a:ln w="76200" cap="flat" cmpd="sng">
              <a:solidFill>
                <a:srgbClr val="D9D2E9"/>
              </a:solidFill>
              <a:prstDash val="solid"/>
              <a:round/>
              <a:headEnd type="none" w="med" len="med"/>
              <a:tailEnd type="none" w="med" len="med"/>
            </a:ln>
          </p:spPr>
        </p:cxnSp>
        <p:cxnSp>
          <p:nvCxnSpPr>
            <p:cNvPr id="53" name="Google Shape;906;p86">
              <a:extLst>
                <a:ext uri="{FF2B5EF4-FFF2-40B4-BE49-F238E27FC236}">
                  <a16:creationId xmlns:a16="http://schemas.microsoft.com/office/drawing/2014/main" id="{0BC357BE-2352-6836-7814-026A0214BFF7}"/>
                </a:ext>
              </a:extLst>
            </p:cNvPr>
            <p:cNvCxnSpPr>
              <a:cxnSpLocks/>
            </p:cNvCxnSpPr>
            <p:nvPr/>
          </p:nvCxnSpPr>
          <p:spPr>
            <a:xfrm>
              <a:off x="1254238" y="5036335"/>
              <a:ext cx="0" cy="331227"/>
            </a:xfrm>
            <a:prstGeom prst="straightConnector1">
              <a:avLst/>
            </a:prstGeom>
            <a:noFill/>
            <a:ln w="76200" cap="flat" cmpd="sng">
              <a:solidFill>
                <a:srgbClr val="D9D2E9"/>
              </a:solidFill>
              <a:prstDash val="solid"/>
              <a:round/>
              <a:headEnd type="none" w="med" len="med"/>
              <a:tailEnd type="none" w="med" len="med"/>
            </a:ln>
          </p:spPr>
        </p:cxnSp>
        <p:cxnSp>
          <p:nvCxnSpPr>
            <p:cNvPr id="54" name="Google Shape;912;p86">
              <a:extLst>
                <a:ext uri="{FF2B5EF4-FFF2-40B4-BE49-F238E27FC236}">
                  <a16:creationId xmlns:a16="http://schemas.microsoft.com/office/drawing/2014/main" id="{D9672048-6877-8559-2DBD-C14F209FF719}"/>
                </a:ext>
              </a:extLst>
            </p:cNvPr>
            <p:cNvCxnSpPr>
              <a:cxnSpLocks/>
            </p:cNvCxnSpPr>
            <p:nvPr/>
          </p:nvCxnSpPr>
          <p:spPr>
            <a:xfrm>
              <a:off x="2303967" y="5016994"/>
              <a:ext cx="0" cy="351675"/>
            </a:xfrm>
            <a:prstGeom prst="straightConnector1">
              <a:avLst/>
            </a:prstGeom>
            <a:noFill/>
            <a:ln w="76200" cap="flat" cmpd="sng">
              <a:solidFill>
                <a:srgbClr val="D9D2E9"/>
              </a:solidFill>
              <a:prstDash val="solid"/>
              <a:round/>
              <a:headEnd type="none" w="med" len="med"/>
              <a:tailEnd type="none" w="med" len="med"/>
            </a:ln>
          </p:spPr>
        </p:cxnSp>
        <p:cxnSp>
          <p:nvCxnSpPr>
            <p:cNvPr id="55" name="Google Shape;913;p86">
              <a:extLst>
                <a:ext uri="{FF2B5EF4-FFF2-40B4-BE49-F238E27FC236}">
                  <a16:creationId xmlns:a16="http://schemas.microsoft.com/office/drawing/2014/main" id="{EF7811F5-AD0C-8693-3E21-1C2C94E09E2E}"/>
                </a:ext>
              </a:extLst>
            </p:cNvPr>
            <p:cNvCxnSpPr>
              <a:cxnSpLocks/>
            </p:cNvCxnSpPr>
            <p:nvPr/>
          </p:nvCxnSpPr>
          <p:spPr>
            <a:xfrm>
              <a:off x="2661741" y="5187913"/>
              <a:ext cx="0" cy="175879"/>
            </a:xfrm>
            <a:prstGeom prst="straightConnector1">
              <a:avLst/>
            </a:prstGeom>
            <a:noFill/>
            <a:ln w="76200" cap="flat" cmpd="sng">
              <a:solidFill>
                <a:srgbClr val="D9D2E9"/>
              </a:solidFill>
              <a:prstDash val="solid"/>
              <a:round/>
              <a:headEnd type="none" w="med" len="med"/>
              <a:tailEnd type="none" w="med" len="med"/>
            </a:ln>
          </p:spPr>
        </p:cxnSp>
      </p:grpSp>
      <p:grpSp>
        <p:nvGrpSpPr>
          <p:cNvPr id="26" name="Group 25">
            <a:extLst>
              <a:ext uri="{FF2B5EF4-FFF2-40B4-BE49-F238E27FC236}">
                <a16:creationId xmlns:a16="http://schemas.microsoft.com/office/drawing/2014/main" id="{7E2E4F60-3E49-F85D-997B-02C3405BCFEA}"/>
              </a:ext>
            </a:extLst>
          </p:cNvPr>
          <p:cNvGrpSpPr/>
          <p:nvPr/>
        </p:nvGrpSpPr>
        <p:grpSpPr>
          <a:xfrm>
            <a:off x="1127461" y="3757527"/>
            <a:ext cx="2698375" cy="1611354"/>
            <a:chOff x="1254238" y="4677267"/>
            <a:chExt cx="1407503" cy="695515"/>
          </a:xfrm>
        </p:grpSpPr>
        <p:cxnSp>
          <p:nvCxnSpPr>
            <p:cNvPr id="27" name="Google Shape;904;p86">
              <a:extLst>
                <a:ext uri="{FF2B5EF4-FFF2-40B4-BE49-F238E27FC236}">
                  <a16:creationId xmlns:a16="http://schemas.microsoft.com/office/drawing/2014/main" id="{5F61527A-C067-42FB-65B1-65FBA9E60920}"/>
                </a:ext>
              </a:extLst>
            </p:cNvPr>
            <p:cNvCxnSpPr>
              <a:cxnSpLocks/>
            </p:cNvCxnSpPr>
            <p:nvPr/>
          </p:nvCxnSpPr>
          <p:spPr>
            <a:xfrm>
              <a:off x="1601722" y="4964868"/>
              <a:ext cx="0" cy="407914"/>
            </a:xfrm>
            <a:prstGeom prst="straightConnector1">
              <a:avLst/>
            </a:prstGeom>
            <a:noFill/>
            <a:ln w="76200" cap="flat" cmpd="sng">
              <a:solidFill>
                <a:srgbClr val="CFE2F3"/>
              </a:solidFill>
              <a:prstDash val="solid"/>
              <a:round/>
              <a:headEnd type="none" w="med" len="med"/>
              <a:tailEnd type="none" w="med" len="med"/>
            </a:ln>
          </p:spPr>
        </p:cxnSp>
        <p:cxnSp>
          <p:nvCxnSpPr>
            <p:cNvPr id="28" name="Google Shape;905;p86">
              <a:extLst>
                <a:ext uri="{FF2B5EF4-FFF2-40B4-BE49-F238E27FC236}">
                  <a16:creationId xmlns:a16="http://schemas.microsoft.com/office/drawing/2014/main" id="{441EF6D9-B146-4113-7FFA-E2CFD2FB9D44}"/>
                </a:ext>
              </a:extLst>
            </p:cNvPr>
            <p:cNvCxnSpPr>
              <a:cxnSpLocks/>
            </p:cNvCxnSpPr>
            <p:nvPr/>
          </p:nvCxnSpPr>
          <p:spPr>
            <a:xfrm>
              <a:off x="1959223" y="4677267"/>
              <a:ext cx="0" cy="691402"/>
            </a:xfrm>
            <a:prstGeom prst="straightConnector1">
              <a:avLst/>
            </a:prstGeom>
            <a:noFill/>
            <a:ln w="76200" cap="flat" cmpd="sng">
              <a:solidFill>
                <a:srgbClr val="CFE2F3"/>
              </a:solidFill>
              <a:prstDash val="solid"/>
              <a:round/>
              <a:headEnd type="none" w="med" len="med"/>
              <a:tailEnd type="none" w="med" len="med"/>
            </a:ln>
          </p:spPr>
        </p:cxnSp>
        <p:cxnSp>
          <p:nvCxnSpPr>
            <p:cNvPr id="29" name="Google Shape;906;p86">
              <a:extLst>
                <a:ext uri="{FF2B5EF4-FFF2-40B4-BE49-F238E27FC236}">
                  <a16:creationId xmlns:a16="http://schemas.microsoft.com/office/drawing/2014/main" id="{5A5ED112-4CA4-4FD1-F243-7762227CFB4D}"/>
                </a:ext>
              </a:extLst>
            </p:cNvPr>
            <p:cNvCxnSpPr>
              <a:cxnSpLocks/>
            </p:cNvCxnSpPr>
            <p:nvPr/>
          </p:nvCxnSpPr>
          <p:spPr>
            <a:xfrm>
              <a:off x="1254238" y="5036335"/>
              <a:ext cx="0" cy="331227"/>
            </a:xfrm>
            <a:prstGeom prst="straightConnector1">
              <a:avLst/>
            </a:prstGeom>
            <a:noFill/>
            <a:ln w="76200" cap="flat" cmpd="sng">
              <a:solidFill>
                <a:srgbClr val="CFE2F3"/>
              </a:solidFill>
              <a:prstDash val="solid"/>
              <a:round/>
              <a:headEnd type="none" w="med" len="med"/>
              <a:tailEnd type="none" w="med" len="med"/>
            </a:ln>
          </p:spPr>
        </p:cxnSp>
        <p:cxnSp>
          <p:nvCxnSpPr>
            <p:cNvPr id="30" name="Google Shape;912;p86">
              <a:extLst>
                <a:ext uri="{FF2B5EF4-FFF2-40B4-BE49-F238E27FC236}">
                  <a16:creationId xmlns:a16="http://schemas.microsoft.com/office/drawing/2014/main" id="{6A669996-D772-633C-32CE-7E89C75958FB}"/>
                </a:ext>
              </a:extLst>
            </p:cNvPr>
            <p:cNvCxnSpPr>
              <a:cxnSpLocks/>
            </p:cNvCxnSpPr>
            <p:nvPr/>
          </p:nvCxnSpPr>
          <p:spPr>
            <a:xfrm>
              <a:off x="2303967" y="5016994"/>
              <a:ext cx="0" cy="351675"/>
            </a:xfrm>
            <a:prstGeom prst="straightConnector1">
              <a:avLst/>
            </a:prstGeom>
            <a:noFill/>
            <a:ln w="76200" cap="flat" cmpd="sng">
              <a:solidFill>
                <a:srgbClr val="CFE2F3"/>
              </a:solidFill>
              <a:prstDash val="solid"/>
              <a:round/>
              <a:headEnd type="none" w="med" len="med"/>
              <a:tailEnd type="none" w="med" len="med"/>
            </a:ln>
          </p:spPr>
        </p:cxnSp>
        <p:cxnSp>
          <p:nvCxnSpPr>
            <p:cNvPr id="31" name="Google Shape;913;p86">
              <a:extLst>
                <a:ext uri="{FF2B5EF4-FFF2-40B4-BE49-F238E27FC236}">
                  <a16:creationId xmlns:a16="http://schemas.microsoft.com/office/drawing/2014/main" id="{F65FB7F8-ABEB-3A38-0A94-6C687BC17206}"/>
                </a:ext>
              </a:extLst>
            </p:cNvPr>
            <p:cNvCxnSpPr>
              <a:cxnSpLocks/>
            </p:cNvCxnSpPr>
            <p:nvPr/>
          </p:nvCxnSpPr>
          <p:spPr>
            <a:xfrm>
              <a:off x="2661741" y="5187913"/>
              <a:ext cx="0" cy="175879"/>
            </a:xfrm>
            <a:prstGeom prst="straightConnector1">
              <a:avLst/>
            </a:prstGeom>
            <a:noFill/>
            <a:ln w="76200" cap="flat" cmpd="sng">
              <a:solidFill>
                <a:srgbClr val="CFE2F3"/>
              </a:solidFill>
              <a:prstDash val="solid"/>
              <a:round/>
              <a:headEnd type="none" w="med" len="med"/>
              <a:tailEnd type="none" w="med" len="med"/>
            </a:ln>
          </p:spPr>
        </p:cxnSp>
      </p:grpSp>
      <p:grpSp>
        <p:nvGrpSpPr>
          <p:cNvPr id="11" name="Group 10">
            <a:extLst>
              <a:ext uri="{FF2B5EF4-FFF2-40B4-BE49-F238E27FC236}">
                <a16:creationId xmlns:a16="http://schemas.microsoft.com/office/drawing/2014/main" id="{188DF51C-6FF7-DE72-9DF5-55A18B8BD2D0}"/>
              </a:ext>
            </a:extLst>
          </p:cNvPr>
          <p:cNvGrpSpPr/>
          <p:nvPr/>
        </p:nvGrpSpPr>
        <p:grpSpPr>
          <a:xfrm>
            <a:off x="1040207" y="3476614"/>
            <a:ext cx="2698375" cy="1896158"/>
            <a:chOff x="1254238" y="4677267"/>
            <a:chExt cx="1407503" cy="695515"/>
          </a:xfrm>
        </p:grpSpPr>
        <p:cxnSp>
          <p:nvCxnSpPr>
            <p:cNvPr id="15" name="Google Shape;904;p86">
              <a:extLst>
                <a:ext uri="{FF2B5EF4-FFF2-40B4-BE49-F238E27FC236}">
                  <a16:creationId xmlns:a16="http://schemas.microsoft.com/office/drawing/2014/main" id="{2E6E6D1F-FA8F-F550-C415-A286446EED8B}"/>
                </a:ext>
              </a:extLst>
            </p:cNvPr>
            <p:cNvCxnSpPr>
              <a:cxnSpLocks/>
            </p:cNvCxnSpPr>
            <p:nvPr/>
          </p:nvCxnSpPr>
          <p:spPr>
            <a:xfrm>
              <a:off x="1601722" y="4964868"/>
              <a:ext cx="0" cy="407914"/>
            </a:xfrm>
            <a:prstGeom prst="straightConnector1">
              <a:avLst/>
            </a:prstGeom>
            <a:noFill/>
            <a:ln w="76200" cap="flat" cmpd="sng">
              <a:solidFill>
                <a:srgbClr val="B6D7A8"/>
              </a:solidFill>
              <a:prstDash val="solid"/>
              <a:round/>
              <a:headEnd type="none" w="med" len="med"/>
              <a:tailEnd type="none" w="med" len="med"/>
            </a:ln>
          </p:spPr>
        </p:cxnSp>
        <p:cxnSp>
          <p:nvCxnSpPr>
            <p:cNvPr id="16" name="Google Shape;905;p86">
              <a:extLst>
                <a:ext uri="{FF2B5EF4-FFF2-40B4-BE49-F238E27FC236}">
                  <a16:creationId xmlns:a16="http://schemas.microsoft.com/office/drawing/2014/main" id="{B83EF53A-CA76-E174-4D0A-D5C5F9856524}"/>
                </a:ext>
              </a:extLst>
            </p:cNvPr>
            <p:cNvCxnSpPr>
              <a:cxnSpLocks/>
            </p:cNvCxnSpPr>
            <p:nvPr/>
          </p:nvCxnSpPr>
          <p:spPr>
            <a:xfrm>
              <a:off x="1959223" y="4677267"/>
              <a:ext cx="0" cy="691402"/>
            </a:xfrm>
            <a:prstGeom prst="straightConnector1">
              <a:avLst/>
            </a:prstGeom>
            <a:noFill/>
            <a:ln w="76200" cap="flat" cmpd="sng">
              <a:solidFill>
                <a:srgbClr val="B6D7A8"/>
              </a:solidFill>
              <a:prstDash val="solid"/>
              <a:round/>
              <a:headEnd type="none" w="med" len="med"/>
              <a:tailEnd type="none" w="med" len="med"/>
            </a:ln>
          </p:spPr>
        </p:cxnSp>
        <p:cxnSp>
          <p:nvCxnSpPr>
            <p:cNvPr id="18" name="Google Shape;906;p86">
              <a:extLst>
                <a:ext uri="{FF2B5EF4-FFF2-40B4-BE49-F238E27FC236}">
                  <a16:creationId xmlns:a16="http://schemas.microsoft.com/office/drawing/2014/main" id="{9211DE15-6596-7E2F-946F-1DAA3E4CF047}"/>
                </a:ext>
              </a:extLst>
            </p:cNvPr>
            <p:cNvCxnSpPr>
              <a:cxnSpLocks/>
            </p:cNvCxnSpPr>
            <p:nvPr/>
          </p:nvCxnSpPr>
          <p:spPr>
            <a:xfrm>
              <a:off x="1254238" y="5036335"/>
              <a:ext cx="0" cy="331227"/>
            </a:xfrm>
            <a:prstGeom prst="straightConnector1">
              <a:avLst/>
            </a:prstGeom>
            <a:noFill/>
            <a:ln w="76200" cap="flat" cmpd="sng">
              <a:solidFill>
                <a:srgbClr val="B6D7A8"/>
              </a:solidFill>
              <a:prstDash val="solid"/>
              <a:round/>
              <a:headEnd type="none" w="med" len="med"/>
              <a:tailEnd type="none" w="med" len="med"/>
            </a:ln>
          </p:spPr>
        </p:cxnSp>
        <p:cxnSp>
          <p:nvCxnSpPr>
            <p:cNvPr id="19" name="Google Shape;912;p86">
              <a:extLst>
                <a:ext uri="{FF2B5EF4-FFF2-40B4-BE49-F238E27FC236}">
                  <a16:creationId xmlns:a16="http://schemas.microsoft.com/office/drawing/2014/main" id="{F1694310-C276-054F-3F63-104A3BE73618}"/>
                </a:ext>
              </a:extLst>
            </p:cNvPr>
            <p:cNvCxnSpPr>
              <a:cxnSpLocks/>
            </p:cNvCxnSpPr>
            <p:nvPr/>
          </p:nvCxnSpPr>
          <p:spPr>
            <a:xfrm>
              <a:off x="2303967" y="5016994"/>
              <a:ext cx="0" cy="351675"/>
            </a:xfrm>
            <a:prstGeom prst="straightConnector1">
              <a:avLst/>
            </a:prstGeom>
            <a:noFill/>
            <a:ln w="76200" cap="flat" cmpd="sng">
              <a:solidFill>
                <a:srgbClr val="B6D7A8"/>
              </a:solidFill>
              <a:prstDash val="solid"/>
              <a:round/>
              <a:headEnd type="none" w="med" len="med"/>
              <a:tailEnd type="none" w="med" len="med"/>
            </a:ln>
          </p:spPr>
        </p:cxnSp>
        <p:cxnSp>
          <p:nvCxnSpPr>
            <p:cNvPr id="22" name="Google Shape;913;p86">
              <a:extLst>
                <a:ext uri="{FF2B5EF4-FFF2-40B4-BE49-F238E27FC236}">
                  <a16:creationId xmlns:a16="http://schemas.microsoft.com/office/drawing/2014/main" id="{7353794A-C1EE-CA8C-DE3F-91445E769211}"/>
                </a:ext>
              </a:extLst>
            </p:cNvPr>
            <p:cNvCxnSpPr>
              <a:cxnSpLocks/>
            </p:cNvCxnSpPr>
            <p:nvPr/>
          </p:nvCxnSpPr>
          <p:spPr>
            <a:xfrm>
              <a:off x="2661741" y="5187913"/>
              <a:ext cx="0" cy="175879"/>
            </a:xfrm>
            <a:prstGeom prst="straightConnector1">
              <a:avLst/>
            </a:prstGeom>
            <a:noFill/>
            <a:ln w="76200" cap="flat" cmpd="sng">
              <a:solidFill>
                <a:srgbClr val="B6D7A8"/>
              </a:solidFill>
              <a:prstDash val="solid"/>
              <a:round/>
              <a:headEnd type="none" w="med" len="med"/>
              <a:tailEnd type="none" w="med" len="med"/>
            </a:ln>
          </p:spPr>
        </p:cxnSp>
      </p:grpSp>
      <p:grpSp>
        <p:nvGrpSpPr>
          <p:cNvPr id="2" name="Group 1">
            <a:extLst>
              <a:ext uri="{FF2B5EF4-FFF2-40B4-BE49-F238E27FC236}">
                <a16:creationId xmlns:a16="http://schemas.microsoft.com/office/drawing/2014/main" id="{71252743-4F79-2351-C3A0-9E8A3F8BCD9C}"/>
              </a:ext>
            </a:extLst>
          </p:cNvPr>
          <p:cNvGrpSpPr/>
          <p:nvPr/>
        </p:nvGrpSpPr>
        <p:grpSpPr>
          <a:xfrm>
            <a:off x="953128" y="3817495"/>
            <a:ext cx="2698375" cy="1563751"/>
            <a:chOff x="1254238" y="4677267"/>
            <a:chExt cx="1407503" cy="704602"/>
          </a:xfrm>
        </p:grpSpPr>
        <p:cxnSp>
          <p:nvCxnSpPr>
            <p:cNvPr id="5" name="Google Shape;904;p86">
              <a:extLst>
                <a:ext uri="{FF2B5EF4-FFF2-40B4-BE49-F238E27FC236}">
                  <a16:creationId xmlns:a16="http://schemas.microsoft.com/office/drawing/2014/main" id="{9C75A9D4-C679-3A1B-E1A4-B9573A72392E}"/>
                </a:ext>
              </a:extLst>
            </p:cNvPr>
            <p:cNvCxnSpPr>
              <a:cxnSpLocks/>
            </p:cNvCxnSpPr>
            <p:nvPr/>
          </p:nvCxnSpPr>
          <p:spPr>
            <a:xfrm>
              <a:off x="1601722" y="4964868"/>
              <a:ext cx="0" cy="407914"/>
            </a:xfrm>
            <a:prstGeom prst="straightConnector1">
              <a:avLst/>
            </a:prstGeom>
            <a:noFill/>
            <a:ln w="76200" cap="flat" cmpd="sng">
              <a:solidFill>
                <a:srgbClr val="F4CCCC"/>
              </a:solidFill>
              <a:prstDash val="solid"/>
              <a:round/>
              <a:headEnd type="none" w="med" len="med"/>
              <a:tailEnd type="none" w="med" len="med"/>
            </a:ln>
          </p:spPr>
        </p:cxnSp>
        <p:cxnSp>
          <p:nvCxnSpPr>
            <p:cNvPr id="7" name="Google Shape;905;p86">
              <a:extLst>
                <a:ext uri="{FF2B5EF4-FFF2-40B4-BE49-F238E27FC236}">
                  <a16:creationId xmlns:a16="http://schemas.microsoft.com/office/drawing/2014/main" id="{70D0BF35-23E4-0709-8294-31925018FCD3}"/>
                </a:ext>
              </a:extLst>
            </p:cNvPr>
            <p:cNvCxnSpPr>
              <a:cxnSpLocks/>
            </p:cNvCxnSpPr>
            <p:nvPr/>
          </p:nvCxnSpPr>
          <p:spPr>
            <a:xfrm>
              <a:off x="1959223" y="4677267"/>
              <a:ext cx="0" cy="691402"/>
            </a:xfrm>
            <a:prstGeom prst="straightConnector1">
              <a:avLst/>
            </a:prstGeom>
            <a:noFill/>
            <a:ln w="76200" cap="flat" cmpd="sng">
              <a:solidFill>
                <a:srgbClr val="F4CCCC"/>
              </a:solidFill>
              <a:prstDash val="solid"/>
              <a:round/>
              <a:headEnd type="none" w="med" len="med"/>
              <a:tailEnd type="none" w="med" len="med"/>
            </a:ln>
          </p:spPr>
        </p:cxnSp>
        <p:cxnSp>
          <p:nvCxnSpPr>
            <p:cNvPr id="8" name="Google Shape;906;p86">
              <a:extLst>
                <a:ext uri="{FF2B5EF4-FFF2-40B4-BE49-F238E27FC236}">
                  <a16:creationId xmlns:a16="http://schemas.microsoft.com/office/drawing/2014/main" id="{DF549476-D266-03E4-B008-4F6C8D9FA9FC}"/>
                </a:ext>
              </a:extLst>
            </p:cNvPr>
            <p:cNvCxnSpPr>
              <a:cxnSpLocks/>
            </p:cNvCxnSpPr>
            <p:nvPr/>
          </p:nvCxnSpPr>
          <p:spPr>
            <a:xfrm>
              <a:off x="1254238" y="5036335"/>
              <a:ext cx="0" cy="345534"/>
            </a:xfrm>
            <a:prstGeom prst="straightConnector1">
              <a:avLst/>
            </a:prstGeom>
            <a:noFill/>
            <a:ln w="76200" cap="flat" cmpd="sng">
              <a:solidFill>
                <a:srgbClr val="F4CCCC"/>
              </a:solidFill>
              <a:prstDash val="solid"/>
              <a:round/>
              <a:headEnd type="none" w="med" len="med"/>
              <a:tailEnd type="none" w="med" len="med"/>
            </a:ln>
          </p:spPr>
        </p:cxnSp>
        <p:cxnSp>
          <p:nvCxnSpPr>
            <p:cNvPr id="9" name="Google Shape;912;p86">
              <a:extLst>
                <a:ext uri="{FF2B5EF4-FFF2-40B4-BE49-F238E27FC236}">
                  <a16:creationId xmlns:a16="http://schemas.microsoft.com/office/drawing/2014/main" id="{19568D9C-DF50-D454-89EA-AAE939980F64}"/>
                </a:ext>
              </a:extLst>
            </p:cNvPr>
            <p:cNvCxnSpPr>
              <a:cxnSpLocks/>
            </p:cNvCxnSpPr>
            <p:nvPr/>
          </p:nvCxnSpPr>
          <p:spPr>
            <a:xfrm>
              <a:off x="2303967" y="5016994"/>
              <a:ext cx="0" cy="351675"/>
            </a:xfrm>
            <a:prstGeom prst="straightConnector1">
              <a:avLst/>
            </a:prstGeom>
            <a:noFill/>
            <a:ln w="76200" cap="flat" cmpd="sng">
              <a:solidFill>
                <a:srgbClr val="F4CCCC"/>
              </a:solidFill>
              <a:prstDash val="solid"/>
              <a:round/>
              <a:headEnd type="none" w="med" len="med"/>
              <a:tailEnd type="none" w="med" len="med"/>
            </a:ln>
          </p:spPr>
        </p:cxnSp>
        <p:cxnSp>
          <p:nvCxnSpPr>
            <p:cNvPr id="10" name="Google Shape;913;p86">
              <a:extLst>
                <a:ext uri="{FF2B5EF4-FFF2-40B4-BE49-F238E27FC236}">
                  <a16:creationId xmlns:a16="http://schemas.microsoft.com/office/drawing/2014/main" id="{75B89890-C90A-5667-B492-12967E18362E}"/>
                </a:ext>
              </a:extLst>
            </p:cNvPr>
            <p:cNvCxnSpPr>
              <a:cxnSpLocks/>
            </p:cNvCxnSpPr>
            <p:nvPr/>
          </p:nvCxnSpPr>
          <p:spPr>
            <a:xfrm>
              <a:off x="2661741" y="5187913"/>
              <a:ext cx="0" cy="175879"/>
            </a:xfrm>
            <a:prstGeom prst="straightConnector1">
              <a:avLst/>
            </a:prstGeom>
            <a:noFill/>
            <a:ln w="76200" cap="flat" cmpd="sng">
              <a:solidFill>
                <a:srgbClr val="F4CCCC"/>
              </a:solidFill>
              <a:prstDash val="solid"/>
              <a:round/>
              <a:headEnd type="none" w="med" len="med"/>
              <a:tailEnd type="none" w="med" len="med"/>
            </a:ln>
          </p:spPr>
        </p:cxnSp>
      </p:grpSp>
      <p:grpSp>
        <p:nvGrpSpPr>
          <p:cNvPr id="59" name="Group 58">
            <a:extLst>
              <a:ext uri="{FF2B5EF4-FFF2-40B4-BE49-F238E27FC236}">
                <a16:creationId xmlns:a16="http://schemas.microsoft.com/office/drawing/2014/main" id="{7C55C5FB-9761-8B3A-80C5-D23397793C8E}"/>
              </a:ext>
            </a:extLst>
          </p:cNvPr>
          <p:cNvGrpSpPr/>
          <p:nvPr/>
        </p:nvGrpSpPr>
        <p:grpSpPr>
          <a:xfrm>
            <a:off x="2948861" y="2739329"/>
            <a:ext cx="3260862" cy="1107562"/>
            <a:chOff x="3276663" y="2772598"/>
            <a:chExt cx="3260862" cy="1107562"/>
          </a:xfrm>
        </p:grpSpPr>
        <p:sp>
          <p:nvSpPr>
            <p:cNvPr id="881" name="Google Shape;881;p86">
              <a:extLst>
                <a:ext uri="{FF2B5EF4-FFF2-40B4-BE49-F238E27FC236}">
                  <a16:creationId xmlns:a16="http://schemas.microsoft.com/office/drawing/2014/main" id="{3230EC1D-F303-A049-6FF6-906765898896}"/>
                </a:ext>
              </a:extLst>
            </p:cNvPr>
            <p:cNvSpPr/>
            <p:nvPr/>
          </p:nvSpPr>
          <p:spPr>
            <a:xfrm rot="14599033">
              <a:off x="5512982" y="2080582"/>
              <a:ext cx="332527" cy="1716559"/>
            </a:xfrm>
            <a:prstGeom prst="ellipse">
              <a:avLst/>
            </a:prstGeom>
            <a:solidFill>
              <a:srgbClr val="FFE599"/>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58" name="Google Shape;881;p86">
              <a:extLst>
                <a:ext uri="{FF2B5EF4-FFF2-40B4-BE49-F238E27FC236}">
                  <a16:creationId xmlns:a16="http://schemas.microsoft.com/office/drawing/2014/main" id="{ABB3DBD1-9153-0FDD-7BDA-910FEEC2DC69}"/>
                </a:ext>
              </a:extLst>
            </p:cNvPr>
            <p:cNvSpPr/>
            <p:nvPr/>
          </p:nvSpPr>
          <p:spPr>
            <a:xfrm rot="14599033" flipH="1" flipV="1">
              <a:off x="3968679" y="2855617"/>
              <a:ext cx="332527" cy="1716559"/>
            </a:xfrm>
            <a:prstGeom prst="ellipse">
              <a:avLst/>
            </a:prstGeom>
            <a:noFill/>
            <a:ln w="19050" cap="flat" cmpd="sng">
              <a:no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grpSp>
      <p:grpSp>
        <p:nvGrpSpPr>
          <p:cNvPr id="32" name="Group 31">
            <a:extLst>
              <a:ext uri="{FF2B5EF4-FFF2-40B4-BE49-F238E27FC236}">
                <a16:creationId xmlns:a16="http://schemas.microsoft.com/office/drawing/2014/main" id="{DF9C3F4A-19E0-9D2F-816C-852A86514CB0}"/>
              </a:ext>
            </a:extLst>
          </p:cNvPr>
          <p:cNvGrpSpPr/>
          <p:nvPr/>
        </p:nvGrpSpPr>
        <p:grpSpPr>
          <a:xfrm>
            <a:off x="868672" y="4060407"/>
            <a:ext cx="2698376" cy="1325511"/>
            <a:chOff x="1254238" y="4704745"/>
            <a:chExt cx="1407504" cy="691402"/>
          </a:xfrm>
        </p:grpSpPr>
        <p:cxnSp>
          <p:nvCxnSpPr>
            <p:cNvPr id="904" name="Google Shape;904;p86">
              <a:extLst>
                <a:ext uri="{FF2B5EF4-FFF2-40B4-BE49-F238E27FC236}">
                  <a16:creationId xmlns:a16="http://schemas.microsoft.com/office/drawing/2014/main" id="{96BA466D-5EFF-C29B-A782-9ACE93AEFC3E}"/>
                </a:ext>
              </a:extLst>
            </p:cNvPr>
            <p:cNvCxnSpPr>
              <a:cxnSpLocks/>
            </p:cNvCxnSpPr>
            <p:nvPr/>
          </p:nvCxnSpPr>
          <p:spPr>
            <a:xfrm>
              <a:off x="1601722" y="4964868"/>
              <a:ext cx="0" cy="407914"/>
            </a:xfrm>
            <a:prstGeom prst="straightConnector1">
              <a:avLst/>
            </a:prstGeom>
            <a:noFill/>
            <a:ln w="76200" cap="flat" cmpd="sng">
              <a:solidFill>
                <a:srgbClr val="FFE599"/>
              </a:solidFill>
              <a:prstDash val="solid"/>
              <a:round/>
              <a:headEnd type="none" w="med" len="med"/>
              <a:tailEnd type="none" w="med" len="med"/>
            </a:ln>
          </p:spPr>
        </p:cxnSp>
        <p:cxnSp>
          <p:nvCxnSpPr>
            <p:cNvPr id="905" name="Google Shape;905;p86">
              <a:extLst>
                <a:ext uri="{FF2B5EF4-FFF2-40B4-BE49-F238E27FC236}">
                  <a16:creationId xmlns:a16="http://schemas.microsoft.com/office/drawing/2014/main" id="{0D4C9AD3-5431-7A41-6185-99AAD7345EA3}"/>
                </a:ext>
              </a:extLst>
            </p:cNvPr>
            <p:cNvCxnSpPr>
              <a:cxnSpLocks/>
            </p:cNvCxnSpPr>
            <p:nvPr/>
          </p:nvCxnSpPr>
          <p:spPr>
            <a:xfrm>
              <a:off x="1956509" y="4704745"/>
              <a:ext cx="0" cy="691402"/>
            </a:xfrm>
            <a:prstGeom prst="straightConnector1">
              <a:avLst/>
            </a:prstGeom>
            <a:noFill/>
            <a:ln w="76200" cap="flat" cmpd="sng">
              <a:solidFill>
                <a:srgbClr val="FFE599"/>
              </a:solidFill>
              <a:prstDash val="solid"/>
              <a:round/>
              <a:headEnd type="none" w="med" len="med"/>
              <a:tailEnd type="none" w="med" len="med"/>
            </a:ln>
          </p:spPr>
        </p:cxnSp>
        <p:cxnSp>
          <p:nvCxnSpPr>
            <p:cNvPr id="906" name="Google Shape;906;p86">
              <a:extLst>
                <a:ext uri="{FF2B5EF4-FFF2-40B4-BE49-F238E27FC236}">
                  <a16:creationId xmlns:a16="http://schemas.microsoft.com/office/drawing/2014/main" id="{EEB5AB46-2921-B9FF-F195-04E04038FED1}"/>
                </a:ext>
              </a:extLst>
            </p:cNvPr>
            <p:cNvCxnSpPr>
              <a:cxnSpLocks/>
            </p:cNvCxnSpPr>
            <p:nvPr/>
          </p:nvCxnSpPr>
          <p:spPr>
            <a:xfrm>
              <a:off x="1254238" y="5036335"/>
              <a:ext cx="0" cy="345534"/>
            </a:xfrm>
            <a:prstGeom prst="straightConnector1">
              <a:avLst/>
            </a:prstGeom>
            <a:noFill/>
            <a:ln w="76200" cap="flat" cmpd="sng">
              <a:solidFill>
                <a:srgbClr val="FFE599"/>
              </a:solidFill>
              <a:prstDash val="solid"/>
              <a:round/>
              <a:headEnd type="none" w="med" len="med"/>
              <a:tailEnd type="none" w="med" len="med"/>
            </a:ln>
          </p:spPr>
        </p:cxnSp>
        <p:cxnSp>
          <p:nvCxnSpPr>
            <p:cNvPr id="912" name="Google Shape;912;p86">
              <a:extLst>
                <a:ext uri="{FF2B5EF4-FFF2-40B4-BE49-F238E27FC236}">
                  <a16:creationId xmlns:a16="http://schemas.microsoft.com/office/drawing/2014/main" id="{451AEDD4-8924-C2F9-43E8-73DF8C293749}"/>
                </a:ext>
              </a:extLst>
            </p:cNvPr>
            <p:cNvCxnSpPr>
              <a:cxnSpLocks/>
            </p:cNvCxnSpPr>
            <p:nvPr/>
          </p:nvCxnSpPr>
          <p:spPr>
            <a:xfrm>
              <a:off x="2303344" y="5036335"/>
              <a:ext cx="0" cy="351675"/>
            </a:xfrm>
            <a:prstGeom prst="straightConnector1">
              <a:avLst/>
            </a:prstGeom>
            <a:noFill/>
            <a:ln w="76200" cap="flat" cmpd="sng">
              <a:solidFill>
                <a:srgbClr val="FFE599"/>
              </a:solidFill>
              <a:prstDash val="solid"/>
              <a:round/>
              <a:headEnd type="none" w="med" len="med"/>
              <a:tailEnd type="none" w="med" len="med"/>
            </a:ln>
          </p:spPr>
        </p:cxnSp>
        <p:cxnSp>
          <p:nvCxnSpPr>
            <p:cNvPr id="913" name="Google Shape;913;p86">
              <a:extLst>
                <a:ext uri="{FF2B5EF4-FFF2-40B4-BE49-F238E27FC236}">
                  <a16:creationId xmlns:a16="http://schemas.microsoft.com/office/drawing/2014/main" id="{843A26C9-6B69-EAD1-758F-DB2439555530}"/>
                </a:ext>
              </a:extLst>
            </p:cNvPr>
            <p:cNvCxnSpPr>
              <a:cxnSpLocks/>
            </p:cNvCxnSpPr>
            <p:nvPr/>
          </p:nvCxnSpPr>
          <p:spPr>
            <a:xfrm>
              <a:off x="2661742" y="5209197"/>
              <a:ext cx="0" cy="175879"/>
            </a:xfrm>
            <a:prstGeom prst="straightConnector1">
              <a:avLst/>
            </a:prstGeom>
            <a:noFill/>
            <a:ln w="76200" cap="flat" cmpd="sng">
              <a:solidFill>
                <a:srgbClr val="FFE599"/>
              </a:solidFill>
              <a:prstDash val="solid"/>
              <a:round/>
              <a:headEnd type="none" w="med" len="med"/>
              <a:tailEnd type="none" w="med" len="med"/>
            </a:ln>
          </p:spPr>
        </p:cxnSp>
      </p:grpSp>
      <p:cxnSp>
        <p:nvCxnSpPr>
          <p:cNvPr id="21" name="Connector: Elbow 20">
            <a:extLst>
              <a:ext uri="{FF2B5EF4-FFF2-40B4-BE49-F238E27FC236}">
                <a16:creationId xmlns:a16="http://schemas.microsoft.com/office/drawing/2014/main" id="{1767B02C-61E5-449E-AD7E-D40FCC819367}"/>
              </a:ext>
            </a:extLst>
          </p:cNvPr>
          <p:cNvCxnSpPr>
            <a:cxnSpLocks/>
            <a:endCxn id="41" idx="2"/>
          </p:cNvCxnSpPr>
          <p:nvPr/>
        </p:nvCxnSpPr>
        <p:spPr>
          <a:xfrm rot="16200000" flipV="1">
            <a:off x="9511269" y="4025060"/>
            <a:ext cx="696521" cy="55085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5" name="Google Shape;875;p86">
            <a:extLst>
              <a:ext uri="{FF2B5EF4-FFF2-40B4-BE49-F238E27FC236}">
                <a16:creationId xmlns:a16="http://schemas.microsoft.com/office/drawing/2014/main" id="{C068FAFB-2CD9-8C5C-7B14-805532A3AF1D}"/>
              </a:ext>
            </a:extLst>
          </p:cNvPr>
          <p:cNvSpPr/>
          <p:nvPr/>
        </p:nvSpPr>
        <p:spPr>
          <a:xfrm>
            <a:off x="10621299" y="3622739"/>
            <a:ext cx="1551501" cy="79531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Rectifier Circuit</a:t>
            </a:r>
            <a:endParaRPr sz="2400" dirty="0"/>
          </a:p>
        </p:txBody>
      </p:sp>
      <p:cxnSp>
        <p:nvCxnSpPr>
          <p:cNvPr id="898" name="Google Shape;898;p86">
            <a:extLst>
              <a:ext uri="{FF2B5EF4-FFF2-40B4-BE49-F238E27FC236}">
                <a16:creationId xmlns:a16="http://schemas.microsoft.com/office/drawing/2014/main" id="{0AD64700-EFD2-8B61-31B4-3DE3EF234A44}"/>
              </a:ext>
            </a:extLst>
          </p:cNvPr>
          <p:cNvCxnSpPr>
            <a:cxnSpLocks/>
          </p:cNvCxnSpPr>
          <p:nvPr/>
        </p:nvCxnSpPr>
        <p:spPr>
          <a:xfrm>
            <a:off x="584601" y="5363735"/>
            <a:ext cx="3507669" cy="0"/>
          </a:xfrm>
          <a:prstGeom prst="straightConnector1">
            <a:avLst/>
          </a:prstGeom>
          <a:noFill/>
          <a:ln w="28575" cap="flat" cmpd="sng">
            <a:solidFill>
              <a:schemeClr val="dk2"/>
            </a:solidFill>
            <a:prstDash val="solid"/>
            <a:round/>
            <a:headEnd type="none" w="med" len="med"/>
            <a:tailEnd type="triangle" w="med" len="med"/>
          </a:ln>
        </p:spPr>
      </p:cxnSp>
      <p:sp>
        <p:nvSpPr>
          <p:cNvPr id="41" name="Google Shape;1132;p97">
            <a:extLst>
              <a:ext uri="{FF2B5EF4-FFF2-40B4-BE49-F238E27FC236}">
                <a16:creationId xmlns:a16="http://schemas.microsoft.com/office/drawing/2014/main" id="{091E96BF-A64F-4310-BEA4-FC0DD5893BA0}"/>
              </a:ext>
            </a:extLst>
          </p:cNvPr>
          <p:cNvSpPr/>
          <p:nvPr/>
        </p:nvSpPr>
        <p:spPr>
          <a:xfrm rot="-5400000">
            <a:off x="8758704" y="3685424"/>
            <a:ext cx="1117200" cy="53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FSA</a:t>
            </a:r>
            <a:endParaRPr sz="2400" dirty="0"/>
          </a:p>
        </p:txBody>
      </p:sp>
      <p:sp>
        <p:nvSpPr>
          <p:cNvPr id="42" name="Google Shape;1134;p97">
            <a:extLst>
              <a:ext uri="{FF2B5EF4-FFF2-40B4-BE49-F238E27FC236}">
                <a16:creationId xmlns:a16="http://schemas.microsoft.com/office/drawing/2014/main" id="{8BDB70D0-E639-847D-0552-4906912BE4DD}"/>
              </a:ext>
            </a:extLst>
          </p:cNvPr>
          <p:cNvSpPr/>
          <p:nvPr/>
        </p:nvSpPr>
        <p:spPr>
          <a:xfrm rot="-3601300">
            <a:off x="8321059" y="2913153"/>
            <a:ext cx="231352" cy="1412869"/>
          </a:xfrm>
          <a:prstGeom prst="ellipse">
            <a:avLst/>
          </a:prstGeom>
          <a:solidFill>
            <a:srgbClr val="FFE59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 name="Google Shape;1135;p97">
            <a:extLst>
              <a:ext uri="{FF2B5EF4-FFF2-40B4-BE49-F238E27FC236}">
                <a16:creationId xmlns:a16="http://schemas.microsoft.com/office/drawing/2014/main" id="{0931F256-B008-7CBB-94D0-FFC86E53B276}"/>
              </a:ext>
            </a:extLst>
          </p:cNvPr>
          <p:cNvSpPr/>
          <p:nvPr/>
        </p:nvSpPr>
        <p:spPr>
          <a:xfrm rot="-4521746">
            <a:off x="8246382" y="3060595"/>
            <a:ext cx="231101" cy="1412621"/>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4" name="Google Shape;1136;p97">
            <a:extLst>
              <a:ext uri="{FF2B5EF4-FFF2-40B4-BE49-F238E27FC236}">
                <a16:creationId xmlns:a16="http://schemas.microsoft.com/office/drawing/2014/main" id="{0B53BC99-591E-69BC-3BE4-B19556C14602}"/>
              </a:ext>
            </a:extLst>
          </p:cNvPr>
          <p:cNvSpPr/>
          <p:nvPr/>
        </p:nvSpPr>
        <p:spPr>
          <a:xfrm rot="-5400000">
            <a:off x="8212111" y="3250996"/>
            <a:ext cx="231200" cy="141280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 name="Google Shape;1137;p97">
            <a:extLst>
              <a:ext uri="{FF2B5EF4-FFF2-40B4-BE49-F238E27FC236}">
                <a16:creationId xmlns:a16="http://schemas.microsoft.com/office/drawing/2014/main" id="{50E5E3C7-29B0-9817-4BEC-4B625AA2E2CD}"/>
              </a:ext>
            </a:extLst>
          </p:cNvPr>
          <p:cNvSpPr/>
          <p:nvPr/>
        </p:nvSpPr>
        <p:spPr>
          <a:xfrm rot="-6246499">
            <a:off x="8244237" y="3467447"/>
            <a:ext cx="231379" cy="1412723"/>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 name="Google Shape;1138;p97">
            <a:extLst>
              <a:ext uri="{FF2B5EF4-FFF2-40B4-BE49-F238E27FC236}">
                <a16:creationId xmlns:a16="http://schemas.microsoft.com/office/drawing/2014/main" id="{47265BD9-4E72-3FAE-FD99-298CAAE6B043}"/>
              </a:ext>
            </a:extLst>
          </p:cNvPr>
          <p:cNvSpPr/>
          <p:nvPr/>
        </p:nvSpPr>
        <p:spPr>
          <a:xfrm rot="-7238472">
            <a:off x="8320986" y="3642568"/>
            <a:ext cx="231527" cy="1412484"/>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7" name="Google Shape;1147;p97">
            <a:extLst>
              <a:ext uri="{FF2B5EF4-FFF2-40B4-BE49-F238E27FC236}">
                <a16:creationId xmlns:a16="http://schemas.microsoft.com/office/drawing/2014/main" id="{DA0495C1-DD0F-F47D-7B8F-6DF285892E50}"/>
              </a:ext>
            </a:extLst>
          </p:cNvPr>
          <p:cNvSpPr txBox="1"/>
          <p:nvPr/>
        </p:nvSpPr>
        <p:spPr>
          <a:xfrm>
            <a:off x="7503315" y="2651140"/>
            <a:ext cx="533600" cy="1231066"/>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1</a:t>
            </a:r>
            <a:endParaRPr lang="en-US" sz="2800" dirty="0"/>
          </a:p>
          <a:p>
            <a:endParaRPr lang="en-US" sz="2800" dirty="0"/>
          </a:p>
        </p:txBody>
      </p:sp>
      <p:sp>
        <p:nvSpPr>
          <p:cNvPr id="48" name="Google Shape;1148;p97">
            <a:extLst>
              <a:ext uri="{FF2B5EF4-FFF2-40B4-BE49-F238E27FC236}">
                <a16:creationId xmlns:a16="http://schemas.microsoft.com/office/drawing/2014/main" id="{7D501F5B-1097-BA4E-C7C6-44F637E1CE96}"/>
              </a:ext>
            </a:extLst>
          </p:cNvPr>
          <p:cNvSpPr txBox="1"/>
          <p:nvPr/>
        </p:nvSpPr>
        <p:spPr>
          <a:xfrm>
            <a:off x="7235178" y="3028910"/>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2</a:t>
            </a:r>
            <a:endParaRPr lang="en-US" sz="2800" dirty="0"/>
          </a:p>
        </p:txBody>
      </p:sp>
      <p:sp>
        <p:nvSpPr>
          <p:cNvPr id="49" name="Google Shape;1148;p97">
            <a:extLst>
              <a:ext uri="{FF2B5EF4-FFF2-40B4-BE49-F238E27FC236}">
                <a16:creationId xmlns:a16="http://schemas.microsoft.com/office/drawing/2014/main" id="{41E5F9BA-223D-13A8-A24A-38F01C1A13FC}"/>
              </a:ext>
            </a:extLst>
          </p:cNvPr>
          <p:cNvSpPr txBox="1"/>
          <p:nvPr/>
        </p:nvSpPr>
        <p:spPr>
          <a:xfrm>
            <a:off x="7242387" y="3899527"/>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4</a:t>
            </a:r>
            <a:endParaRPr lang="en-US" sz="2800" dirty="0"/>
          </a:p>
        </p:txBody>
      </p:sp>
      <p:sp>
        <p:nvSpPr>
          <p:cNvPr id="50" name="Google Shape;1148;p97">
            <a:extLst>
              <a:ext uri="{FF2B5EF4-FFF2-40B4-BE49-F238E27FC236}">
                <a16:creationId xmlns:a16="http://schemas.microsoft.com/office/drawing/2014/main" id="{270E4983-FBC5-74C6-8668-963D8A105A81}"/>
              </a:ext>
            </a:extLst>
          </p:cNvPr>
          <p:cNvSpPr txBox="1"/>
          <p:nvPr/>
        </p:nvSpPr>
        <p:spPr>
          <a:xfrm>
            <a:off x="7477157" y="4348810"/>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5</a:t>
            </a:r>
            <a:endParaRPr lang="en-US" sz="2800" dirty="0"/>
          </a:p>
        </p:txBody>
      </p:sp>
      <p:sp>
        <p:nvSpPr>
          <p:cNvPr id="51" name="Google Shape;1148;p97">
            <a:extLst>
              <a:ext uri="{FF2B5EF4-FFF2-40B4-BE49-F238E27FC236}">
                <a16:creationId xmlns:a16="http://schemas.microsoft.com/office/drawing/2014/main" id="{4CC16BB6-D90D-82BC-4F66-85FC2A946EE0}"/>
              </a:ext>
            </a:extLst>
          </p:cNvPr>
          <p:cNvSpPr txBox="1"/>
          <p:nvPr/>
        </p:nvSpPr>
        <p:spPr>
          <a:xfrm>
            <a:off x="7132879" y="3436221"/>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3</a:t>
            </a:r>
            <a:endParaRPr lang="en-US" sz="2800" dirty="0"/>
          </a:p>
        </p:txBody>
      </p:sp>
      <mc:AlternateContent xmlns:mc="http://schemas.openxmlformats.org/markup-compatibility/2006" xmlns:a14="http://schemas.microsoft.com/office/drawing/2010/main">
        <mc:Choice Requires="a14">
          <p:sp>
            <p:nvSpPr>
              <p:cNvPr id="920" name="Google Shape;1148;p97">
                <a:extLst>
                  <a:ext uri="{FF2B5EF4-FFF2-40B4-BE49-F238E27FC236}">
                    <a16:creationId xmlns:a16="http://schemas.microsoft.com/office/drawing/2014/main" id="{C9DDB54F-AF77-65A9-426E-B0EB47A6ED88}"/>
                  </a:ext>
                </a:extLst>
              </p:cNvPr>
              <p:cNvSpPr txBox="1"/>
              <p:nvPr/>
            </p:nvSpPr>
            <p:spPr>
              <a:xfrm>
                <a:off x="5549599" y="1906659"/>
                <a:ext cx="681437" cy="677068"/>
              </a:xfrm>
              <a:prstGeom prst="rect">
                <a:avLst/>
              </a:prstGeom>
              <a:noFill/>
              <a:ln>
                <a:noFill/>
              </a:ln>
            </p:spPr>
            <p:txBody>
              <a:bodyPr spcFirstLastPara="1" wrap="square" lIns="121900" tIns="121900" rIns="121900" bIns="121900" anchor="t" anchorCtr="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𝜃</m:t>
                          </m:r>
                        </m:e>
                        <m:sub>
                          <m:r>
                            <a:rPr lang="en-US" sz="2800" b="0" i="1" smtClean="0">
                              <a:latin typeface="Cambria Math" panose="02040503050406030204" pitchFamily="18" charset="0"/>
                            </a:rPr>
                            <m:t>1</m:t>
                          </m:r>
                        </m:sub>
                      </m:sSub>
                    </m:oMath>
                  </m:oMathPara>
                </a14:m>
                <a:endParaRPr lang="en-US" sz="2800" dirty="0"/>
              </a:p>
            </p:txBody>
          </p:sp>
        </mc:Choice>
        <mc:Fallback xmlns="">
          <p:sp>
            <p:nvSpPr>
              <p:cNvPr id="920" name="Google Shape;1148;p97">
                <a:extLst>
                  <a:ext uri="{FF2B5EF4-FFF2-40B4-BE49-F238E27FC236}">
                    <a16:creationId xmlns:a16="http://schemas.microsoft.com/office/drawing/2014/main" id="{C9DDB54F-AF77-65A9-426E-B0EB47A6ED88}"/>
                  </a:ext>
                </a:extLst>
              </p:cNvPr>
              <p:cNvSpPr txBox="1">
                <a:spLocks noRot="1" noChangeAspect="1" noMove="1" noResize="1" noEditPoints="1" noAdjustHandles="1" noChangeArrowheads="1" noChangeShapeType="1" noTextEdit="1"/>
              </p:cNvSpPr>
              <p:nvPr/>
            </p:nvSpPr>
            <p:spPr>
              <a:xfrm>
                <a:off x="5549599" y="1906659"/>
                <a:ext cx="681437" cy="677068"/>
              </a:xfrm>
              <a:prstGeom prst="rect">
                <a:avLst/>
              </a:prstGeom>
              <a:blipFill>
                <a:blip r:embed="rId3"/>
                <a:stretch>
                  <a:fillRect r="-26786"/>
                </a:stretch>
              </a:blipFill>
              <a:ln>
                <a:noFill/>
              </a:ln>
            </p:spPr>
            <p:txBody>
              <a:bodyPr/>
              <a:lstStyle/>
              <a:p>
                <a:r>
                  <a:rPr lang="en-US">
                    <a:noFill/>
                  </a:rPr>
                  <a:t> </a:t>
                </a:r>
              </a:p>
            </p:txBody>
          </p:sp>
        </mc:Fallback>
      </mc:AlternateContent>
      <p:cxnSp>
        <p:nvCxnSpPr>
          <p:cNvPr id="931" name="Google Shape;899;p86">
            <a:extLst>
              <a:ext uri="{FF2B5EF4-FFF2-40B4-BE49-F238E27FC236}">
                <a16:creationId xmlns:a16="http://schemas.microsoft.com/office/drawing/2014/main" id="{33236910-81A3-F35C-839B-D40BAF6BBA07}"/>
              </a:ext>
            </a:extLst>
          </p:cNvPr>
          <p:cNvCxnSpPr>
            <a:cxnSpLocks/>
          </p:cNvCxnSpPr>
          <p:nvPr/>
        </p:nvCxnSpPr>
        <p:spPr>
          <a:xfrm flipV="1">
            <a:off x="593859" y="2677380"/>
            <a:ext cx="0" cy="2686355"/>
          </a:xfrm>
          <a:prstGeom prst="straightConnector1">
            <a:avLst/>
          </a:prstGeom>
          <a:noFill/>
          <a:ln w="28575" cap="flat" cmpd="sng">
            <a:solidFill>
              <a:schemeClr val="dk2"/>
            </a:solidFill>
            <a:prstDash val="solid"/>
            <a:round/>
            <a:headEnd type="none" w="med" len="med"/>
            <a:tailEnd type="triangle" w="med" len="med"/>
          </a:ln>
        </p:spPr>
      </p:cxnSp>
      <p:sp>
        <p:nvSpPr>
          <p:cNvPr id="933" name="TextBox 932">
            <a:extLst>
              <a:ext uri="{FF2B5EF4-FFF2-40B4-BE49-F238E27FC236}">
                <a16:creationId xmlns:a16="http://schemas.microsoft.com/office/drawing/2014/main" id="{1952299C-9549-9A5B-A2D2-33E4568B006A}"/>
              </a:ext>
            </a:extLst>
          </p:cNvPr>
          <p:cNvSpPr txBox="1"/>
          <p:nvPr/>
        </p:nvSpPr>
        <p:spPr>
          <a:xfrm rot="16200000">
            <a:off x="-1355561" y="3494065"/>
            <a:ext cx="3405484" cy="400110"/>
          </a:xfrm>
          <a:prstGeom prst="rect">
            <a:avLst/>
          </a:prstGeom>
          <a:noFill/>
        </p:spPr>
        <p:txBody>
          <a:bodyPr wrap="none" rtlCol="0">
            <a:spAutoFit/>
          </a:bodyPr>
          <a:lstStyle/>
          <a:p>
            <a:r>
              <a:rPr lang="en-US" sz="2000" dirty="0"/>
              <a:t>Signal Strength of 1</a:t>
            </a:r>
            <a:r>
              <a:rPr lang="en-US" sz="2000" baseline="30000" dirty="0"/>
              <a:t>st</a:t>
            </a:r>
            <a:r>
              <a:rPr lang="en-US" sz="2000" dirty="0"/>
              <a:t> Harmonic</a:t>
            </a:r>
          </a:p>
        </p:txBody>
      </p:sp>
      <p:sp>
        <p:nvSpPr>
          <p:cNvPr id="935" name="TextBox 934">
            <a:extLst>
              <a:ext uri="{FF2B5EF4-FFF2-40B4-BE49-F238E27FC236}">
                <a16:creationId xmlns:a16="http://schemas.microsoft.com/office/drawing/2014/main" id="{5BD4B86C-1A24-DEEC-DA58-BB4019FC6486}"/>
              </a:ext>
            </a:extLst>
          </p:cNvPr>
          <p:cNvSpPr txBox="1"/>
          <p:nvPr/>
        </p:nvSpPr>
        <p:spPr>
          <a:xfrm>
            <a:off x="3898852" y="5027509"/>
            <a:ext cx="1117422" cy="707886"/>
          </a:xfrm>
          <a:prstGeom prst="rect">
            <a:avLst/>
          </a:prstGeom>
          <a:noFill/>
        </p:spPr>
        <p:txBody>
          <a:bodyPr wrap="none" rtlCol="0">
            <a:spAutoFit/>
          </a:bodyPr>
          <a:lstStyle/>
          <a:p>
            <a:r>
              <a:rPr lang="en-US" sz="2000" dirty="0"/>
              <a:t>Beam </a:t>
            </a:r>
          </a:p>
          <a:p>
            <a:r>
              <a:rPr lang="en-US" sz="2000" dirty="0"/>
              <a:t>direction</a:t>
            </a:r>
          </a:p>
        </p:txBody>
      </p:sp>
      <p:cxnSp>
        <p:nvCxnSpPr>
          <p:cNvPr id="914" name="Google Shape;914;p86">
            <a:extLst>
              <a:ext uri="{FF2B5EF4-FFF2-40B4-BE49-F238E27FC236}">
                <a16:creationId xmlns:a16="http://schemas.microsoft.com/office/drawing/2014/main" id="{174FF6E8-FC63-4DE8-1E21-86F09587D3DC}"/>
              </a:ext>
            </a:extLst>
          </p:cNvPr>
          <p:cNvCxnSpPr/>
          <p:nvPr/>
        </p:nvCxnSpPr>
        <p:spPr>
          <a:xfrm>
            <a:off x="4572203" y="2372722"/>
            <a:ext cx="0" cy="2526400"/>
          </a:xfrm>
          <a:prstGeom prst="straightConnector1">
            <a:avLst/>
          </a:prstGeom>
          <a:noFill/>
          <a:ln w="19050" cap="flat" cmpd="sng">
            <a:solidFill>
              <a:schemeClr val="dk2"/>
            </a:solidFill>
            <a:prstDash val="dash"/>
            <a:round/>
            <a:headEnd type="none" w="med" len="med"/>
            <a:tailEnd type="none" w="med" len="med"/>
          </a:ln>
        </p:spPr>
      </p:cxnSp>
      <p:grpSp>
        <p:nvGrpSpPr>
          <p:cNvPr id="17" name="Group 16">
            <a:extLst>
              <a:ext uri="{FF2B5EF4-FFF2-40B4-BE49-F238E27FC236}">
                <a16:creationId xmlns:a16="http://schemas.microsoft.com/office/drawing/2014/main" id="{5E5AF371-ECB0-A521-605F-DBC403D57EF1}"/>
              </a:ext>
            </a:extLst>
          </p:cNvPr>
          <p:cNvGrpSpPr/>
          <p:nvPr/>
        </p:nvGrpSpPr>
        <p:grpSpPr>
          <a:xfrm>
            <a:off x="8451195" y="4559097"/>
            <a:ext cx="1962623" cy="1167729"/>
            <a:chOff x="8451195" y="4559097"/>
            <a:chExt cx="1962623" cy="1167729"/>
          </a:xfrm>
        </p:grpSpPr>
        <p:cxnSp>
          <p:nvCxnSpPr>
            <p:cNvPr id="14" name="Google Shape;884;p86">
              <a:extLst>
                <a:ext uri="{FF2B5EF4-FFF2-40B4-BE49-F238E27FC236}">
                  <a16:creationId xmlns:a16="http://schemas.microsoft.com/office/drawing/2014/main" id="{EDD38003-E0F5-E0A9-D323-C2A8FE6C4D97}"/>
                </a:ext>
              </a:extLst>
            </p:cNvPr>
            <p:cNvCxnSpPr>
              <a:cxnSpLocks/>
            </p:cNvCxnSpPr>
            <p:nvPr/>
          </p:nvCxnSpPr>
          <p:spPr>
            <a:xfrm>
              <a:off x="10132283" y="4645708"/>
              <a:ext cx="281535" cy="334840"/>
            </a:xfrm>
            <a:prstGeom prst="straightConnector1">
              <a:avLst/>
            </a:prstGeom>
            <a:noFill/>
            <a:ln w="19050" cap="flat" cmpd="sng">
              <a:solidFill>
                <a:schemeClr val="dk2"/>
              </a:solidFill>
              <a:prstDash val="solid"/>
              <a:round/>
              <a:headEnd type="none" w="med" len="med"/>
              <a:tailEnd type="none" w="med" len="med"/>
            </a:ln>
          </p:spPr>
        </p:cxnSp>
        <p:cxnSp>
          <p:nvCxnSpPr>
            <p:cNvPr id="885" name="Google Shape;885;p86">
              <a:extLst>
                <a:ext uri="{FF2B5EF4-FFF2-40B4-BE49-F238E27FC236}">
                  <a16:creationId xmlns:a16="http://schemas.microsoft.com/office/drawing/2014/main" id="{875240AB-C50D-9234-43C8-1F90626893C7}"/>
                </a:ext>
              </a:extLst>
            </p:cNvPr>
            <p:cNvCxnSpPr>
              <a:cxnSpLocks/>
              <a:stCxn id="886" idx="4"/>
            </p:cNvCxnSpPr>
            <p:nvPr/>
          </p:nvCxnSpPr>
          <p:spPr>
            <a:xfrm>
              <a:off x="10126017" y="5121530"/>
              <a:ext cx="0" cy="379600"/>
            </a:xfrm>
            <a:prstGeom prst="straightConnector1">
              <a:avLst/>
            </a:prstGeom>
            <a:noFill/>
            <a:ln w="19050" cap="flat" cmpd="sng">
              <a:solidFill>
                <a:schemeClr val="dk2"/>
              </a:solidFill>
              <a:prstDash val="solid"/>
              <a:round/>
              <a:headEnd type="none" w="med" len="med"/>
              <a:tailEnd type="none" w="med" len="med"/>
            </a:ln>
          </p:spPr>
        </p:cxnSp>
        <p:sp>
          <p:nvSpPr>
            <p:cNvPr id="887" name="Google Shape;887;p86">
              <a:extLst>
                <a:ext uri="{FF2B5EF4-FFF2-40B4-BE49-F238E27FC236}">
                  <a16:creationId xmlns:a16="http://schemas.microsoft.com/office/drawing/2014/main" id="{B10B6475-8A21-1ECF-09BD-9B0F69DFFB30}"/>
                </a:ext>
              </a:extLst>
            </p:cNvPr>
            <p:cNvSpPr/>
            <p:nvPr/>
          </p:nvSpPr>
          <p:spPr>
            <a:xfrm rot="10800000" flipH="1">
              <a:off x="9966860" y="5501230"/>
              <a:ext cx="318313" cy="225596"/>
            </a:xfrm>
            <a:prstGeom prst="triangle">
              <a:avLst>
                <a:gd name="adj"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8" name="Google Shape;888;p86">
              <a:extLst>
                <a:ext uri="{FF2B5EF4-FFF2-40B4-BE49-F238E27FC236}">
                  <a16:creationId xmlns:a16="http://schemas.microsoft.com/office/drawing/2014/main" id="{AF71E814-C9AA-746D-4546-A1A39B3F6E39}"/>
                </a:ext>
              </a:extLst>
            </p:cNvPr>
            <p:cNvSpPr/>
            <p:nvPr/>
          </p:nvSpPr>
          <p:spPr>
            <a:xfrm>
              <a:off x="10048817" y="4559097"/>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6" name="Google Shape;886;p86">
              <a:extLst>
                <a:ext uri="{FF2B5EF4-FFF2-40B4-BE49-F238E27FC236}">
                  <a16:creationId xmlns:a16="http://schemas.microsoft.com/office/drawing/2014/main" id="{05897E0D-3A61-9187-42D8-FD364A7FCC2D}"/>
                </a:ext>
              </a:extLst>
            </p:cNvPr>
            <p:cNvSpPr/>
            <p:nvPr/>
          </p:nvSpPr>
          <p:spPr>
            <a:xfrm>
              <a:off x="10048817" y="4967130"/>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 name="TextBox 2">
              <a:extLst>
                <a:ext uri="{FF2B5EF4-FFF2-40B4-BE49-F238E27FC236}">
                  <a16:creationId xmlns:a16="http://schemas.microsoft.com/office/drawing/2014/main" id="{872A1D6E-45A1-EC40-4B31-CC6BB8F3BC63}"/>
                </a:ext>
              </a:extLst>
            </p:cNvPr>
            <p:cNvSpPr txBox="1"/>
            <p:nvPr/>
          </p:nvSpPr>
          <p:spPr>
            <a:xfrm>
              <a:off x="8451195" y="4883058"/>
              <a:ext cx="1722379" cy="830997"/>
            </a:xfrm>
            <a:prstGeom prst="rect">
              <a:avLst/>
            </a:prstGeom>
            <a:noFill/>
          </p:spPr>
          <p:txBody>
            <a:bodyPr wrap="square" rtlCol="0">
              <a:spAutoFit/>
            </a:bodyPr>
            <a:lstStyle/>
            <a:p>
              <a:r>
                <a:rPr lang="en-US" sz="2400" dirty="0"/>
                <a:t>Backscatter Circuit</a:t>
              </a:r>
            </a:p>
          </p:txBody>
        </p:sp>
      </p:grpSp>
      <p:sp>
        <p:nvSpPr>
          <p:cNvPr id="4" name="TextBox 3">
            <a:extLst>
              <a:ext uri="{FF2B5EF4-FFF2-40B4-BE49-F238E27FC236}">
                <a16:creationId xmlns:a16="http://schemas.microsoft.com/office/drawing/2014/main" id="{FD329BAE-29A7-1B54-8DB7-AB9CC826738B}"/>
              </a:ext>
            </a:extLst>
          </p:cNvPr>
          <p:cNvSpPr txBox="1"/>
          <p:nvPr/>
        </p:nvSpPr>
        <p:spPr>
          <a:xfrm>
            <a:off x="3828443" y="3947610"/>
            <a:ext cx="579005" cy="326710"/>
          </a:xfrm>
          <a:prstGeom prst="rect">
            <a:avLst/>
          </a:prstGeom>
          <a:noFill/>
        </p:spPr>
        <p:txBody>
          <a:bodyPr wrap="none" rtlCol="0">
            <a:spAutoFit/>
          </a:bodyPr>
          <a:lstStyle/>
          <a:p>
            <a:r>
              <a:rPr lang="en-US" sz="2800" dirty="0"/>
              <a:t>AP</a:t>
            </a:r>
          </a:p>
        </p:txBody>
      </p:sp>
      <p:sp>
        <p:nvSpPr>
          <p:cNvPr id="12" name="Title 1">
            <a:extLst>
              <a:ext uri="{FF2B5EF4-FFF2-40B4-BE49-F238E27FC236}">
                <a16:creationId xmlns:a16="http://schemas.microsoft.com/office/drawing/2014/main" id="{C92B9429-70A5-0640-8F45-B9F43230B230}"/>
              </a:ext>
            </a:extLst>
          </p:cNvPr>
          <p:cNvSpPr txBox="1">
            <a:spLocks/>
          </p:cNvSpPr>
          <p:nvPr/>
        </p:nvSpPr>
        <p:spPr>
          <a:xfrm>
            <a:off x="531421" y="377628"/>
            <a:ext cx="11360800" cy="763600"/>
          </a:xfrm>
          <a:prstGeom prst="rect">
            <a:avLst/>
          </a:prstGeom>
        </p:spPr>
        <p:txBody>
          <a:bodyPr spcFirstLastPara="1" vert="horz" wrap="square" lIns="91425" tIns="91425" rIns="91425" bIns="91425" rtlCol="0" anchor="t" anchorCtr="0">
            <a:normAutofit fontScale="97500" lnSpcReduction="100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Challenges #2: How to do beam alignment?</a:t>
            </a:r>
          </a:p>
        </p:txBody>
      </p:sp>
      <p:sp>
        <p:nvSpPr>
          <p:cNvPr id="13" name="TextBox 12">
            <a:extLst>
              <a:ext uri="{FF2B5EF4-FFF2-40B4-BE49-F238E27FC236}">
                <a16:creationId xmlns:a16="http://schemas.microsoft.com/office/drawing/2014/main" id="{C863DBCF-C9AA-8327-3B67-775B7C7CEFD0}"/>
              </a:ext>
            </a:extLst>
          </p:cNvPr>
          <p:cNvSpPr txBox="1"/>
          <p:nvPr/>
        </p:nvSpPr>
        <p:spPr>
          <a:xfrm>
            <a:off x="578327" y="1122605"/>
            <a:ext cx="11029610" cy="523220"/>
          </a:xfrm>
          <a:prstGeom prst="rect">
            <a:avLst/>
          </a:prstGeom>
          <a:noFill/>
        </p:spPr>
        <p:txBody>
          <a:bodyPr wrap="square" rtlCol="0">
            <a:spAutoFit/>
          </a:bodyPr>
          <a:lstStyle/>
          <a:p>
            <a:r>
              <a:rPr lang="en-US" sz="2800" dirty="0">
                <a:solidFill>
                  <a:srgbClr val="FF0000"/>
                </a:solidFill>
              </a:rPr>
              <a:t>Our idea: use </a:t>
            </a:r>
            <a:r>
              <a:rPr lang="en-US" sz="2800" dirty="0" err="1">
                <a:solidFill>
                  <a:srgbClr val="FF0000"/>
                </a:solidFill>
              </a:rPr>
              <a:t>mmWave</a:t>
            </a:r>
            <a:r>
              <a:rPr lang="en-US" sz="2800" dirty="0">
                <a:solidFill>
                  <a:srgbClr val="FF0000"/>
                </a:solidFill>
              </a:rPr>
              <a:t> backscatter to provide feedback</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D02714E-78AF-A473-11DB-C43F0191EEC8}"/>
                  </a:ext>
                </a:extLst>
              </p:cNvPr>
              <p:cNvSpPr txBox="1"/>
              <p:nvPr/>
            </p:nvSpPr>
            <p:spPr>
              <a:xfrm>
                <a:off x="9648305" y="4533455"/>
                <a:ext cx="35567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𝑠</m:t>
                          </m:r>
                        </m:sub>
                      </m:sSub>
                    </m:oMath>
                  </m:oMathPara>
                </a14:m>
                <a:endParaRPr lang="en-US" sz="2800" dirty="0"/>
              </a:p>
            </p:txBody>
          </p:sp>
        </mc:Choice>
        <mc:Fallback xmlns="">
          <p:sp>
            <p:nvSpPr>
              <p:cNvPr id="6" name="TextBox 5">
                <a:extLst>
                  <a:ext uri="{FF2B5EF4-FFF2-40B4-BE49-F238E27FC236}">
                    <a16:creationId xmlns:a16="http://schemas.microsoft.com/office/drawing/2014/main" id="{7D02714E-78AF-A473-11DB-C43F0191EEC8}"/>
                  </a:ext>
                </a:extLst>
              </p:cNvPr>
              <p:cNvSpPr txBox="1">
                <a:spLocks noRot="1" noChangeAspect="1" noMove="1" noResize="1" noEditPoints="1" noAdjustHandles="1" noChangeArrowheads="1" noChangeShapeType="1" noTextEdit="1"/>
              </p:cNvSpPr>
              <p:nvPr/>
            </p:nvSpPr>
            <p:spPr>
              <a:xfrm>
                <a:off x="9648305" y="4533455"/>
                <a:ext cx="355675" cy="430887"/>
              </a:xfrm>
              <a:prstGeom prst="rect">
                <a:avLst/>
              </a:prstGeom>
              <a:blipFill>
                <a:blip r:embed="rId4"/>
                <a:stretch>
                  <a:fillRect/>
                </a:stretch>
              </a:blipFill>
            </p:spPr>
            <p:txBody>
              <a:bodyPr/>
              <a:lstStyle/>
              <a:p>
                <a:r>
                  <a:rPr lang="en-US">
                    <a:noFill/>
                  </a:rPr>
                  <a:t> </a:t>
                </a:r>
              </a:p>
            </p:txBody>
          </p:sp>
        </mc:Fallback>
      </mc:AlternateContent>
      <p:cxnSp>
        <p:nvCxnSpPr>
          <p:cNvPr id="20" name="Connector: Elbow 19">
            <a:extLst>
              <a:ext uri="{FF2B5EF4-FFF2-40B4-BE49-F238E27FC236}">
                <a16:creationId xmlns:a16="http://schemas.microsoft.com/office/drawing/2014/main" id="{7C3705A1-A0CE-255D-A1A7-366DACD6D782}"/>
              </a:ext>
            </a:extLst>
          </p:cNvPr>
          <p:cNvCxnSpPr>
            <a:endCxn id="875" idx="2"/>
          </p:cNvCxnSpPr>
          <p:nvPr/>
        </p:nvCxnSpPr>
        <p:spPr>
          <a:xfrm flipV="1">
            <a:off x="10532046" y="4418050"/>
            <a:ext cx="865004" cy="227658"/>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Google Shape;888;p86">
            <a:extLst>
              <a:ext uri="{FF2B5EF4-FFF2-40B4-BE49-F238E27FC236}">
                <a16:creationId xmlns:a16="http://schemas.microsoft.com/office/drawing/2014/main" id="{6CC3B51B-6388-5CF0-4DB7-C69B47D3292D}"/>
              </a:ext>
            </a:extLst>
          </p:cNvPr>
          <p:cNvSpPr/>
          <p:nvPr/>
        </p:nvSpPr>
        <p:spPr>
          <a:xfrm>
            <a:off x="10420084" y="4559097"/>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 name="Google Shape;894;p86">
            <a:extLst>
              <a:ext uri="{FF2B5EF4-FFF2-40B4-BE49-F238E27FC236}">
                <a16:creationId xmlns:a16="http://schemas.microsoft.com/office/drawing/2014/main" id="{0DB0E605-96B2-C5D1-293C-4516D2BFBD76}"/>
              </a:ext>
            </a:extLst>
          </p:cNvPr>
          <p:cNvSpPr/>
          <p:nvPr/>
        </p:nvSpPr>
        <p:spPr>
          <a:xfrm rot="6363970">
            <a:off x="9922485" y="4406721"/>
            <a:ext cx="506170" cy="492450"/>
          </a:xfrm>
          <a:prstGeom prst="arc">
            <a:avLst>
              <a:gd name="adj1" fmla="val 16468312"/>
              <a:gd name="adj2" fmla="val 21298246"/>
            </a:avLst>
          </a:prstGeom>
          <a:noFill/>
          <a:ln w="28575" cap="flat" cmpd="sng">
            <a:solidFill>
              <a:srgbClr val="000000"/>
            </a:solidFill>
            <a:prstDash val="dash"/>
            <a:round/>
            <a:headEnd type="none" w="med" len="med"/>
            <a:tailEnd type="triangle" w="med" len="med"/>
          </a:ln>
        </p:spPr>
        <p:txBody>
          <a:bodyPr spcFirstLastPara="1" wrap="square" lIns="121900" tIns="121900" rIns="121900" bIns="121900" anchor="ctr" anchorCtr="0">
            <a:noAutofit/>
          </a:bodyPr>
          <a:lstStyle/>
          <a:p>
            <a:endParaRPr sz="2400"/>
          </a:p>
        </p:txBody>
      </p:sp>
      <p:grpSp>
        <p:nvGrpSpPr>
          <p:cNvPr id="56" name="Group 55">
            <a:extLst>
              <a:ext uri="{FF2B5EF4-FFF2-40B4-BE49-F238E27FC236}">
                <a16:creationId xmlns:a16="http://schemas.microsoft.com/office/drawing/2014/main" id="{EEA0D5A3-FADA-4BAE-E0E6-0BA11C9E4090}"/>
              </a:ext>
            </a:extLst>
          </p:cNvPr>
          <p:cNvGrpSpPr/>
          <p:nvPr/>
        </p:nvGrpSpPr>
        <p:grpSpPr>
          <a:xfrm>
            <a:off x="895947" y="5385920"/>
            <a:ext cx="2964472" cy="287941"/>
            <a:chOff x="863057" y="5385920"/>
            <a:chExt cx="2964472" cy="287941"/>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4B44453-D1F3-2843-42E3-448959C4D5ED}"/>
                    </a:ext>
                  </a:extLst>
                </p:cNvPr>
                <p:cNvSpPr txBox="1"/>
                <p:nvPr/>
              </p:nvSpPr>
              <p:spPr>
                <a:xfrm>
                  <a:off x="863057" y="5386393"/>
                  <a:ext cx="2766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0" smtClean="0">
                                <a:latin typeface="Cambria Math" panose="02040503050406030204" pitchFamily="18" charset="0"/>
                              </a:rPr>
                              <m:t>1</m:t>
                            </m:r>
                          </m:sub>
                        </m:sSub>
                      </m:oMath>
                    </m:oMathPara>
                  </a14:m>
                  <a:endParaRPr lang="en-US" dirty="0"/>
                </a:p>
              </p:txBody>
            </p:sp>
          </mc:Choice>
          <mc:Fallback xmlns="">
            <p:sp>
              <p:nvSpPr>
                <p:cNvPr id="33" name="TextBox 32">
                  <a:extLst>
                    <a:ext uri="{FF2B5EF4-FFF2-40B4-BE49-F238E27FC236}">
                      <a16:creationId xmlns:a16="http://schemas.microsoft.com/office/drawing/2014/main" id="{F4B44453-D1F3-2843-42E3-448959C4D5ED}"/>
                    </a:ext>
                  </a:extLst>
                </p:cNvPr>
                <p:cNvSpPr txBox="1">
                  <a:spLocks noRot="1" noChangeAspect="1" noMove="1" noResize="1" noEditPoints="1" noAdjustHandles="1" noChangeArrowheads="1" noChangeShapeType="1" noTextEdit="1"/>
                </p:cNvSpPr>
                <p:nvPr/>
              </p:nvSpPr>
              <p:spPr>
                <a:xfrm>
                  <a:off x="863057" y="5386393"/>
                  <a:ext cx="276614" cy="276999"/>
                </a:xfrm>
                <a:prstGeom prst="rect">
                  <a:avLst/>
                </a:prstGeom>
                <a:blipFill>
                  <a:blip r:embed="rId5"/>
                  <a:stretch>
                    <a:fillRect l="-22222" r="-6667"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1E909E8-D316-E49E-15B9-18DB1E5AB090}"/>
                    </a:ext>
                  </a:extLst>
                </p:cNvPr>
                <p:cNvSpPr txBox="1"/>
                <p:nvPr/>
              </p:nvSpPr>
              <p:spPr>
                <a:xfrm>
                  <a:off x="1510054" y="5396862"/>
                  <a:ext cx="2819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2</m:t>
                            </m:r>
                          </m:sub>
                        </m:sSub>
                      </m:oMath>
                    </m:oMathPara>
                  </a14:m>
                  <a:endParaRPr lang="en-US" dirty="0"/>
                </a:p>
              </p:txBody>
            </p:sp>
          </mc:Choice>
          <mc:Fallback xmlns="">
            <p:sp>
              <p:nvSpPr>
                <p:cNvPr id="34" name="TextBox 33">
                  <a:extLst>
                    <a:ext uri="{FF2B5EF4-FFF2-40B4-BE49-F238E27FC236}">
                      <a16:creationId xmlns:a16="http://schemas.microsoft.com/office/drawing/2014/main" id="{31E909E8-D316-E49E-15B9-18DB1E5AB090}"/>
                    </a:ext>
                  </a:extLst>
                </p:cNvPr>
                <p:cNvSpPr txBox="1">
                  <a:spLocks noRot="1" noChangeAspect="1" noMove="1" noResize="1" noEditPoints="1" noAdjustHandles="1" noChangeArrowheads="1" noChangeShapeType="1" noTextEdit="1"/>
                </p:cNvSpPr>
                <p:nvPr/>
              </p:nvSpPr>
              <p:spPr>
                <a:xfrm>
                  <a:off x="1510054" y="5396862"/>
                  <a:ext cx="281937" cy="276999"/>
                </a:xfrm>
                <a:prstGeom prst="rect">
                  <a:avLst/>
                </a:prstGeom>
                <a:blipFill>
                  <a:blip r:embed="rId6"/>
                  <a:stretch>
                    <a:fillRect l="-19565" r="-8696"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BE167D6-D91E-EE23-C538-0FF83B8FE773}"/>
                    </a:ext>
                  </a:extLst>
                </p:cNvPr>
                <p:cNvSpPr txBox="1"/>
                <p:nvPr/>
              </p:nvSpPr>
              <p:spPr>
                <a:xfrm>
                  <a:off x="2150556" y="5386392"/>
                  <a:ext cx="2819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3</m:t>
                            </m:r>
                          </m:sub>
                        </m:sSub>
                      </m:oMath>
                    </m:oMathPara>
                  </a14:m>
                  <a:endParaRPr lang="en-US" dirty="0"/>
                </a:p>
              </p:txBody>
            </p:sp>
          </mc:Choice>
          <mc:Fallback xmlns="">
            <p:sp>
              <p:nvSpPr>
                <p:cNvPr id="36" name="TextBox 35">
                  <a:extLst>
                    <a:ext uri="{FF2B5EF4-FFF2-40B4-BE49-F238E27FC236}">
                      <a16:creationId xmlns:a16="http://schemas.microsoft.com/office/drawing/2014/main" id="{EBE167D6-D91E-EE23-C538-0FF83B8FE773}"/>
                    </a:ext>
                  </a:extLst>
                </p:cNvPr>
                <p:cNvSpPr txBox="1">
                  <a:spLocks noRot="1" noChangeAspect="1" noMove="1" noResize="1" noEditPoints="1" noAdjustHandles="1" noChangeArrowheads="1" noChangeShapeType="1" noTextEdit="1"/>
                </p:cNvSpPr>
                <p:nvPr/>
              </p:nvSpPr>
              <p:spPr>
                <a:xfrm>
                  <a:off x="2150556" y="5386392"/>
                  <a:ext cx="281936" cy="276999"/>
                </a:xfrm>
                <a:prstGeom prst="rect">
                  <a:avLst/>
                </a:prstGeom>
                <a:blipFill>
                  <a:blip r:embed="rId7"/>
                  <a:stretch>
                    <a:fillRect l="-19565" r="-8696"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F995EEB-A0E3-4F84-DF6B-271B7FD558AB}"/>
                    </a:ext>
                  </a:extLst>
                </p:cNvPr>
                <p:cNvSpPr txBox="1"/>
                <p:nvPr/>
              </p:nvSpPr>
              <p:spPr>
                <a:xfrm>
                  <a:off x="2843388" y="5385921"/>
                  <a:ext cx="2765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4</m:t>
                            </m:r>
                          </m:sub>
                        </m:sSub>
                      </m:oMath>
                    </m:oMathPara>
                  </a14:m>
                  <a:endParaRPr lang="en-US" dirty="0"/>
                </a:p>
              </p:txBody>
            </p:sp>
          </mc:Choice>
          <mc:Fallback xmlns="">
            <p:sp>
              <p:nvSpPr>
                <p:cNvPr id="37" name="TextBox 36">
                  <a:extLst>
                    <a:ext uri="{FF2B5EF4-FFF2-40B4-BE49-F238E27FC236}">
                      <a16:creationId xmlns:a16="http://schemas.microsoft.com/office/drawing/2014/main" id="{4F995EEB-A0E3-4F84-DF6B-271B7FD558AB}"/>
                    </a:ext>
                  </a:extLst>
                </p:cNvPr>
                <p:cNvSpPr txBox="1">
                  <a:spLocks noRot="1" noChangeAspect="1" noMove="1" noResize="1" noEditPoints="1" noAdjustHandles="1" noChangeArrowheads="1" noChangeShapeType="1" noTextEdit="1"/>
                </p:cNvSpPr>
                <p:nvPr/>
              </p:nvSpPr>
              <p:spPr>
                <a:xfrm>
                  <a:off x="2843388" y="5385921"/>
                  <a:ext cx="276550" cy="276999"/>
                </a:xfrm>
                <a:prstGeom prst="rect">
                  <a:avLst/>
                </a:prstGeom>
                <a:blipFill>
                  <a:blip r:embed="rId8"/>
                  <a:stretch>
                    <a:fillRect l="-22222" r="-6667"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9F5B1F7-A083-8881-F52D-57AA18F93529}"/>
                    </a:ext>
                  </a:extLst>
                </p:cNvPr>
                <p:cNvSpPr txBox="1"/>
                <p:nvPr/>
              </p:nvSpPr>
              <p:spPr>
                <a:xfrm>
                  <a:off x="3545593" y="5385920"/>
                  <a:ext cx="2819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5</m:t>
                            </m:r>
                          </m:sub>
                        </m:sSub>
                      </m:oMath>
                    </m:oMathPara>
                  </a14:m>
                  <a:endParaRPr lang="en-US" dirty="0"/>
                </a:p>
              </p:txBody>
            </p:sp>
          </mc:Choice>
          <mc:Fallback xmlns="">
            <p:sp>
              <p:nvSpPr>
                <p:cNvPr id="38" name="TextBox 37">
                  <a:extLst>
                    <a:ext uri="{FF2B5EF4-FFF2-40B4-BE49-F238E27FC236}">
                      <a16:creationId xmlns:a16="http://schemas.microsoft.com/office/drawing/2014/main" id="{D9F5B1F7-A083-8881-F52D-57AA18F93529}"/>
                    </a:ext>
                  </a:extLst>
                </p:cNvPr>
                <p:cNvSpPr txBox="1">
                  <a:spLocks noRot="1" noChangeAspect="1" noMove="1" noResize="1" noEditPoints="1" noAdjustHandles="1" noChangeArrowheads="1" noChangeShapeType="1" noTextEdit="1"/>
                </p:cNvSpPr>
                <p:nvPr/>
              </p:nvSpPr>
              <p:spPr>
                <a:xfrm>
                  <a:off x="3545593" y="5385920"/>
                  <a:ext cx="281936" cy="276999"/>
                </a:xfrm>
                <a:prstGeom prst="rect">
                  <a:avLst/>
                </a:prstGeom>
                <a:blipFill>
                  <a:blip r:embed="rId9"/>
                  <a:stretch>
                    <a:fillRect l="-19565" r="-8696" b="-1777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96" name="Google Shape;1148;p97">
                <a:extLst>
                  <a:ext uri="{FF2B5EF4-FFF2-40B4-BE49-F238E27FC236}">
                    <a16:creationId xmlns:a16="http://schemas.microsoft.com/office/drawing/2014/main" id="{4C59DB90-45D4-BCF0-810B-ECCFC9F8DB97}"/>
                  </a:ext>
                </a:extLst>
              </p:cNvPr>
              <p:cNvSpPr txBox="1"/>
              <p:nvPr/>
            </p:nvSpPr>
            <p:spPr>
              <a:xfrm>
                <a:off x="6091870" y="2460301"/>
                <a:ext cx="681437" cy="677068"/>
              </a:xfrm>
              <a:prstGeom prst="rect">
                <a:avLst/>
              </a:prstGeom>
              <a:noFill/>
              <a:ln>
                <a:noFill/>
              </a:ln>
            </p:spPr>
            <p:txBody>
              <a:bodyPr spcFirstLastPara="1" wrap="square" lIns="121900" tIns="121900" rIns="121900" bIns="121900" anchor="t" anchorCtr="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𝜃</m:t>
                          </m:r>
                        </m:e>
                        <m:sub>
                          <m:r>
                            <a:rPr lang="en-US" sz="2800" b="0" i="1" smtClean="0">
                              <a:latin typeface="Cambria Math" panose="02040503050406030204" pitchFamily="18" charset="0"/>
                            </a:rPr>
                            <m:t>2</m:t>
                          </m:r>
                        </m:sub>
                      </m:sSub>
                    </m:oMath>
                  </m:oMathPara>
                </a14:m>
                <a:endParaRPr lang="en-US" sz="2800" dirty="0"/>
              </a:p>
            </p:txBody>
          </p:sp>
        </mc:Choice>
        <mc:Fallback xmlns="">
          <p:sp>
            <p:nvSpPr>
              <p:cNvPr id="896" name="Google Shape;1148;p97">
                <a:extLst>
                  <a:ext uri="{FF2B5EF4-FFF2-40B4-BE49-F238E27FC236}">
                    <a16:creationId xmlns:a16="http://schemas.microsoft.com/office/drawing/2014/main" id="{4C59DB90-45D4-BCF0-810B-ECCFC9F8DB97}"/>
                  </a:ext>
                </a:extLst>
              </p:cNvPr>
              <p:cNvSpPr txBox="1">
                <a:spLocks noRot="1" noChangeAspect="1" noMove="1" noResize="1" noEditPoints="1" noAdjustHandles="1" noChangeArrowheads="1" noChangeShapeType="1" noTextEdit="1"/>
              </p:cNvSpPr>
              <p:nvPr/>
            </p:nvSpPr>
            <p:spPr>
              <a:xfrm>
                <a:off x="6091870" y="2460301"/>
                <a:ext cx="681437" cy="677068"/>
              </a:xfrm>
              <a:prstGeom prst="rect">
                <a:avLst/>
              </a:prstGeom>
              <a:blipFill>
                <a:blip r:embed="rId11"/>
                <a:stretch>
                  <a:fillRect r="-267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2" name="Google Shape;1148;p97">
                <a:extLst>
                  <a:ext uri="{FF2B5EF4-FFF2-40B4-BE49-F238E27FC236}">
                    <a16:creationId xmlns:a16="http://schemas.microsoft.com/office/drawing/2014/main" id="{07E01C24-E5CB-56A7-795F-34C3A02636CA}"/>
                  </a:ext>
                </a:extLst>
              </p:cNvPr>
              <p:cNvSpPr txBox="1"/>
              <p:nvPr/>
            </p:nvSpPr>
            <p:spPr>
              <a:xfrm>
                <a:off x="6168346" y="2999340"/>
                <a:ext cx="681437" cy="677068"/>
              </a:xfrm>
              <a:prstGeom prst="rect">
                <a:avLst/>
              </a:prstGeom>
              <a:noFill/>
              <a:ln>
                <a:noFill/>
              </a:ln>
            </p:spPr>
            <p:txBody>
              <a:bodyPr spcFirstLastPara="1" wrap="square" lIns="121900" tIns="121900" rIns="121900" bIns="121900" anchor="t" anchorCtr="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𝜃</m:t>
                          </m:r>
                        </m:e>
                        <m:sub>
                          <m:r>
                            <a:rPr lang="en-US" sz="2800" b="0" i="1" smtClean="0">
                              <a:latin typeface="Cambria Math" panose="02040503050406030204" pitchFamily="18" charset="0"/>
                            </a:rPr>
                            <m:t>3</m:t>
                          </m:r>
                        </m:sub>
                      </m:sSub>
                    </m:oMath>
                  </m:oMathPara>
                </a14:m>
                <a:endParaRPr lang="en-US" sz="2800" dirty="0"/>
              </a:p>
            </p:txBody>
          </p:sp>
        </mc:Choice>
        <mc:Fallback xmlns="">
          <p:sp>
            <p:nvSpPr>
              <p:cNvPr id="902" name="Google Shape;1148;p97">
                <a:extLst>
                  <a:ext uri="{FF2B5EF4-FFF2-40B4-BE49-F238E27FC236}">
                    <a16:creationId xmlns:a16="http://schemas.microsoft.com/office/drawing/2014/main" id="{07E01C24-E5CB-56A7-795F-34C3A02636CA}"/>
                  </a:ext>
                </a:extLst>
              </p:cNvPr>
              <p:cNvSpPr txBox="1">
                <a:spLocks noRot="1" noChangeAspect="1" noMove="1" noResize="1" noEditPoints="1" noAdjustHandles="1" noChangeArrowheads="1" noChangeShapeType="1" noTextEdit="1"/>
              </p:cNvSpPr>
              <p:nvPr/>
            </p:nvSpPr>
            <p:spPr>
              <a:xfrm>
                <a:off x="6168346" y="2999340"/>
                <a:ext cx="681437" cy="677068"/>
              </a:xfrm>
              <a:prstGeom prst="rect">
                <a:avLst/>
              </a:prstGeom>
              <a:blipFill>
                <a:blip r:embed="rId12"/>
                <a:stretch>
                  <a:fillRect r="-267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7" name="Google Shape;1148;p97">
                <a:extLst>
                  <a:ext uri="{FF2B5EF4-FFF2-40B4-BE49-F238E27FC236}">
                    <a16:creationId xmlns:a16="http://schemas.microsoft.com/office/drawing/2014/main" id="{33722614-9553-89A8-E250-3FF251FB18F8}"/>
                  </a:ext>
                </a:extLst>
              </p:cNvPr>
              <p:cNvSpPr txBox="1"/>
              <p:nvPr/>
            </p:nvSpPr>
            <p:spPr>
              <a:xfrm>
                <a:off x="5987955" y="3634055"/>
                <a:ext cx="681437" cy="677068"/>
              </a:xfrm>
              <a:prstGeom prst="rect">
                <a:avLst/>
              </a:prstGeom>
              <a:noFill/>
              <a:ln>
                <a:noFill/>
              </a:ln>
            </p:spPr>
            <p:txBody>
              <a:bodyPr spcFirstLastPara="1" wrap="square" lIns="121900" tIns="121900" rIns="121900" bIns="121900" anchor="t" anchorCtr="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𝜃</m:t>
                          </m:r>
                        </m:e>
                        <m:sub>
                          <m:r>
                            <a:rPr lang="en-US" sz="2800" b="0" i="1" smtClean="0">
                              <a:latin typeface="Cambria Math" panose="02040503050406030204" pitchFamily="18" charset="0"/>
                            </a:rPr>
                            <m:t>4</m:t>
                          </m:r>
                        </m:sub>
                      </m:sSub>
                    </m:oMath>
                  </m:oMathPara>
                </a14:m>
                <a:endParaRPr lang="en-US" sz="2800" dirty="0"/>
              </a:p>
            </p:txBody>
          </p:sp>
        </mc:Choice>
        <mc:Fallback xmlns="">
          <p:sp>
            <p:nvSpPr>
              <p:cNvPr id="907" name="Google Shape;1148;p97">
                <a:extLst>
                  <a:ext uri="{FF2B5EF4-FFF2-40B4-BE49-F238E27FC236}">
                    <a16:creationId xmlns:a16="http://schemas.microsoft.com/office/drawing/2014/main" id="{33722614-9553-89A8-E250-3FF251FB18F8}"/>
                  </a:ext>
                </a:extLst>
              </p:cNvPr>
              <p:cNvSpPr txBox="1">
                <a:spLocks noRot="1" noChangeAspect="1" noMove="1" noResize="1" noEditPoints="1" noAdjustHandles="1" noChangeArrowheads="1" noChangeShapeType="1" noTextEdit="1"/>
              </p:cNvSpPr>
              <p:nvPr/>
            </p:nvSpPr>
            <p:spPr>
              <a:xfrm>
                <a:off x="5987955" y="3634055"/>
                <a:ext cx="681437" cy="677068"/>
              </a:xfrm>
              <a:prstGeom prst="rect">
                <a:avLst/>
              </a:prstGeom>
              <a:blipFill>
                <a:blip r:embed="rId13"/>
                <a:stretch>
                  <a:fillRect r="-2767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9" name="Google Shape;1148;p97">
                <a:extLst>
                  <a:ext uri="{FF2B5EF4-FFF2-40B4-BE49-F238E27FC236}">
                    <a16:creationId xmlns:a16="http://schemas.microsoft.com/office/drawing/2014/main" id="{69214DAE-0F50-1619-C183-047553BCA5A1}"/>
                  </a:ext>
                </a:extLst>
              </p:cNvPr>
              <p:cNvSpPr txBox="1"/>
              <p:nvPr/>
            </p:nvSpPr>
            <p:spPr>
              <a:xfrm>
                <a:off x="5745951" y="4086386"/>
                <a:ext cx="681437" cy="677068"/>
              </a:xfrm>
              <a:prstGeom prst="rect">
                <a:avLst/>
              </a:prstGeom>
              <a:noFill/>
              <a:ln>
                <a:noFill/>
              </a:ln>
            </p:spPr>
            <p:txBody>
              <a:bodyPr spcFirstLastPara="1" wrap="square" lIns="121900" tIns="121900" rIns="121900" bIns="121900" anchor="t" anchorCtr="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𝜃</m:t>
                          </m:r>
                        </m:e>
                        <m:sub>
                          <m:r>
                            <a:rPr lang="en-US" sz="2800" b="0" i="1" smtClean="0">
                              <a:latin typeface="Cambria Math" panose="02040503050406030204" pitchFamily="18" charset="0"/>
                            </a:rPr>
                            <m:t>5</m:t>
                          </m:r>
                        </m:sub>
                      </m:sSub>
                    </m:oMath>
                  </m:oMathPara>
                </a14:m>
                <a:endParaRPr lang="en-US" sz="2800" dirty="0"/>
              </a:p>
            </p:txBody>
          </p:sp>
        </mc:Choice>
        <mc:Fallback xmlns="">
          <p:sp>
            <p:nvSpPr>
              <p:cNvPr id="909" name="Google Shape;1148;p97">
                <a:extLst>
                  <a:ext uri="{FF2B5EF4-FFF2-40B4-BE49-F238E27FC236}">
                    <a16:creationId xmlns:a16="http://schemas.microsoft.com/office/drawing/2014/main" id="{69214DAE-0F50-1619-C183-047553BCA5A1}"/>
                  </a:ext>
                </a:extLst>
              </p:cNvPr>
              <p:cNvSpPr txBox="1">
                <a:spLocks noRot="1" noChangeAspect="1" noMove="1" noResize="1" noEditPoints="1" noAdjustHandles="1" noChangeArrowheads="1" noChangeShapeType="1" noTextEdit="1"/>
              </p:cNvSpPr>
              <p:nvPr/>
            </p:nvSpPr>
            <p:spPr>
              <a:xfrm>
                <a:off x="5745951" y="4086386"/>
                <a:ext cx="681437" cy="677068"/>
              </a:xfrm>
              <a:prstGeom prst="rect">
                <a:avLst/>
              </a:prstGeom>
              <a:blipFill>
                <a:blip r:embed="rId14"/>
                <a:stretch>
                  <a:fillRect r="-27928"/>
                </a:stretch>
              </a:blipFill>
              <a:ln>
                <a:noFill/>
              </a:ln>
            </p:spPr>
            <p:txBody>
              <a:bodyPr/>
              <a:lstStyle/>
              <a:p>
                <a:r>
                  <a:rPr lang="en-US">
                    <a:noFill/>
                  </a:rPr>
                  <a:t> </a:t>
                </a:r>
              </a:p>
            </p:txBody>
          </p:sp>
        </mc:Fallback>
      </mc:AlternateContent>
      <p:grpSp>
        <p:nvGrpSpPr>
          <p:cNvPr id="919" name="Group 918">
            <a:extLst>
              <a:ext uri="{FF2B5EF4-FFF2-40B4-BE49-F238E27FC236}">
                <a16:creationId xmlns:a16="http://schemas.microsoft.com/office/drawing/2014/main" id="{1D4CC677-D972-4709-FDAC-B7145EAF05BB}"/>
              </a:ext>
            </a:extLst>
          </p:cNvPr>
          <p:cNvGrpSpPr/>
          <p:nvPr/>
        </p:nvGrpSpPr>
        <p:grpSpPr>
          <a:xfrm>
            <a:off x="2936654" y="2753431"/>
            <a:ext cx="3260862" cy="1107562"/>
            <a:chOff x="3276663" y="2772598"/>
            <a:chExt cx="3260862" cy="1107562"/>
          </a:xfrm>
          <a:solidFill>
            <a:srgbClr val="F4CCCC"/>
          </a:solidFill>
        </p:grpSpPr>
        <p:sp>
          <p:nvSpPr>
            <p:cNvPr id="921" name="Google Shape;881;p86">
              <a:extLst>
                <a:ext uri="{FF2B5EF4-FFF2-40B4-BE49-F238E27FC236}">
                  <a16:creationId xmlns:a16="http://schemas.microsoft.com/office/drawing/2014/main" id="{EBBE87BF-E076-8F75-3F90-8E4945CE7074}"/>
                </a:ext>
              </a:extLst>
            </p:cNvPr>
            <p:cNvSpPr/>
            <p:nvPr/>
          </p:nvSpPr>
          <p:spPr>
            <a:xfrm rot="14599033">
              <a:off x="5512982" y="2080582"/>
              <a:ext cx="332527" cy="1716559"/>
            </a:xfrm>
            <a:prstGeom prst="ellipse">
              <a:avLst/>
            </a:prstGeom>
            <a:grp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922" name="Google Shape;881;p86">
              <a:extLst>
                <a:ext uri="{FF2B5EF4-FFF2-40B4-BE49-F238E27FC236}">
                  <a16:creationId xmlns:a16="http://schemas.microsoft.com/office/drawing/2014/main" id="{BB6AA357-8934-D70E-11D1-85D6171C3B86}"/>
                </a:ext>
              </a:extLst>
            </p:cNvPr>
            <p:cNvSpPr/>
            <p:nvPr/>
          </p:nvSpPr>
          <p:spPr>
            <a:xfrm rot="14599033" flipH="1" flipV="1">
              <a:off x="3968679" y="2855617"/>
              <a:ext cx="332527" cy="1716559"/>
            </a:xfrm>
            <a:prstGeom prst="ellipse">
              <a:avLst/>
            </a:prstGeom>
            <a:noFill/>
            <a:ln w="19050" cap="flat" cmpd="sng">
              <a:no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grpSp>
      <p:grpSp>
        <p:nvGrpSpPr>
          <p:cNvPr id="923" name="Group 922">
            <a:extLst>
              <a:ext uri="{FF2B5EF4-FFF2-40B4-BE49-F238E27FC236}">
                <a16:creationId xmlns:a16="http://schemas.microsoft.com/office/drawing/2014/main" id="{7ACDDA07-EEB4-70D4-6FF3-D3B09D738FBA}"/>
              </a:ext>
            </a:extLst>
          </p:cNvPr>
          <p:cNvGrpSpPr/>
          <p:nvPr/>
        </p:nvGrpSpPr>
        <p:grpSpPr>
          <a:xfrm>
            <a:off x="2928848" y="2759197"/>
            <a:ext cx="3260862" cy="1107562"/>
            <a:chOff x="3276663" y="2772598"/>
            <a:chExt cx="3260862" cy="1107562"/>
          </a:xfrm>
          <a:solidFill>
            <a:srgbClr val="F4CCCC"/>
          </a:solidFill>
        </p:grpSpPr>
        <p:sp>
          <p:nvSpPr>
            <p:cNvPr id="924" name="Google Shape;881;p86">
              <a:extLst>
                <a:ext uri="{FF2B5EF4-FFF2-40B4-BE49-F238E27FC236}">
                  <a16:creationId xmlns:a16="http://schemas.microsoft.com/office/drawing/2014/main" id="{697453DE-DDA3-1E2F-B3C9-0B236E581F64}"/>
                </a:ext>
              </a:extLst>
            </p:cNvPr>
            <p:cNvSpPr/>
            <p:nvPr/>
          </p:nvSpPr>
          <p:spPr>
            <a:xfrm rot="14599033">
              <a:off x="5512982" y="2080582"/>
              <a:ext cx="332527" cy="1716559"/>
            </a:xfrm>
            <a:prstGeom prst="ellipse">
              <a:avLst/>
            </a:prstGeom>
            <a:solidFill>
              <a:srgbClr val="B6D7A8"/>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925" name="Google Shape;881;p86">
              <a:extLst>
                <a:ext uri="{FF2B5EF4-FFF2-40B4-BE49-F238E27FC236}">
                  <a16:creationId xmlns:a16="http://schemas.microsoft.com/office/drawing/2014/main" id="{51F3E555-023A-1F2B-EA4C-EAEEC9E2546D}"/>
                </a:ext>
              </a:extLst>
            </p:cNvPr>
            <p:cNvSpPr/>
            <p:nvPr/>
          </p:nvSpPr>
          <p:spPr>
            <a:xfrm rot="14599033" flipH="1" flipV="1">
              <a:off x="3968679" y="2855617"/>
              <a:ext cx="332527" cy="1716559"/>
            </a:xfrm>
            <a:prstGeom prst="ellipse">
              <a:avLst/>
            </a:prstGeom>
            <a:noFill/>
            <a:ln w="19050" cap="flat" cmpd="sng">
              <a:no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grpSp>
      <p:grpSp>
        <p:nvGrpSpPr>
          <p:cNvPr id="934" name="Group 933">
            <a:extLst>
              <a:ext uri="{FF2B5EF4-FFF2-40B4-BE49-F238E27FC236}">
                <a16:creationId xmlns:a16="http://schemas.microsoft.com/office/drawing/2014/main" id="{706C9DD2-183F-711F-C05F-62241D2D28A7}"/>
              </a:ext>
            </a:extLst>
          </p:cNvPr>
          <p:cNvGrpSpPr/>
          <p:nvPr/>
        </p:nvGrpSpPr>
        <p:grpSpPr>
          <a:xfrm>
            <a:off x="2933886" y="2747645"/>
            <a:ext cx="3260862" cy="1107562"/>
            <a:chOff x="3276663" y="2772598"/>
            <a:chExt cx="3260862" cy="1107562"/>
          </a:xfrm>
          <a:solidFill>
            <a:srgbClr val="F4CCCC"/>
          </a:solidFill>
        </p:grpSpPr>
        <p:sp>
          <p:nvSpPr>
            <p:cNvPr id="936" name="Google Shape;881;p86">
              <a:extLst>
                <a:ext uri="{FF2B5EF4-FFF2-40B4-BE49-F238E27FC236}">
                  <a16:creationId xmlns:a16="http://schemas.microsoft.com/office/drawing/2014/main" id="{9E6BE5E1-A94A-B15E-E45B-65FBF039B1CF}"/>
                </a:ext>
              </a:extLst>
            </p:cNvPr>
            <p:cNvSpPr/>
            <p:nvPr/>
          </p:nvSpPr>
          <p:spPr>
            <a:xfrm rot="14599033">
              <a:off x="5512982" y="2080582"/>
              <a:ext cx="332527" cy="1716559"/>
            </a:xfrm>
            <a:prstGeom prst="ellipse">
              <a:avLst/>
            </a:prstGeom>
            <a:solidFill>
              <a:srgbClr val="CFE2F3"/>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937" name="Google Shape;881;p86">
              <a:extLst>
                <a:ext uri="{FF2B5EF4-FFF2-40B4-BE49-F238E27FC236}">
                  <a16:creationId xmlns:a16="http://schemas.microsoft.com/office/drawing/2014/main" id="{70121186-6A66-CE17-1752-A509B5C3ACD5}"/>
                </a:ext>
              </a:extLst>
            </p:cNvPr>
            <p:cNvSpPr/>
            <p:nvPr/>
          </p:nvSpPr>
          <p:spPr>
            <a:xfrm rot="14599033" flipH="1" flipV="1">
              <a:off x="3968679" y="2855617"/>
              <a:ext cx="332527" cy="1716559"/>
            </a:xfrm>
            <a:prstGeom prst="ellipse">
              <a:avLst/>
            </a:prstGeom>
            <a:noFill/>
            <a:ln w="19050" cap="flat" cmpd="sng">
              <a:no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grpSp>
      <p:grpSp>
        <p:nvGrpSpPr>
          <p:cNvPr id="938" name="Group 937">
            <a:extLst>
              <a:ext uri="{FF2B5EF4-FFF2-40B4-BE49-F238E27FC236}">
                <a16:creationId xmlns:a16="http://schemas.microsoft.com/office/drawing/2014/main" id="{2403A578-B7DA-323F-B687-36956A192084}"/>
              </a:ext>
            </a:extLst>
          </p:cNvPr>
          <p:cNvGrpSpPr/>
          <p:nvPr/>
        </p:nvGrpSpPr>
        <p:grpSpPr>
          <a:xfrm>
            <a:off x="2942501" y="2755483"/>
            <a:ext cx="3260862" cy="1107562"/>
            <a:chOff x="3276663" y="2772598"/>
            <a:chExt cx="3260862" cy="1107562"/>
          </a:xfrm>
          <a:solidFill>
            <a:srgbClr val="F4CCCC"/>
          </a:solidFill>
        </p:grpSpPr>
        <p:sp>
          <p:nvSpPr>
            <p:cNvPr id="939" name="Google Shape;881;p86">
              <a:extLst>
                <a:ext uri="{FF2B5EF4-FFF2-40B4-BE49-F238E27FC236}">
                  <a16:creationId xmlns:a16="http://schemas.microsoft.com/office/drawing/2014/main" id="{5C4BE989-4AC3-51B3-E22B-AC3BAFF38449}"/>
                </a:ext>
              </a:extLst>
            </p:cNvPr>
            <p:cNvSpPr/>
            <p:nvPr/>
          </p:nvSpPr>
          <p:spPr>
            <a:xfrm rot="14599033">
              <a:off x="5512982" y="2080582"/>
              <a:ext cx="332527" cy="1716559"/>
            </a:xfrm>
            <a:prstGeom prst="ellipse">
              <a:avLst/>
            </a:prstGeom>
            <a:solidFill>
              <a:srgbClr val="D9D2E9"/>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940" name="Google Shape;881;p86">
              <a:extLst>
                <a:ext uri="{FF2B5EF4-FFF2-40B4-BE49-F238E27FC236}">
                  <a16:creationId xmlns:a16="http://schemas.microsoft.com/office/drawing/2014/main" id="{E72F467A-884B-FB3A-0214-A93502611721}"/>
                </a:ext>
              </a:extLst>
            </p:cNvPr>
            <p:cNvSpPr/>
            <p:nvPr/>
          </p:nvSpPr>
          <p:spPr>
            <a:xfrm rot="14599033" flipH="1" flipV="1">
              <a:off x="3968679" y="2855617"/>
              <a:ext cx="332527" cy="1716559"/>
            </a:xfrm>
            <a:prstGeom prst="ellipse">
              <a:avLst/>
            </a:prstGeom>
            <a:noFill/>
            <a:ln w="19050" cap="flat" cmpd="sng">
              <a:no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grpSp>
      <p:grpSp>
        <p:nvGrpSpPr>
          <p:cNvPr id="946" name="Group 945">
            <a:extLst>
              <a:ext uri="{FF2B5EF4-FFF2-40B4-BE49-F238E27FC236}">
                <a16:creationId xmlns:a16="http://schemas.microsoft.com/office/drawing/2014/main" id="{E94D75C0-A4BD-89F0-8197-FD6A31C9816B}"/>
              </a:ext>
            </a:extLst>
          </p:cNvPr>
          <p:cNvGrpSpPr/>
          <p:nvPr/>
        </p:nvGrpSpPr>
        <p:grpSpPr>
          <a:xfrm>
            <a:off x="2343969" y="2133472"/>
            <a:ext cx="2234987" cy="2638464"/>
            <a:chOff x="2343969" y="2133472"/>
            <a:chExt cx="2234987" cy="2638464"/>
          </a:xfrm>
        </p:grpSpPr>
        <p:sp>
          <p:nvSpPr>
            <p:cNvPr id="944" name="Arc 943">
              <a:extLst>
                <a:ext uri="{FF2B5EF4-FFF2-40B4-BE49-F238E27FC236}">
                  <a16:creationId xmlns:a16="http://schemas.microsoft.com/office/drawing/2014/main" id="{2AB27B2B-CAF3-BC18-321F-80B16F332F5A}"/>
                </a:ext>
              </a:extLst>
            </p:cNvPr>
            <p:cNvSpPr/>
            <p:nvPr/>
          </p:nvSpPr>
          <p:spPr>
            <a:xfrm rot="17437286">
              <a:off x="2078806" y="2940748"/>
              <a:ext cx="2096351" cy="1566025"/>
            </a:xfrm>
            <a:prstGeom prst="arc">
              <a:avLst>
                <a:gd name="adj1" fmla="val 16200000"/>
                <a:gd name="adj2" fmla="val 20205511"/>
              </a:avLst>
            </a:prstGeom>
            <a:ln w="28575">
              <a:solidFill>
                <a:srgbClr val="FF0000"/>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5" name="TextBox 944">
              <a:extLst>
                <a:ext uri="{FF2B5EF4-FFF2-40B4-BE49-F238E27FC236}">
                  <a16:creationId xmlns:a16="http://schemas.microsoft.com/office/drawing/2014/main" id="{C34A2512-D1A2-BA72-5CDA-149E10DF7B69}"/>
                </a:ext>
              </a:extLst>
            </p:cNvPr>
            <p:cNvSpPr txBox="1"/>
            <p:nvPr/>
          </p:nvSpPr>
          <p:spPr>
            <a:xfrm>
              <a:off x="2998781" y="2133472"/>
              <a:ext cx="1580175" cy="923330"/>
            </a:xfrm>
            <a:prstGeom prst="rect">
              <a:avLst/>
            </a:prstGeom>
            <a:noFill/>
          </p:spPr>
          <p:txBody>
            <a:bodyPr wrap="square" rtlCol="0">
              <a:spAutoFit/>
            </a:bodyPr>
            <a:lstStyle/>
            <a:p>
              <a:r>
                <a:rPr lang="en-US" dirty="0"/>
                <a:t>Best Frequency &amp; Direction</a:t>
              </a:r>
            </a:p>
          </p:txBody>
        </p:sp>
      </p:gr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C6C44639-5BAA-1B72-11EA-66AD569B39E9}"/>
                  </a:ext>
                </a:extLst>
              </p:cNvPr>
              <p:cNvSpPr txBox="1"/>
              <p:nvPr/>
            </p:nvSpPr>
            <p:spPr>
              <a:xfrm>
                <a:off x="6294076" y="1913098"/>
                <a:ext cx="597239"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2</m:t>
                          </m:r>
                        </m:sub>
                      </m:sSub>
                    </m:oMath>
                  </m:oMathPara>
                </a14:m>
                <a:endParaRPr lang="en-US" sz="2800" dirty="0"/>
              </a:p>
            </p:txBody>
          </p:sp>
        </mc:Choice>
        <mc:Fallback xmlns="">
          <p:sp>
            <p:nvSpPr>
              <p:cNvPr id="62" name="TextBox 61">
                <a:extLst>
                  <a:ext uri="{FF2B5EF4-FFF2-40B4-BE49-F238E27FC236}">
                    <a16:creationId xmlns:a16="http://schemas.microsoft.com/office/drawing/2014/main" id="{C6C44639-5BAA-1B72-11EA-66AD569B39E9}"/>
                  </a:ext>
                </a:extLst>
              </p:cNvPr>
              <p:cNvSpPr txBox="1">
                <a:spLocks noRot="1" noChangeAspect="1" noMove="1" noResize="1" noEditPoints="1" noAdjustHandles="1" noChangeArrowheads="1" noChangeShapeType="1" noTextEdit="1"/>
              </p:cNvSpPr>
              <p:nvPr/>
            </p:nvSpPr>
            <p:spPr>
              <a:xfrm>
                <a:off x="6294076" y="1913098"/>
                <a:ext cx="597239" cy="43088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7" name="TextBox 896">
                <a:extLst>
                  <a:ext uri="{FF2B5EF4-FFF2-40B4-BE49-F238E27FC236}">
                    <a16:creationId xmlns:a16="http://schemas.microsoft.com/office/drawing/2014/main" id="{AC5EBE2E-A81F-AFFA-3BB3-B6572937C404}"/>
                  </a:ext>
                </a:extLst>
              </p:cNvPr>
              <p:cNvSpPr txBox="1"/>
              <p:nvPr/>
            </p:nvSpPr>
            <p:spPr>
              <a:xfrm>
                <a:off x="6294075" y="1913098"/>
                <a:ext cx="597239"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3</m:t>
                          </m:r>
                        </m:sub>
                      </m:sSub>
                    </m:oMath>
                  </m:oMathPara>
                </a14:m>
                <a:endParaRPr lang="en-US" sz="2800" dirty="0"/>
              </a:p>
            </p:txBody>
          </p:sp>
        </mc:Choice>
        <mc:Fallback xmlns="">
          <p:sp>
            <p:nvSpPr>
              <p:cNvPr id="897" name="TextBox 896">
                <a:extLst>
                  <a:ext uri="{FF2B5EF4-FFF2-40B4-BE49-F238E27FC236}">
                    <a16:creationId xmlns:a16="http://schemas.microsoft.com/office/drawing/2014/main" id="{AC5EBE2E-A81F-AFFA-3BB3-B6572937C404}"/>
                  </a:ext>
                </a:extLst>
              </p:cNvPr>
              <p:cNvSpPr txBox="1">
                <a:spLocks noRot="1" noChangeAspect="1" noMove="1" noResize="1" noEditPoints="1" noAdjustHandles="1" noChangeArrowheads="1" noChangeShapeType="1" noTextEdit="1"/>
              </p:cNvSpPr>
              <p:nvPr/>
            </p:nvSpPr>
            <p:spPr>
              <a:xfrm>
                <a:off x="6294075" y="1913098"/>
                <a:ext cx="597239" cy="43088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9" name="TextBox 898">
                <a:extLst>
                  <a:ext uri="{FF2B5EF4-FFF2-40B4-BE49-F238E27FC236}">
                    <a16:creationId xmlns:a16="http://schemas.microsoft.com/office/drawing/2014/main" id="{D8B1A7E4-F6CE-6212-BE53-ABBEC646D190}"/>
                  </a:ext>
                </a:extLst>
              </p:cNvPr>
              <p:cNvSpPr txBox="1"/>
              <p:nvPr/>
            </p:nvSpPr>
            <p:spPr>
              <a:xfrm>
                <a:off x="6294074" y="1921262"/>
                <a:ext cx="597239"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4</m:t>
                          </m:r>
                        </m:sub>
                      </m:sSub>
                    </m:oMath>
                  </m:oMathPara>
                </a14:m>
                <a:endParaRPr lang="en-US" sz="2800" dirty="0"/>
              </a:p>
            </p:txBody>
          </p:sp>
        </mc:Choice>
        <mc:Fallback xmlns="">
          <p:sp>
            <p:nvSpPr>
              <p:cNvPr id="899" name="TextBox 898">
                <a:extLst>
                  <a:ext uri="{FF2B5EF4-FFF2-40B4-BE49-F238E27FC236}">
                    <a16:creationId xmlns:a16="http://schemas.microsoft.com/office/drawing/2014/main" id="{D8B1A7E4-F6CE-6212-BE53-ABBEC646D190}"/>
                  </a:ext>
                </a:extLst>
              </p:cNvPr>
              <p:cNvSpPr txBox="1">
                <a:spLocks noRot="1" noChangeAspect="1" noMove="1" noResize="1" noEditPoints="1" noAdjustHandles="1" noChangeArrowheads="1" noChangeShapeType="1" noTextEdit="1"/>
              </p:cNvSpPr>
              <p:nvPr/>
            </p:nvSpPr>
            <p:spPr>
              <a:xfrm>
                <a:off x="6294074" y="1921262"/>
                <a:ext cx="597239" cy="430887"/>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6" name="TextBox 925">
                <a:extLst>
                  <a:ext uri="{FF2B5EF4-FFF2-40B4-BE49-F238E27FC236}">
                    <a16:creationId xmlns:a16="http://schemas.microsoft.com/office/drawing/2014/main" id="{423C33ED-1AE2-62E6-4FF2-BDBEA9F7E93C}"/>
                  </a:ext>
                </a:extLst>
              </p:cNvPr>
              <p:cNvSpPr txBox="1"/>
              <p:nvPr/>
            </p:nvSpPr>
            <p:spPr>
              <a:xfrm>
                <a:off x="6294072" y="1916819"/>
                <a:ext cx="597239"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5</m:t>
                          </m:r>
                        </m:sub>
                      </m:sSub>
                    </m:oMath>
                  </m:oMathPara>
                </a14:m>
                <a:endParaRPr lang="en-US" sz="2800" dirty="0"/>
              </a:p>
            </p:txBody>
          </p:sp>
        </mc:Choice>
        <mc:Fallback xmlns="">
          <p:sp>
            <p:nvSpPr>
              <p:cNvPr id="926" name="TextBox 925">
                <a:extLst>
                  <a:ext uri="{FF2B5EF4-FFF2-40B4-BE49-F238E27FC236}">
                    <a16:creationId xmlns:a16="http://schemas.microsoft.com/office/drawing/2014/main" id="{423C33ED-1AE2-62E6-4FF2-BDBEA9F7E93C}"/>
                  </a:ext>
                </a:extLst>
              </p:cNvPr>
              <p:cNvSpPr txBox="1">
                <a:spLocks noRot="1" noChangeAspect="1" noMove="1" noResize="1" noEditPoints="1" noAdjustHandles="1" noChangeArrowheads="1" noChangeShapeType="1" noTextEdit="1"/>
              </p:cNvSpPr>
              <p:nvPr/>
            </p:nvSpPr>
            <p:spPr>
              <a:xfrm>
                <a:off x="6294072" y="1916819"/>
                <a:ext cx="597239" cy="430887"/>
              </a:xfrm>
              <a:prstGeom prst="rect">
                <a:avLst/>
              </a:prstGeom>
              <a:blipFill>
                <a:blip r:embed="rId18"/>
                <a:stretch>
                  <a:fillRect/>
                </a:stretch>
              </a:blipFill>
            </p:spPr>
            <p:txBody>
              <a:bodyPr/>
              <a:lstStyle/>
              <a:p>
                <a:r>
                  <a:rPr lang="en-US">
                    <a:noFill/>
                  </a:rPr>
                  <a:t> </a:t>
                </a:r>
              </a:p>
            </p:txBody>
          </p:sp>
        </mc:Fallback>
      </mc:AlternateContent>
      <p:grpSp>
        <p:nvGrpSpPr>
          <p:cNvPr id="63" name="Group 62">
            <a:extLst>
              <a:ext uri="{FF2B5EF4-FFF2-40B4-BE49-F238E27FC236}">
                <a16:creationId xmlns:a16="http://schemas.microsoft.com/office/drawing/2014/main" id="{205D2FD6-D136-F2E3-9D83-B86D7CE5EDFE}"/>
              </a:ext>
            </a:extLst>
          </p:cNvPr>
          <p:cNvGrpSpPr/>
          <p:nvPr/>
        </p:nvGrpSpPr>
        <p:grpSpPr>
          <a:xfrm>
            <a:off x="2275988" y="1033514"/>
            <a:ext cx="4600560" cy="4600560"/>
            <a:chOff x="2450157" y="695429"/>
            <a:chExt cx="4600560" cy="4600560"/>
          </a:xfrm>
        </p:grpSpPr>
        <p:sp>
          <p:nvSpPr>
            <p:cNvPr id="927" name="Google Shape;881;p86">
              <a:extLst>
                <a:ext uri="{FF2B5EF4-FFF2-40B4-BE49-F238E27FC236}">
                  <a16:creationId xmlns:a16="http://schemas.microsoft.com/office/drawing/2014/main" id="{ACD90FC2-72AA-354D-7105-68B044DF8BEC}"/>
                </a:ext>
              </a:extLst>
            </p:cNvPr>
            <p:cNvSpPr/>
            <p:nvPr/>
          </p:nvSpPr>
          <p:spPr>
            <a:xfrm rot="14664515">
              <a:off x="5783104" y="1578567"/>
              <a:ext cx="332527" cy="1605853"/>
            </a:xfrm>
            <a:prstGeom prst="ellipse">
              <a:avLst/>
            </a:prstGeom>
            <a:solidFill>
              <a:srgbClr val="D9D2E9"/>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928" name="Google Shape;881;p86">
              <a:extLst>
                <a:ext uri="{FF2B5EF4-FFF2-40B4-BE49-F238E27FC236}">
                  <a16:creationId xmlns:a16="http://schemas.microsoft.com/office/drawing/2014/main" id="{A0226E87-A141-CB0D-231E-C03EECE2B4ED}"/>
                </a:ext>
              </a:extLst>
            </p:cNvPr>
            <p:cNvSpPr/>
            <p:nvPr/>
          </p:nvSpPr>
          <p:spPr>
            <a:xfrm rot="14664515">
              <a:off x="5716105" y="1615389"/>
              <a:ext cx="332527" cy="1605853"/>
            </a:xfrm>
            <a:prstGeom prst="ellipse">
              <a:avLst/>
            </a:prstGeom>
            <a:solidFill>
              <a:schemeClr val="accent6">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929" name="Google Shape;881;p86">
              <a:extLst>
                <a:ext uri="{FF2B5EF4-FFF2-40B4-BE49-F238E27FC236}">
                  <a16:creationId xmlns:a16="http://schemas.microsoft.com/office/drawing/2014/main" id="{E0A1C9BB-7061-C8F5-97F1-48F4356122AC}"/>
                </a:ext>
              </a:extLst>
            </p:cNvPr>
            <p:cNvSpPr/>
            <p:nvPr/>
          </p:nvSpPr>
          <p:spPr>
            <a:xfrm rot="14664515">
              <a:off x="5620657" y="1669184"/>
              <a:ext cx="332527" cy="1605853"/>
            </a:xfrm>
            <a:prstGeom prst="ellipse">
              <a:avLst/>
            </a:prstGeom>
            <a:solidFill>
              <a:srgbClr val="FDD5D5"/>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930" name="Google Shape;881;p86">
              <a:extLst>
                <a:ext uri="{FF2B5EF4-FFF2-40B4-BE49-F238E27FC236}">
                  <a16:creationId xmlns:a16="http://schemas.microsoft.com/office/drawing/2014/main" id="{E0B3A7A6-008F-8CF1-E0A2-717DB5F96BF4}"/>
                </a:ext>
              </a:extLst>
            </p:cNvPr>
            <p:cNvSpPr/>
            <p:nvPr/>
          </p:nvSpPr>
          <p:spPr>
            <a:xfrm rot="14664515">
              <a:off x="5510641" y="1723127"/>
              <a:ext cx="332527" cy="1605853"/>
            </a:xfrm>
            <a:prstGeom prst="ellipse">
              <a:avLst/>
            </a:prstGeom>
            <a:solidFill>
              <a:schemeClr val="accent4">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grpSp>
          <p:nvGrpSpPr>
            <p:cNvPr id="932" name="Group 931">
              <a:extLst>
                <a:ext uri="{FF2B5EF4-FFF2-40B4-BE49-F238E27FC236}">
                  <a16:creationId xmlns:a16="http://schemas.microsoft.com/office/drawing/2014/main" id="{C2478A5F-B00E-6C61-6F25-0486623D48FE}"/>
                </a:ext>
              </a:extLst>
            </p:cNvPr>
            <p:cNvGrpSpPr/>
            <p:nvPr/>
          </p:nvGrpSpPr>
          <p:grpSpPr>
            <a:xfrm>
              <a:off x="2450157" y="695429"/>
              <a:ext cx="4600560" cy="4600560"/>
              <a:chOff x="2531715" y="1619011"/>
              <a:chExt cx="3792348" cy="3792348"/>
            </a:xfrm>
            <a:noFill/>
          </p:grpSpPr>
          <p:sp>
            <p:nvSpPr>
              <p:cNvPr id="941" name="Donut 839">
                <a:extLst>
                  <a:ext uri="{FF2B5EF4-FFF2-40B4-BE49-F238E27FC236}">
                    <a16:creationId xmlns:a16="http://schemas.microsoft.com/office/drawing/2014/main" id="{59182B25-D6F1-FCEE-498F-7F58492828C1}"/>
                  </a:ext>
                </a:extLst>
              </p:cNvPr>
              <p:cNvSpPr/>
              <p:nvPr/>
            </p:nvSpPr>
            <p:spPr>
              <a:xfrm>
                <a:off x="2531715" y="1619011"/>
                <a:ext cx="3792348" cy="3792348"/>
              </a:xfrm>
              <a:prstGeom prst="donu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2" name="Google Shape;881;p86">
                <a:extLst>
                  <a:ext uri="{FF2B5EF4-FFF2-40B4-BE49-F238E27FC236}">
                    <a16:creationId xmlns:a16="http://schemas.microsoft.com/office/drawing/2014/main" id="{A9C16A5E-F2E4-D33F-1A0A-B1620BC922E0}"/>
                  </a:ext>
                </a:extLst>
              </p:cNvPr>
              <p:cNvSpPr/>
              <p:nvPr/>
            </p:nvSpPr>
            <p:spPr>
              <a:xfrm rot="14664515">
                <a:off x="4921774" y="2491409"/>
                <a:ext cx="274110" cy="1414999"/>
              </a:xfrm>
              <a:prstGeom prst="ellipse">
                <a:avLst/>
              </a:prstGeom>
              <a:solidFill>
                <a:schemeClr val="accent5">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cxnSp>
            <p:nvCxnSpPr>
              <p:cNvPr id="943" name="Google Shape;897;p86">
                <a:extLst>
                  <a:ext uri="{FF2B5EF4-FFF2-40B4-BE49-F238E27FC236}">
                    <a16:creationId xmlns:a16="http://schemas.microsoft.com/office/drawing/2014/main" id="{02BBBC78-E6A8-92F2-706F-45BC280FD292}"/>
                  </a:ext>
                </a:extLst>
              </p:cNvPr>
              <p:cNvCxnSpPr>
                <a:cxnSpLocks/>
              </p:cNvCxnSpPr>
              <p:nvPr/>
            </p:nvCxnSpPr>
            <p:spPr>
              <a:xfrm flipV="1">
                <a:off x="4419185" y="2645119"/>
                <a:ext cx="1715214" cy="859543"/>
              </a:xfrm>
              <a:prstGeom prst="straightConnector1">
                <a:avLst/>
              </a:prstGeom>
              <a:grpFill/>
              <a:ln w="19050" cap="flat" cmpd="sng">
                <a:solidFill>
                  <a:schemeClr val="dk2"/>
                </a:solidFill>
                <a:prstDash val="solid"/>
                <a:round/>
                <a:headEnd type="none" w="med" len="med"/>
                <a:tailEnd type="triangle" w="med" len="med"/>
              </a:ln>
            </p:spPr>
          </p:cxnSp>
        </p:grpSp>
      </p:grpSp>
      <p:sp>
        <p:nvSpPr>
          <p:cNvPr id="948" name="Google Shape;1148;p97">
            <a:extLst>
              <a:ext uri="{FF2B5EF4-FFF2-40B4-BE49-F238E27FC236}">
                <a16:creationId xmlns:a16="http://schemas.microsoft.com/office/drawing/2014/main" id="{4FFE8EB1-4D8E-72CE-84D8-C801CB71DB20}"/>
              </a:ext>
            </a:extLst>
          </p:cNvPr>
          <p:cNvSpPr txBox="1"/>
          <p:nvPr/>
        </p:nvSpPr>
        <p:spPr>
          <a:xfrm>
            <a:off x="6045072" y="1645164"/>
            <a:ext cx="1350477" cy="1354176"/>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1 </a:t>
            </a:r>
            <a:r>
              <a:rPr lang="en-US" sz="2800" i="1" dirty="0">
                <a:solidFill>
                  <a:schemeClr val="dk1"/>
                </a:solidFill>
                <a:latin typeface="Times New Roman"/>
                <a:ea typeface="Times New Roman"/>
                <a:cs typeface="Times New Roman"/>
                <a:sym typeface="Times New Roman"/>
              </a:rPr>
              <a:t>to f</a:t>
            </a:r>
            <a:r>
              <a:rPr lang="en-US" sz="3600" i="1" baseline="-25000" dirty="0">
                <a:solidFill>
                  <a:schemeClr val="dk1"/>
                </a:solidFill>
                <a:latin typeface="Times New Roman"/>
                <a:ea typeface="Times New Roman"/>
                <a:cs typeface="Times New Roman"/>
                <a:sym typeface="Times New Roman"/>
              </a:rPr>
              <a:t>5</a:t>
            </a:r>
            <a:r>
              <a:rPr lang="en-US" sz="3600" i="1" dirty="0">
                <a:solidFill>
                  <a:schemeClr val="dk1"/>
                </a:solidFill>
                <a:latin typeface="Times New Roman"/>
                <a:ea typeface="Times New Roman"/>
                <a:cs typeface="Times New Roman"/>
                <a:sym typeface="Times New Roman"/>
              </a:rPr>
              <a:t> </a:t>
            </a:r>
            <a:endParaRPr lang="en-US" sz="2800" dirty="0"/>
          </a:p>
          <a:p>
            <a:r>
              <a:rPr lang="en-US" sz="3600" i="1" dirty="0">
                <a:solidFill>
                  <a:schemeClr val="dk1"/>
                </a:solidFill>
                <a:latin typeface="Times New Roman"/>
                <a:ea typeface="Times New Roman"/>
                <a:cs typeface="Times New Roman"/>
                <a:sym typeface="Times New Roman"/>
              </a:rPr>
              <a:t> </a:t>
            </a:r>
            <a:endParaRPr lang="en-US" sz="2800" dirty="0"/>
          </a:p>
        </p:txBody>
      </p:sp>
      <p:pic>
        <p:nvPicPr>
          <p:cNvPr id="949" name="Picture 2" descr="WiFi signal - Free technology icons">
            <a:extLst>
              <a:ext uri="{FF2B5EF4-FFF2-40B4-BE49-F238E27FC236}">
                <a16:creationId xmlns:a16="http://schemas.microsoft.com/office/drawing/2014/main" id="{E0C296C3-A0FD-4223-BC90-80222ED7E12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87165" y="3119778"/>
            <a:ext cx="846985" cy="846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03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20"/>
                                        </p:tgtEl>
                                        <p:attrNameLst>
                                          <p:attrName>style.visibility</p:attrName>
                                        </p:attrNameLst>
                                      </p:cBhvr>
                                      <p:to>
                                        <p:strVal val="hidden"/>
                                      </p:to>
                                    </p:set>
                                  </p:childTnLst>
                                </p:cTn>
                              </p:par>
                              <p:par>
                                <p:cTn id="15" presetID="8" presetClass="emph" presetSubtype="0" fill="hold" nodeType="withEffect">
                                  <p:stCondLst>
                                    <p:cond delay="0"/>
                                  </p:stCondLst>
                                  <p:childTnLst>
                                    <p:animRot by="900000">
                                      <p:cBhvr>
                                        <p:cTn id="16" dur="500" fill="hold"/>
                                        <p:tgtEl>
                                          <p:spTgt spid="59"/>
                                        </p:tgtEl>
                                        <p:attrNameLst>
                                          <p:attrName>r</p:attrName>
                                        </p:attrNameLst>
                                      </p:cBhvr>
                                    </p:animRo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89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896"/>
                                        </p:tgtEl>
                                        <p:attrNameLst>
                                          <p:attrName>style.visibility</p:attrName>
                                        </p:attrNameLst>
                                      </p:cBhvr>
                                      <p:to>
                                        <p:strVal val="hidden"/>
                                      </p:to>
                                    </p:set>
                                  </p:childTnLst>
                                </p:cTn>
                              </p:par>
                              <p:par>
                                <p:cTn id="24" presetID="8" presetClass="emph" presetSubtype="0" fill="hold" nodeType="withEffect">
                                  <p:stCondLst>
                                    <p:cond delay="0"/>
                                  </p:stCondLst>
                                  <p:childTnLst>
                                    <p:animRot by="900000">
                                      <p:cBhvr>
                                        <p:cTn id="25" dur="500" fill="hold"/>
                                        <p:tgtEl>
                                          <p:spTgt spid="59"/>
                                        </p:tgtEl>
                                        <p:attrNameLst>
                                          <p:attrName>r</p:attrName>
                                        </p:attrNameLst>
                                      </p:cBhvr>
                                    </p:animRo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90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902"/>
                                        </p:tgtEl>
                                        <p:attrNameLst>
                                          <p:attrName>style.visibility</p:attrName>
                                        </p:attrNameLst>
                                      </p:cBhvr>
                                      <p:to>
                                        <p:strVal val="hidden"/>
                                      </p:to>
                                    </p:set>
                                  </p:childTnLst>
                                </p:cTn>
                              </p:par>
                              <p:par>
                                <p:cTn id="33" presetID="8" presetClass="emph" presetSubtype="0" fill="hold" nodeType="withEffect">
                                  <p:stCondLst>
                                    <p:cond delay="0"/>
                                  </p:stCondLst>
                                  <p:childTnLst>
                                    <p:animRot by="900000">
                                      <p:cBhvr>
                                        <p:cTn id="34" dur="500" fill="hold"/>
                                        <p:tgtEl>
                                          <p:spTgt spid="59"/>
                                        </p:tgtEl>
                                        <p:attrNameLst>
                                          <p:attrName>r</p:attrName>
                                        </p:attrNameLst>
                                      </p:cBhvr>
                                    </p:animRo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90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907"/>
                                        </p:tgtEl>
                                        <p:attrNameLst>
                                          <p:attrName>style.visibility</p:attrName>
                                        </p:attrNameLst>
                                      </p:cBhvr>
                                      <p:to>
                                        <p:strVal val="hidden"/>
                                      </p:to>
                                    </p:set>
                                  </p:childTnLst>
                                </p:cTn>
                              </p:par>
                              <p:par>
                                <p:cTn id="42" presetID="8" presetClass="emph" presetSubtype="0" fill="hold" nodeType="withEffect">
                                  <p:stCondLst>
                                    <p:cond delay="0"/>
                                  </p:stCondLst>
                                  <p:childTnLst>
                                    <p:animRot by="900000">
                                      <p:cBhvr>
                                        <p:cTn id="43" dur="500" fill="hold"/>
                                        <p:tgtEl>
                                          <p:spTgt spid="59"/>
                                        </p:tgtEl>
                                        <p:attrNameLst>
                                          <p:attrName>r</p:attrName>
                                        </p:attrNameLst>
                                      </p:cBhvr>
                                    </p:animRo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90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59"/>
                                        </p:tgtEl>
                                      </p:cBhvr>
                                    </p:animEffect>
                                    <p:set>
                                      <p:cBhvr>
                                        <p:cTn id="51" dur="1" fill="hold">
                                          <p:stCondLst>
                                            <p:cond delay="499"/>
                                          </p:stCondLst>
                                        </p:cTn>
                                        <p:tgtEl>
                                          <p:spTgt spid="59"/>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909"/>
                                        </p:tgtEl>
                                      </p:cBhvr>
                                    </p:animEffect>
                                    <p:set>
                                      <p:cBhvr>
                                        <p:cTn id="54" dur="1" fill="hold">
                                          <p:stCondLst>
                                            <p:cond delay="499"/>
                                          </p:stCondLst>
                                        </p:cTn>
                                        <p:tgtEl>
                                          <p:spTgt spid="90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0" presetClass="entr" presetSubtype="0" fill="hold" nodeType="withEffect">
                                  <p:stCondLst>
                                    <p:cond delay="0"/>
                                  </p:stCondLst>
                                  <p:childTnLst>
                                    <p:set>
                                      <p:cBhvr>
                                        <p:cTn id="60" dur="1" fill="hold">
                                          <p:stCondLst>
                                            <p:cond delay="0"/>
                                          </p:stCondLst>
                                        </p:cTn>
                                        <p:tgtEl>
                                          <p:spTgt spid="947"/>
                                        </p:tgtEl>
                                        <p:attrNameLst>
                                          <p:attrName>style.visibility</p:attrName>
                                        </p:attrNameLst>
                                      </p:cBhvr>
                                      <p:to>
                                        <p:strVal val="visible"/>
                                      </p:to>
                                    </p:set>
                                    <p:animEffect transition="in" filter="fade">
                                      <p:cBhvr>
                                        <p:cTn id="61" dur="500"/>
                                        <p:tgtEl>
                                          <p:spTgt spid="94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919"/>
                                        </p:tgtEl>
                                        <p:attrNameLst>
                                          <p:attrName>style.visibility</p:attrName>
                                        </p:attrNameLst>
                                      </p:cBhvr>
                                      <p:to>
                                        <p:strVal val="visible"/>
                                      </p:to>
                                    </p:set>
                                    <p:animEffect transition="in" filter="fade">
                                      <p:cBhvr>
                                        <p:cTn id="66" dur="500"/>
                                        <p:tgtEl>
                                          <p:spTgt spid="91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childTnLst>
                    </p:cTn>
                  </p:par>
                  <p:par>
                    <p:cTn id="70" fill="hold">
                      <p:stCondLst>
                        <p:cond delay="indefinite"/>
                      </p:stCondLst>
                      <p:childTnLst>
                        <p:par>
                          <p:cTn id="71" fill="hold">
                            <p:stCondLst>
                              <p:cond delay="0"/>
                            </p:stCondLst>
                            <p:childTnLst>
                              <p:par>
                                <p:cTn id="72" presetID="8" presetClass="emph" presetSubtype="0" fill="hold" nodeType="clickEffect">
                                  <p:stCondLst>
                                    <p:cond delay="0"/>
                                  </p:stCondLst>
                                  <p:childTnLst>
                                    <p:animRot by="3600000">
                                      <p:cBhvr>
                                        <p:cTn id="73" dur="1000" fill="hold"/>
                                        <p:tgtEl>
                                          <p:spTgt spid="919"/>
                                        </p:tgtEl>
                                        <p:attrNameLst>
                                          <p:attrName>r</p:attrName>
                                        </p:attrNameLst>
                                      </p:cBhvr>
                                    </p:animRo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100"/>
                                  </p:stCondLst>
                                  <p:childTnLst>
                                    <p:animEffect transition="out" filter="fade">
                                      <p:cBhvr>
                                        <p:cTn id="77" dur="500"/>
                                        <p:tgtEl>
                                          <p:spTgt spid="919"/>
                                        </p:tgtEl>
                                      </p:cBhvr>
                                    </p:animEffect>
                                    <p:set>
                                      <p:cBhvr>
                                        <p:cTn id="78" dur="1" fill="hold">
                                          <p:stCondLst>
                                            <p:cond delay="499"/>
                                          </p:stCondLst>
                                        </p:cTn>
                                        <p:tgtEl>
                                          <p:spTgt spid="919"/>
                                        </p:tgtEl>
                                        <p:attrNameLst>
                                          <p:attrName>style.visibility</p:attrName>
                                        </p:attrNameLst>
                                      </p:cBhvr>
                                      <p:to>
                                        <p:strVal val="hidden"/>
                                      </p:to>
                                    </p:set>
                                  </p:childTnLst>
                                </p:cTn>
                              </p:par>
                              <p:par>
                                <p:cTn id="79" presetID="10" presetClass="exit" presetSubtype="0" fill="hold" grpId="1" nodeType="withEffect">
                                  <p:stCondLst>
                                    <p:cond delay="100"/>
                                  </p:stCondLst>
                                  <p:childTnLst>
                                    <p:animEffect transition="out" filter="fade">
                                      <p:cBhvr>
                                        <p:cTn id="80" dur="500"/>
                                        <p:tgtEl>
                                          <p:spTgt spid="62"/>
                                        </p:tgtEl>
                                      </p:cBhvr>
                                    </p:animEffect>
                                    <p:set>
                                      <p:cBhvr>
                                        <p:cTn id="81" dur="1" fill="hold">
                                          <p:stCondLst>
                                            <p:cond delay="499"/>
                                          </p:stCondLst>
                                        </p:cTn>
                                        <p:tgtEl>
                                          <p:spTgt spid="62"/>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fade">
                                      <p:cBhvr>
                                        <p:cTn id="86" dur="500"/>
                                        <p:tgtEl>
                                          <p:spTgt spid="2"/>
                                        </p:tgtEl>
                                      </p:cBhvr>
                                    </p:animEffect>
                                  </p:childTnLst>
                                </p:cTn>
                              </p:par>
                              <p:par>
                                <p:cTn id="87" presetID="10" presetClass="entr" presetSubtype="0" fill="hold"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500"/>
                                        <p:tgtEl>
                                          <p:spTgt spid="2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923"/>
                                        </p:tgtEl>
                                        <p:attrNameLst>
                                          <p:attrName>style.visibility</p:attrName>
                                        </p:attrNameLst>
                                      </p:cBhvr>
                                      <p:to>
                                        <p:strVal val="visible"/>
                                      </p:to>
                                    </p:set>
                                    <p:animEffect transition="in" filter="fade">
                                      <p:cBhvr>
                                        <p:cTn id="94" dur="500"/>
                                        <p:tgtEl>
                                          <p:spTgt spid="92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897"/>
                                        </p:tgtEl>
                                        <p:attrNameLst>
                                          <p:attrName>style.visibility</p:attrName>
                                        </p:attrNameLst>
                                      </p:cBhvr>
                                      <p:to>
                                        <p:strVal val="visible"/>
                                      </p:to>
                                    </p:set>
                                    <p:animEffect transition="in" filter="fade">
                                      <p:cBhvr>
                                        <p:cTn id="97" dur="500"/>
                                        <p:tgtEl>
                                          <p:spTgt spid="897"/>
                                        </p:tgtEl>
                                      </p:cBhvr>
                                    </p:animEffect>
                                  </p:childTnLst>
                                </p:cTn>
                              </p:par>
                            </p:childTnLst>
                          </p:cTn>
                        </p:par>
                      </p:childTnLst>
                    </p:cTn>
                  </p:par>
                  <p:par>
                    <p:cTn id="98" fill="hold">
                      <p:stCondLst>
                        <p:cond delay="indefinite"/>
                      </p:stCondLst>
                      <p:childTnLst>
                        <p:par>
                          <p:cTn id="99" fill="hold">
                            <p:stCondLst>
                              <p:cond delay="0"/>
                            </p:stCondLst>
                            <p:childTnLst>
                              <p:par>
                                <p:cTn id="100" presetID="8" presetClass="emph" presetSubtype="0" fill="hold" nodeType="clickEffect">
                                  <p:stCondLst>
                                    <p:cond delay="0"/>
                                  </p:stCondLst>
                                  <p:childTnLst>
                                    <p:animRot by="3600000">
                                      <p:cBhvr>
                                        <p:cTn id="101" dur="1000" fill="hold"/>
                                        <p:tgtEl>
                                          <p:spTgt spid="923"/>
                                        </p:tgtEl>
                                        <p:attrNameLst>
                                          <p:attrName>r</p:attrName>
                                        </p:attrNameLst>
                                      </p:cBhvr>
                                    </p:animRo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nodeType="clickEffect">
                                  <p:stCondLst>
                                    <p:cond delay="100"/>
                                  </p:stCondLst>
                                  <p:childTnLst>
                                    <p:animEffect transition="out" filter="fade">
                                      <p:cBhvr>
                                        <p:cTn id="105" dur="500"/>
                                        <p:tgtEl>
                                          <p:spTgt spid="923"/>
                                        </p:tgtEl>
                                      </p:cBhvr>
                                    </p:animEffect>
                                    <p:set>
                                      <p:cBhvr>
                                        <p:cTn id="106" dur="1" fill="hold">
                                          <p:stCondLst>
                                            <p:cond delay="499"/>
                                          </p:stCondLst>
                                        </p:cTn>
                                        <p:tgtEl>
                                          <p:spTgt spid="923"/>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897"/>
                                        </p:tgtEl>
                                      </p:cBhvr>
                                    </p:animEffect>
                                    <p:set>
                                      <p:cBhvr>
                                        <p:cTn id="109" dur="1" fill="hold">
                                          <p:stCondLst>
                                            <p:cond delay="499"/>
                                          </p:stCondLst>
                                        </p:cTn>
                                        <p:tgtEl>
                                          <p:spTgt spid="897"/>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fade">
                                      <p:cBhvr>
                                        <p:cTn id="114" dur="500"/>
                                        <p:tgtEl>
                                          <p:spTgt spid="11"/>
                                        </p:tgtEl>
                                      </p:cBhvr>
                                    </p:animEffect>
                                  </p:childTnLst>
                                </p:cTn>
                              </p:par>
                              <p:par>
                                <p:cTn id="115" presetID="10" presetClass="entr" presetSubtype="0" fill="hold" nodeType="withEffect">
                                  <p:stCondLst>
                                    <p:cond delay="0"/>
                                  </p:stCondLst>
                                  <p:childTnLst>
                                    <p:set>
                                      <p:cBhvr>
                                        <p:cTn id="116" dur="1" fill="hold">
                                          <p:stCondLst>
                                            <p:cond delay="0"/>
                                          </p:stCondLst>
                                        </p:cTn>
                                        <p:tgtEl>
                                          <p:spTgt spid="57"/>
                                        </p:tgtEl>
                                        <p:attrNameLst>
                                          <p:attrName>style.visibility</p:attrName>
                                        </p:attrNameLst>
                                      </p:cBhvr>
                                      <p:to>
                                        <p:strVal val="visible"/>
                                      </p:to>
                                    </p:set>
                                    <p:animEffect transition="in" filter="fade">
                                      <p:cBhvr>
                                        <p:cTn id="117" dur="500"/>
                                        <p:tgtEl>
                                          <p:spTgt spid="5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934"/>
                                        </p:tgtEl>
                                        <p:attrNameLst>
                                          <p:attrName>style.visibility</p:attrName>
                                        </p:attrNameLst>
                                      </p:cBhvr>
                                      <p:to>
                                        <p:strVal val="visible"/>
                                      </p:to>
                                    </p:set>
                                    <p:animEffect transition="in" filter="fade">
                                      <p:cBhvr>
                                        <p:cTn id="122" dur="500"/>
                                        <p:tgtEl>
                                          <p:spTgt spid="934"/>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899"/>
                                        </p:tgtEl>
                                        <p:attrNameLst>
                                          <p:attrName>style.visibility</p:attrName>
                                        </p:attrNameLst>
                                      </p:cBhvr>
                                      <p:to>
                                        <p:strVal val="visible"/>
                                      </p:to>
                                    </p:set>
                                    <p:animEffect transition="in" filter="fade">
                                      <p:cBhvr>
                                        <p:cTn id="125" dur="500"/>
                                        <p:tgtEl>
                                          <p:spTgt spid="899"/>
                                        </p:tgtEl>
                                      </p:cBhvr>
                                    </p:animEffect>
                                  </p:childTnLst>
                                </p:cTn>
                              </p:par>
                            </p:childTnLst>
                          </p:cTn>
                        </p:par>
                      </p:childTnLst>
                    </p:cTn>
                  </p:par>
                  <p:par>
                    <p:cTn id="126" fill="hold">
                      <p:stCondLst>
                        <p:cond delay="indefinite"/>
                      </p:stCondLst>
                      <p:childTnLst>
                        <p:par>
                          <p:cTn id="127" fill="hold">
                            <p:stCondLst>
                              <p:cond delay="0"/>
                            </p:stCondLst>
                            <p:childTnLst>
                              <p:par>
                                <p:cTn id="128" presetID="8" presetClass="emph" presetSubtype="0" fill="hold" nodeType="clickEffect">
                                  <p:stCondLst>
                                    <p:cond delay="0"/>
                                  </p:stCondLst>
                                  <p:childTnLst>
                                    <p:animRot by="3600000">
                                      <p:cBhvr>
                                        <p:cTn id="129" dur="1000" fill="hold"/>
                                        <p:tgtEl>
                                          <p:spTgt spid="934"/>
                                        </p:tgtEl>
                                        <p:attrNameLst>
                                          <p:attrName>r</p:attrName>
                                        </p:attrNameLst>
                                      </p:cBhvr>
                                    </p:animRot>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nodeType="clickEffect">
                                  <p:stCondLst>
                                    <p:cond delay="100"/>
                                  </p:stCondLst>
                                  <p:childTnLst>
                                    <p:animEffect transition="out" filter="fade">
                                      <p:cBhvr>
                                        <p:cTn id="133" dur="500"/>
                                        <p:tgtEl>
                                          <p:spTgt spid="934"/>
                                        </p:tgtEl>
                                      </p:cBhvr>
                                    </p:animEffect>
                                    <p:set>
                                      <p:cBhvr>
                                        <p:cTn id="134" dur="1" fill="hold">
                                          <p:stCondLst>
                                            <p:cond delay="499"/>
                                          </p:stCondLst>
                                        </p:cTn>
                                        <p:tgtEl>
                                          <p:spTgt spid="934"/>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899"/>
                                        </p:tgtEl>
                                      </p:cBhvr>
                                    </p:animEffect>
                                    <p:set>
                                      <p:cBhvr>
                                        <p:cTn id="137" dur="1" fill="hold">
                                          <p:stCondLst>
                                            <p:cond delay="499"/>
                                          </p:stCondLst>
                                        </p:cTn>
                                        <p:tgtEl>
                                          <p:spTgt spid="899"/>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500"/>
                                        <p:tgtEl>
                                          <p:spTgt spid="26"/>
                                        </p:tgtEl>
                                      </p:cBhvr>
                                    </p:animEffect>
                                  </p:childTnLst>
                                </p:cTn>
                              </p:par>
                              <p:par>
                                <p:cTn id="143" presetID="10" presetClass="entr" presetSubtype="0" fill="hold" nodeType="withEffect">
                                  <p:stCondLst>
                                    <p:cond delay="0"/>
                                  </p:stCondLst>
                                  <p:childTnLst>
                                    <p:set>
                                      <p:cBhvr>
                                        <p:cTn id="144" dur="1" fill="hold">
                                          <p:stCondLst>
                                            <p:cond delay="0"/>
                                          </p:stCondLst>
                                        </p:cTn>
                                        <p:tgtEl>
                                          <p:spTgt spid="60"/>
                                        </p:tgtEl>
                                        <p:attrNameLst>
                                          <p:attrName>style.visibility</p:attrName>
                                        </p:attrNameLst>
                                      </p:cBhvr>
                                      <p:to>
                                        <p:strVal val="visible"/>
                                      </p:to>
                                    </p:set>
                                    <p:animEffect transition="in" filter="fade">
                                      <p:cBhvr>
                                        <p:cTn id="145" dur="500"/>
                                        <p:tgtEl>
                                          <p:spTgt spid="60"/>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938"/>
                                        </p:tgtEl>
                                        <p:attrNameLst>
                                          <p:attrName>style.visibility</p:attrName>
                                        </p:attrNameLst>
                                      </p:cBhvr>
                                      <p:to>
                                        <p:strVal val="visible"/>
                                      </p:to>
                                    </p:set>
                                    <p:animEffect transition="in" filter="fade">
                                      <p:cBhvr>
                                        <p:cTn id="150" dur="500"/>
                                        <p:tgtEl>
                                          <p:spTgt spid="938"/>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926"/>
                                        </p:tgtEl>
                                        <p:attrNameLst>
                                          <p:attrName>style.visibility</p:attrName>
                                        </p:attrNameLst>
                                      </p:cBhvr>
                                      <p:to>
                                        <p:strVal val="visible"/>
                                      </p:to>
                                    </p:set>
                                    <p:animEffect transition="in" filter="fade">
                                      <p:cBhvr>
                                        <p:cTn id="153" dur="500"/>
                                        <p:tgtEl>
                                          <p:spTgt spid="926"/>
                                        </p:tgtEl>
                                      </p:cBhvr>
                                    </p:animEffect>
                                  </p:childTnLst>
                                </p:cTn>
                              </p:par>
                            </p:childTnLst>
                          </p:cTn>
                        </p:par>
                      </p:childTnLst>
                    </p:cTn>
                  </p:par>
                  <p:par>
                    <p:cTn id="154" fill="hold">
                      <p:stCondLst>
                        <p:cond delay="indefinite"/>
                      </p:stCondLst>
                      <p:childTnLst>
                        <p:par>
                          <p:cTn id="155" fill="hold">
                            <p:stCondLst>
                              <p:cond delay="0"/>
                            </p:stCondLst>
                            <p:childTnLst>
                              <p:par>
                                <p:cTn id="156" presetID="8" presetClass="emph" presetSubtype="0" fill="hold" nodeType="clickEffect">
                                  <p:stCondLst>
                                    <p:cond delay="0"/>
                                  </p:stCondLst>
                                  <p:childTnLst>
                                    <p:animRot by="3600000">
                                      <p:cBhvr>
                                        <p:cTn id="157" dur="1000" fill="hold"/>
                                        <p:tgtEl>
                                          <p:spTgt spid="938"/>
                                        </p:tgtEl>
                                        <p:attrNameLst>
                                          <p:attrName>r</p:attrName>
                                        </p:attrNameLst>
                                      </p:cBhvr>
                                    </p:animRot>
                                  </p:childTnLst>
                                </p:cTn>
                              </p:par>
                            </p:childTnLst>
                          </p:cTn>
                        </p:par>
                      </p:childTnLst>
                    </p:cTn>
                  </p:par>
                  <p:par>
                    <p:cTn id="158" fill="hold">
                      <p:stCondLst>
                        <p:cond delay="indefinite"/>
                      </p:stCondLst>
                      <p:childTnLst>
                        <p:par>
                          <p:cTn id="159" fill="hold">
                            <p:stCondLst>
                              <p:cond delay="0"/>
                            </p:stCondLst>
                            <p:childTnLst>
                              <p:par>
                                <p:cTn id="160" presetID="10" presetClass="exit" presetSubtype="0" fill="hold" nodeType="clickEffect">
                                  <p:stCondLst>
                                    <p:cond delay="100"/>
                                  </p:stCondLst>
                                  <p:childTnLst>
                                    <p:animEffect transition="out" filter="fade">
                                      <p:cBhvr>
                                        <p:cTn id="161" dur="500"/>
                                        <p:tgtEl>
                                          <p:spTgt spid="938"/>
                                        </p:tgtEl>
                                      </p:cBhvr>
                                    </p:animEffect>
                                    <p:set>
                                      <p:cBhvr>
                                        <p:cTn id="162" dur="1" fill="hold">
                                          <p:stCondLst>
                                            <p:cond delay="499"/>
                                          </p:stCondLst>
                                        </p:cTn>
                                        <p:tgtEl>
                                          <p:spTgt spid="938"/>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926"/>
                                        </p:tgtEl>
                                      </p:cBhvr>
                                    </p:animEffect>
                                    <p:set>
                                      <p:cBhvr>
                                        <p:cTn id="165" dur="1" fill="hold">
                                          <p:stCondLst>
                                            <p:cond delay="499"/>
                                          </p:stCondLst>
                                        </p:cTn>
                                        <p:tgtEl>
                                          <p:spTgt spid="926"/>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nodeType="clickEffect">
                                  <p:stCondLst>
                                    <p:cond delay="0"/>
                                  </p:stCondLst>
                                  <p:childTnLst>
                                    <p:set>
                                      <p:cBhvr>
                                        <p:cTn id="169" dur="1" fill="hold">
                                          <p:stCondLst>
                                            <p:cond delay="0"/>
                                          </p:stCondLst>
                                        </p:cTn>
                                        <p:tgtEl>
                                          <p:spTgt spid="35"/>
                                        </p:tgtEl>
                                        <p:attrNameLst>
                                          <p:attrName>style.visibility</p:attrName>
                                        </p:attrNameLst>
                                      </p:cBhvr>
                                      <p:to>
                                        <p:strVal val="visible"/>
                                      </p:to>
                                    </p:set>
                                    <p:animEffect transition="in" filter="fade">
                                      <p:cBhvr>
                                        <p:cTn id="170" dur="500"/>
                                        <p:tgtEl>
                                          <p:spTgt spid="35"/>
                                        </p:tgtEl>
                                      </p:cBhvr>
                                    </p:animEffect>
                                  </p:childTnLst>
                                </p:cTn>
                              </p:par>
                              <p:par>
                                <p:cTn id="171" presetID="10" presetClass="entr" presetSubtype="0" fill="hold" nodeType="withEffect">
                                  <p:stCondLst>
                                    <p:cond delay="0"/>
                                  </p:stCondLst>
                                  <p:childTnLst>
                                    <p:set>
                                      <p:cBhvr>
                                        <p:cTn id="172" dur="1" fill="hold">
                                          <p:stCondLst>
                                            <p:cond delay="0"/>
                                          </p:stCondLst>
                                        </p:cTn>
                                        <p:tgtEl>
                                          <p:spTgt spid="61"/>
                                        </p:tgtEl>
                                        <p:attrNameLst>
                                          <p:attrName>style.visibility</p:attrName>
                                        </p:attrNameLst>
                                      </p:cBhvr>
                                      <p:to>
                                        <p:strVal val="visible"/>
                                      </p:to>
                                    </p:set>
                                    <p:animEffect transition="in" filter="fade">
                                      <p:cBhvr>
                                        <p:cTn id="173" dur="500"/>
                                        <p:tgtEl>
                                          <p:spTgt spid="61"/>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946"/>
                                        </p:tgtEl>
                                        <p:attrNameLst>
                                          <p:attrName>style.visibility</p:attrName>
                                        </p:attrNameLst>
                                      </p:cBhvr>
                                      <p:to>
                                        <p:strVal val="visible"/>
                                      </p:to>
                                    </p:set>
                                    <p:animEffect transition="in" filter="fade">
                                      <p:cBhvr>
                                        <p:cTn id="178" dur="500"/>
                                        <p:tgtEl>
                                          <p:spTgt spid="946"/>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nodeType="clickEffect">
                                  <p:stCondLst>
                                    <p:cond delay="0"/>
                                  </p:stCondLst>
                                  <p:childTnLst>
                                    <p:set>
                                      <p:cBhvr>
                                        <p:cTn id="182" dur="1" fill="hold">
                                          <p:stCondLst>
                                            <p:cond delay="0"/>
                                          </p:stCondLst>
                                        </p:cTn>
                                        <p:tgtEl>
                                          <p:spTgt spid="63"/>
                                        </p:tgtEl>
                                        <p:attrNameLst>
                                          <p:attrName>style.visibility</p:attrName>
                                        </p:attrNameLst>
                                      </p:cBhvr>
                                      <p:to>
                                        <p:strVal val="visible"/>
                                      </p:to>
                                    </p:set>
                                    <p:animEffect transition="in" filter="fade">
                                      <p:cBhvr>
                                        <p:cTn id="183" dur="500"/>
                                        <p:tgtEl>
                                          <p:spTgt spid="63"/>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948"/>
                                        </p:tgtEl>
                                        <p:attrNameLst>
                                          <p:attrName>style.visibility</p:attrName>
                                        </p:attrNameLst>
                                      </p:cBhvr>
                                      <p:to>
                                        <p:strVal val="visible"/>
                                      </p:to>
                                    </p:set>
                                    <p:animEffect transition="in" filter="fade">
                                      <p:cBhvr>
                                        <p:cTn id="186" dur="500"/>
                                        <p:tgtEl>
                                          <p:spTgt spid="948"/>
                                        </p:tgtEl>
                                      </p:cBhvr>
                                    </p:animEffect>
                                  </p:childTnLst>
                                </p:cTn>
                              </p:par>
                            </p:childTnLst>
                          </p:cTn>
                        </p:par>
                      </p:childTnLst>
                    </p:cTn>
                  </p:par>
                  <p:par>
                    <p:cTn id="187" fill="hold">
                      <p:stCondLst>
                        <p:cond delay="indefinite"/>
                      </p:stCondLst>
                      <p:childTnLst>
                        <p:par>
                          <p:cTn id="188" fill="hold">
                            <p:stCondLst>
                              <p:cond delay="0"/>
                            </p:stCondLst>
                            <p:childTnLst>
                              <p:par>
                                <p:cTn id="189" presetID="8" presetClass="emph" presetSubtype="0" autoRev="1" fill="hold" nodeType="clickEffect">
                                  <p:stCondLst>
                                    <p:cond delay="0"/>
                                  </p:stCondLst>
                                  <p:childTnLst>
                                    <p:animRot by="4800000">
                                      <p:cBhvr>
                                        <p:cTn id="190" dur="1000" fill="hold"/>
                                        <p:tgtEl>
                                          <p:spTgt spid="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 grpId="0"/>
      <p:bldP spid="920" grpId="1"/>
      <p:bldP spid="896" grpId="0"/>
      <p:bldP spid="896" grpId="1"/>
      <p:bldP spid="902" grpId="0"/>
      <p:bldP spid="902" grpId="1"/>
      <p:bldP spid="907" grpId="0"/>
      <p:bldP spid="907" grpId="1"/>
      <p:bldP spid="909" grpId="0"/>
      <p:bldP spid="909" grpId="1"/>
      <p:bldP spid="62" grpId="0"/>
      <p:bldP spid="62" grpId="1"/>
      <p:bldP spid="897" grpId="0"/>
      <p:bldP spid="897" grpId="1"/>
      <p:bldP spid="899" grpId="0"/>
      <p:bldP spid="899" grpId="1"/>
      <p:bldP spid="926" grpId="0"/>
      <p:bldP spid="926" grpId="1"/>
      <p:bldP spid="948"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83A5D3C-BD5B-574E-7444-3EA580628D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42FD9-97B9-CF34-F425-2509A51CDEF0}"/>
              </a:ext>
            </a:extLst>
          </p:cNvPr>
          <p:cNvSpPr>
            <a:spLocks noGrp="1"/>
          </p:cNvSpPr>
          <p:nvPr>
            <p:ph type="title"/>
          </p:nvPr>
        </p:nvSpPr>
        <p:spPr/>
        <p:txBody>
          <a:bodyPr>
            <a:normAutofit fontScale="90000"/>
          </a:bodyPr>
          <a:lstStyle/>
          <a:p>
            <a:r>
              <a:rPr lang="en-US" dirty="0"/>
              <a:t>Challenges #1: How to perform beamforming?</a:t>
            </a:r>
          </a:p>
        </p:txBody>
      </p:sp>
      <p:sp>
        <p:nvSpPr>
          <p:cNvPr id="4" name="Slide Number Placeholder 3">
            <a:extLst>
              <a:ext uri="{FF2B5EF4-FFF2-40B4-BE49-F238E27FC236}">
                <a16:creationId xmlns:a16="http://schemas.microsoft.com/office/drawing/2014/main" id="{870555F9-2976-F37B-9EEE-78FFF9381ED0}"/>
              </a:ext>
            </a:extLst>
          </p:cNvPr>
          <p:cNvSpPr>
            <a:spLocks noGrp="1"/>
          </p:cNvSpPr>
          <p:nvPr>
            <p:ph type="sldNum" idx="12"/>
          </p:nvPr>
        </p:nvSpPr>
        <p:spPr/>
        <p:txBody>
          <a:bodyPr/>
          <a:lstStyle/>
          <a:p>
            <a:fld id="{00000000-1234-1234-1234-123412341234}" type="slidenum">
              <a:rPr lang="en" smtClean="0"/>
              <a:pPr/>
              <a:t>24</a:t>
            </a:fld>
            <a:endParaRPr lang="en"/>
          </a:p>
        </p:txBody>
      </p:sp>
      <p:sp>
        <p:nvSpPr>
          <p:cNvPr id="9" name="TextBox 8">
            <a:extLst>
              <a:ext uri="{FF2B5EF4-FFF2-40B4-BE49-F238E27FC236}">
                <a16:creationId xmlns:a16="http://schemas.microsoft.com/office/drawing/2014/main" id="{4C6B1CF9-FA57-F0FA-8B0C-3C403EAB55E3}"/>
              </a:ext>
            </a:extLst>
          </p:cNvPr>
          <p:cNvSpPr txBox="1"/>
          <p:nvPr/>
        </p:nvSpPr>
        <p:spPr>
          <a:xfrm>
            <a:off x="644685" y="2052552"/>
            <a:ext cx="11383526" cy="523220"/>
          </a:xfrm>
          <a:prstGeom prst="rect">
            <a:avLst/>
          </a:prstGeom>
          <a:noFill/>
        </p:spPr>
        <p:txBody>
          <a:bodyPr wrap="square" rtlCol="0">
            <a:spAutoFit/>
          </a:bodyPr>
          <a:lstStyle/>
          <a:p>
            <a:r>
              <a:rPr lang="en-US" sz="2800" dirty="0">
                <a:solidFill>
                  <a:srgbClr val="FF0000"/>
                </a:solidFill>
              </a:rPr>
              <a:t>Our solution: </a:t>
            </a:r>
            <a:r>
              <a:rPr lang="en-US" sz="2800" b="1" dirty="0">
                <a:solidFill>
                  <a:srgbClr val="FF0000"/>
                </a:solidFill>
              </a:rPr>
              <a:t>passive</a:t>
            </a:r>
            <a:r>
              <a:rPr lang="en-US" sz="2800" dirty="0">
                <a:solidFill>
                  <a:srgbClr val="FF0000"/>
                </a:solidFill>
              </a:rPr>
              <a:t> beamforming using </a:t>
            </a:r>
            <a:r>
              <a:rPr lang="en-US" sz="2800" i="1" dirty="0">
                <a:solidFill>
                  <a:srgbClr val="FF0000"/>
                </a:solidFill>
              </a:rPr>
              <a:t>Frequency Scanning Antenna </a:t>
            </a:r>
            <a:r>
              <a:rPr lang="en-US" sz="2800" dirty="0">
                <a:solidFill>
                  <a:srgbClr val="FF0000"/>
                </a:solidFill>
              </a:rPr>
              <a:t>(FSA)</a:t>
            </a:r>
          </a:p>
        </p:txBody>
      </p:sp>
      <p:sp>
        <p:nvSpPr>
          <p:cNvPr id="10" name="TextBox 9">
            <a:extLst>
              <a:ext uri="{FF2B5EF4-FFF2-40B4-BE49-F238E27FC236}">
                <a16:creationId xmlns:a16="http://schemas.microsoft.com/office/drawing/2014/main" id="{D9F2EA0F-B499-1BD7-320F-D71D382AD12F}"/>
              </a:ext>
            </a:extLst>
          </p:cNvPr>
          <p:cNvSpPr txBox="1"/>
          <p:nvPr/>
        </p:nvSpPr>
        <p:spPr>
          <a:xfrm>
            <a:off x="644684" y="1529332"/>
            <a:ext cx="10196547" cy="523220"/>
          </a:xfrm>
          <a:prstGeom prst="rect">
            <a:avLst/>
          </a:prstGeom>
          <a:noFill/>
        </p:spPr>
        <p:txBody>
          <a:bodyPr wrap="square" rtlCol="0">
            <a:spAutoFit/>
          </a:bodyPr>
          <a:lstStyle/>
          <a:p>
            <a:r>
              <a:rPr lang="en-US" sz="2800" dirty="0"/>
              <a:t>Conventional solution: active beamforming using phased array</a:t>
            </a:r>
          </a:p>
        </p:txBody>
      </p:sp>
      <p:sp>
        <p:nvSpPr>
          <p:cNvPr id="15" name="TextBox 14">
            <a:extLst>
              <a:ext uri="{FF2B5EF4-FFF2-40B4-BE49-F238E27FC236}">
                <a16:creationId xmlns:a16="http://schemas.microsoft.com/office/drawing/2014/main" id="{06033730-8282-9A2F-A1D7-35BCC39AFD2D}"/>
              </a:ext>
            </a:extLst>
          </p:cNvPr>
          <p:cNvSpPr txBox="1"/>
          <p:nvPr/>
        </p:nvSpPr>
        <p:spPr>
          <a:xfrm>
            <a:off x="3749698" y="5144847"/>
            <a:ext cx="5115816" cy="1384995"/>
          </a:xfrm>
          <a:prstGeom prst="rect">
            <a:avLst/>
          </a:prstGeom>
          <a:noFill/>
        </p:spPr>
        <p:txBody>
          <a:bodyPr wrap="square" rtlCol="0">
            <a:spAutoFit/>
          </a:bodyPr>
          <a:lstStyle/>
          <a:p>
            <a:r>
              <a:rPr lang="en-US" sz="2800" dirty="0"/>
              <a:t>Advantages: </a:t>
            </a:r>
          </a:p>
          <a:p>
            <a:pPr marL="285750" indent="-285750">
              <a:buFont typeface="Arial" panose="020B0604020202020204" pitchFamily="34" charset="0"/>
              <a:buChar char="•"/>
            </a:pPr>
            <a:r>
              <a:rPr lang="en-US" sz="2800" dirty="0"/>
              <a:t>Zero power consumption</a:t>
            </a:r>
          </a:p>
          <a:p>
            <a:pPr marL="285750" indent="-285750">
              <a:buFont typeface="Arial" panose="020B0604020202020204" pitchFamily="34" charset="0"/>
              <a:buChar char="•"/>
            </a:pPr>
            <a:r>
              <a:rPr lang="en-US" sz="2800" dirty="0"/>
              <a:t>Wide coverage angle</a:t>
            </a:r>
          </a:p>
        </p:txBody>
      </p:sp>
      <p:grpSp>
        <p:nvGrpSpPr>
          <p:cNvPr id="18" name="Group 17">
            <a:extLst>
              <a:ext uri="{FF2B5EF4-FFF2-40B4-BE49-F238E27FC236}">
                <a16:creationId xmlns:a16="http://schemas.microsoft.com/office/drawing/2014/main" id="{881437C8-7B69-8FDD-6413-9EEA0FA0CA8F}"/>
              </a:ext>
            </a:extLst>
          </p:cNvPr>
          <p:cNvGrpSpPr/>
          <p:nvPr/>
        </p:nvGrpSpPr>
        <p:grpSpPr>
          <a:xfrm>
            <a:off x="5729528" y="2052552"/>
            <a:ext cx="6240665" cy="2497849"/>
            <a:chOff x="4678886" y="1458681"/>
            <a:chExt cx="6240665" cy="2497849"/>
          </a:xfrm>
        </p:grpSpPr>
        <p:cxnSp>
          <p:nvCxnSpPr>
            <p:cNvPr id="19" name="Google Shape;873;p86">
              <a:extLst>
                <a:ext uri="{FF2B5EF4-FFF2-40B4-BE49-F238E27FC236}">
                  <a16:creationId xmlns:a16="http://schemas.microsoft.com/office/drawing/2014/main" id="{1FE5DB68-95C4-235D-420F-C8BDAB8E1F87}"/>
                </a:ext>
              </a:extLst>
            </p:cNvPr>
            <p:cNvCxnSpPr>
              <a:cxnSpLocks/>
            </p:cNvCxnSpPr>
            <p:nvPr/>
          </p:nvCxnSpPr>
          <p:spPr>
            <a:xfrm>
              <a:off x="7083575" y="2816095"/>
              <a:ext cx="2284475" cy="11000"/>
            </a:xfrm>
            <a:prstGeom prst="straightConnector1">
              <a:avLst/>
            </a:prstGeom>
            <a:noFill/>
            <a:ln w="19050" cap="flat" cmpd="sng">
              <a:solidFill>
                <a:schemeClr val="dk2"/>
              </a:solidFill>
              <a:prstDash val="solid"/>
              <a:round/>
              <a:headEnd type="none" w="med" len="med"/>
              <a:tailEnd type="none" w="med" len="med"/>
            </a:ln>
          </p:spPr>
        </p:cxnSp>
        <p:sp>
          <p:nvSpPr>
            <p:cNvPr id="20" name="Google Shape;875;p86">
              <a:extLst>
                <a:ext uri="{FF2B5EF4-FFF2-40B4-BE49-F238E27FC236}">
                  <a16:creationId xmlns:a16="http://schemas.microsoft.com/office/drawing/2014/main" id="{F129C41B-64D3-919D-784A-81F769CE4D41}"/>
                </a:ext>
              </a:extLst>
            </p:cNvPr>
            <p:cNvSpPr/>
            <p:nvPr/>
          </p:nvSpPr>
          <p:spPr>
            <a:xfrm>
              <a:off x="7473330" y="2441616"/>
              <a:ext cx="1551501" cy="79531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US" sz="2400" dirty="0">
                  <a:solidFill>
                    <a:schemeClr val="tx1"/>
                  </a:solidFill>
                </a:rPr>
                <a:t>Rectifier</a:t>
              </a:r>
            </a:p>
            <a:p>
              <a:pPr algn="ctr"/>
              <a:r>
                <a:rPr lang="en-US" sz="2400" dirty="0">
                  <a:solidFill>
                    <a:schemeClr val="tx1"/>
                  </a:solidFill>
                </a:rPr>
                <a:t>Circuit</a:t>
              </a:r>
            </a:p>
          </p:txBody>
        </p:sp>
        <p:sp>
          <p:nvSpPr>
            <p:cNvPr id="21" name="Google Shape;1132;p97">
              <a:extLst>
                <a:ext uri="{FF2B5EF4-FFF2-40B4-BE49-F238E27FC236}">
                  <a16:creationId xmlns:a16="http://schemas.microsoft.com/office/drawing/2014/main" id="{147F07E3-AA52-BD5A-6E72-692D44F12738}"/>
                </a:ext>
              </a:extLst>
            </p:cNvPr>
            <p:cNvSpPr/>
            <p:nvPr/>
          </p:nvSpPr>
          <p:spPr>
            <a:xfrm rot="-5400000">
              <a:off x="6304711" y="2492965"/>
              <a:ext cx="1117200" cy="53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FSA</a:t>
              </a:r>
              <a:endParaRPr sz="2400" dirty="0"/>
            </a:p>
          </p:txBody>
        </p:sp>
        <p:sp>
          <p:nvSpPr>
            <p:cNvPr id="22" name="Google Shape;1134;p97">
              <a:extLst>
                <a:ext uri="{FF2B5EF4-FFF2-40B4-BE49-F238E27FC236}">
                  <a16:creationId xmlns:a16="http://schemas.microsoft.com/office/drawing/2014/main" id="{B15C85E2-984D-7A84-0D79-A8E3D85C5139}"/>
                </a:ext>
              </a:extLst>
            </p:cNvPr>
            <p:cNvSpPr/>
            <p:nvPr/>
          </p:nvSpPr>
          <p:spPr>
            <a:xfrm rot="-3601300">
              <a:off x="5867066" y="1720694"/>
              <a:ext cx="231352" cy="1412869"/>
            </a:xfrm>
            <a:prstGeom prst="ellipse">
              <a:avLst/>
            </a:prstGeom>
            <a:solidFill>
              <a:srgbClr val="FFE59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 name="Google Shape;1135;p97">
              <a:extLst>
                <a:ext uri="{FF2B5EF4-FFF2-40B4-BE49-F238E27FC236}">
                  <a16:creationId xmlns:a16="http://schemas.microsoft.com/office/drawing/2014/main" id="{88FB55F7-7383-EC7E-8727-115042243CAA}"/>
                </a:ext>
              </a:extLst>
            </p:cNvPr>
            <p:cNvSpPr/>
            <p:nvPr/>
          </p:nvSpPr>
          <p:spPr>
            <a:xfrm rot="-4521746">
              <a:off x="5792389" y="1868136"/>
              <a:ext cx="231101" cy="1412621"/>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 name="Google Shape;1136;p97">
              <a:extLst>
                <a:ext uri="{FF2B5EF4-FFF2-40B4-BE49-F238E27FC236}">
                  <a16:creationId xmlns:a16="http://schemas.microsoft.com/office/drawing/2014/main" id="{30561B89-E333-C0A9-E94A-E444C9B4FA1D}"/>
                </a:ext>
              </a:extLst>
            </p:cNvPr>
            <p:cNvSpPr/>
            <p:nvPr/>
          </p:nvSpPr>
          <p:spPr>
            <a:xfrm rot="-5400000">
              <a:off x="5758118" y="2058537"/>
              <a:ext cx="231200" cy="141280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 name="Google Shape;1137;p97">
              <a:extLst>
                <a:ext uri="{FF2B5EF4-FFF2-40B4-BE49-F238E27FC236}">
                  <a16:creationId xmlns:a16="http://schemas.microsoft.com/office/drawing/2014/main" id="{4B3F833B-9562-F5C6-CD1E-B962C66D9D48}"/>
                </a:ext>
              </a:extLst>
            </p:cNvPr>
            <p:cNvSpPr/>
            <p:nvPr/>
          </p:nvSpPr>
          <p:spPr>
            <a:xfrm rot="-6246499">
              <a:off x="5790244" y="2274988"/>
              <a:ext cx="231379" cy="1412723"/>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 name="Google Shape;1138;p97">
              <a:extLst>
                <a:ext uri="{FF2B5EF4-FFF2-40B4-BE49-F238E27FC236}">
                  <a16:creationId xmlns:a16="http://schemas.microsoft.com/office/drawing/2014/main" id="{3ED697F8-F67D-6420-BC0A-2027EC6671A6}"/>
                </a:ext>
              </a:extLst>
            </p:cNvPr>
            <p:cNvSpPr/>
            <p:nvPr/>
          </p:nvSpPr>
          <p:spPr>
            <a:xfrm rot="-7238472">
              <a:off x="5866993" y="2450109"/>
              <a:ext cx="231527" cy="1412484"/>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 name="Google Shape;1147;p97">
              <a:extLst>
                <a:ext uri="{FF2B5EF4-FFF2-40B4-BE49-F238E27FC236}">
                  <a16:creationId xmlns:a16="http://schemas.microsoft.com/office/drawing/2014/main" id="{AE7A3C5A-9F7D-5590-8DD3-114A09185CBF}"/>
                </a:ext>
              </a:extLst>
            </p:cNvPr>
            <p:cNvSpPr txBox="1"/>
            <p:nvPr/>
          </p:nvSpPr>
          <p:spPr>
            <a:xfrm>
              <a:off x="5049322" y="1458681"/>
              <a:ext cx="533600" cy="1231066"/>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1</a:t>
              </a:r>
              <a:endParaRPr lang="en-US" sz="2800" dirty="0"/>
            </a:p>
            <a:p>
              <a:endParaRPr lang="en-US" sz="2800" dirty="0"/>
            </a:p>
          </p:txBody>
        </p:sp>
        <p:sp>
          <p:nvSpPr>
            <p:cNvPr id="28" name="Google Shape;1148;p97">
              <a:extLst>
                <a:ext uri="{FF2B5EF4-FFF2-40B4-BE49-F238E27FC236}">
                  <a16:creationId xmlns:a16="http://schemas.microsoft.com/office/drawing/2014/main" id="{31DB6A73-5F49-D8CD-8A15-82110C9FE0FB}"/>
                </a:ext>
              </a:extLst>
            </p:cNvPr>
            <p:cNvSpPr txBox="1"/>
            <p:nvPr/>
          </p:nvSpPr>
          <p:spPr>
            <a:xfrm>
              <a:off x="4781185" y="1836451"/>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2</a:t>
              </a:r>
              <a:endParaRPr lang="en-US" sz="2800" dirty="0"/>
            </a:p>
          </p:txBody>
        </p:sp>
        <p:sp>
          <p:nvSpPr>
            <p:cNvPr id="29" name="Google Shape;1148;p97">
              <a:extLst>
                <a:ext uri="{FF2B5EF4-FFF2-40B4-BE49-F238E27FC236}">
                  <a16:creationId xmlns:a16="http://schemas.microsoft.com/office/drawing/2014/main" id="{0E18D872-2763-4AAE-E36E-2AC834FEB36E}"/>
                </a:ext>
              </a:extLst>
            </p:cNvPr>
            <p:cNvSpPr txBox="1"/>
            <p:nvPr/>
          </p:nvSpPr>
          <p:spPr>
            <a:xfrm>
              <a:off x="4788394" y="2707068"/>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4</a:t>
              </a:r>
              <a:endParaRPr lang="en-US" sz="2800" dirty="0"/>
            </a:p>
          </p:txBody>
        </p:sp>
        <p:sp>
          <p:nvSpPr>
            <p:cNvPr id="30" name="Google Shape;1148;p97">
              <a:extLst>
                <a:ext uri="{FF2B5EF4-FFF2-40B4-BE49-F238E27FC236}">
                  <a16:creationId xmlns:a16="http://schemas.microsoft.com/office/drawing/2014/main" id="{F9FA5413-3BF7-BE64-E1BA-2D0861DF2664}"/>
                </a:ext>
              </a:extLst>
            </p:cNvPr>
            <p:cNvSpPr txBox="1"/>
            <p:nvPr/>
          </p:nvSpPr>
          <p:spPr>
            <a:xfrm>
              <a:off x="5023164" y="3156351"/>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5</a:t>
              </a:r>
              <a:endParaRPr lang="en-US" sz="2800" dirty="0"/>
            </a:p>
          </p:txBody>
        </p:sp>
        <p:sp>
          <p:nvSpPr>
            <p:cNvPr id="31" name="Google Shape;1148;p97">
              <a:extLst>
                <a:ext uri="{FF2B5EF4-FFF2-40B4-BE49-F238E27FC236}">
                  <a16:creationId xmlns:a16="http://schemas.microsoft.com/office/drawing/2014/main" id="{66F4A2BD-0032-A598-C6CE-0D4BA8D906CB}"/>
                </a:ext>
              </a:extLst>
            </p:cNvPr>
            <p:cNvSpPr txBox="1"/>
            <p:nvPr/>
          </p:nvSpPr>
          <p:spPr>
            <a:xfrm>
              <a:off x="4678886" y="2243762"/>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3</a:t>
              </a:r>
              <a:endParaRPr lang="en-US" sz="2800" dirty="0"/>
            </a:p>
          </p:txBody>
        </p:sp>
        <p:sp>
          <p:nvSpPr>
            <p:cNvPr id="32" name="Google Shape;875;p86">
              <a:extLst>
                <a:ext uri="{FF2B5EF4-FFF2-40B4-BE49-F238E27FC236}">
                  <a16:creationId xmlns:a16="http://schemas.microsoft.com/office/drawing/2014/main" id="{427513A9-1EC5-A395-2FE5-8DCCA36DC861}"/>
                </a:ext>
              </a:extLst>
            </p:cNvPr>
            <p:cNvSpPr/>
            <p:nvPr/>
          </p:nvSpPr>
          <p:spPr>
            <a:xfrm>
              <a:off x="9368050" y="2429439"/>
              <a:ext cx="1551501" cy="79531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US" sz="2400" dirty="0">
                  <a:solidFill>
                    <a:schemeClr val="tx1"/>
                  </a:solidFill>
                </a:rPr>
                <a:t>IoT Device</a:t>
              </a:r>
            </a:p>
          </p:txBody>
        </p:sp>
      </p:grpSp>
    </p:spTree>
    <p:extLst>
      <p:ext uri="{BB962C8B-B14F-4D97-AF65-F5344CB8AC3E}">
        <p14:creationId xmlns:p14="http://schemas.microsoft.com/office/powerpoint/2010/main" val="119378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870">
          <a:extLst>
            <a:ext uri="{FF2B5EF4-FFF2-40B4-BE49-F238E27FC236}">
              <a16:creationId xmlns:a16="http://schemas.microsoft.com/office/drawing/2014/main" id="{14D9FD9A-99E1-1230-8F3A-5E463907B975}"/>
            </a:ext>
          </a:extLst>
        </p:cNvPr>
        <p:cNvGrpSpPr/>
        <p:nvPr/>
      </p:nvGrpSpPr>
      <p:grpSpPr>
        <a:xfrm>
          <a:off x="0" y="0"/>
          <a:ext cx="0" cy="0"/>
          <a:chOff x="0" y="0"/>
          <a:chExt cx="0" cy="0"/>
        </a:xfrm>
      </p:grpSpPr>
      <p:cxnSp>
        <p:nvCxnSpPr>
          <p:cNvPr id="21" name="Connector: Elbow 20">
            <a:extLst>
              <a:ext uri="{FF2B5EF4-FFF2-40B4-BE49-F238E27FC236}">
                <a16:creationId xmlns:a16="http://schemas.microsoft.com/office/drawing/2014/main" id="{BFBE3540-F07E-C835-82EF-0AFF75E434BA}"/>
              </a:ext>
            </a:extLst>
          </p:cNvPr>
          <p:cNvCxnSpPr>
            <a:cxnSpLocks/>
            <a:endCxn id="41" idx="2"/>
          </p:cNvCxnSpPr>
          <p:nvPr/>
        </p:nvCxnSpPr>
        <p:spPr>
          <a:xfrm rot="16200000" flipV="1">
            <a:off x="9511269" y="4025060"/>
            <a:ext cx="696521" cy="55085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5" name="Google Shape;875;p86">
            <a:extLst>
              <a:ext uri="{FF2B5EF4-FFF2-40B4-BE49-F238E27FC236}">
                <a16:creationId xmlns:a16="http://schemas.microsoft.com/office/drawing/2014/main" id="{4CA12397-A006-000C-6302-8EA8F95A1188}"/>
              </a:ext>
            </a:extLst>
          </p:cNvPr>
          <p:cNvSpPr/>
          <p:nvPr/>
        </p:nvSpPr>
        <p:spPr>
          <a:xfrm>
            <a:off x="10621299" y="3622739"/>
            <a:ext cx="1551501" cy="79531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Rectifier Circuit</a:t>
            </a:r>
            <a:endParaRPr sz="2400" dirty="0"/>
          </a:p>
        </p:txBody>
      </p:sp>
      <p:grpSp>
        <p:nvGrpSpPr>
          <p:cNvPr id="2" name="Group 1">
            <a:extLst>
              <a:ext uri="{FF2B5EF4-FFF2-40B4-BE49-F238E27FC236}">
                <a16:creationId xmlns:a16="http://schemas.microsoft.com/office/drawing/2014/main" id="{59014C16-C1F3-1DFB-B998-85149AA00A3E}"/>
              </a:ext>
            </a:extLst>
          </p:cNvPr>
          <p:cNvGrpSpPr/>
          <p:nvPr/>
        </p:nvGrpSpPr>
        <p:grpSpPr>
          <a:xfrm>
            <a:off x="2596565" y="1062450"/>
            <a:ext cx="4600560" cy="4600560"/>
            <a:chOff x="2450157" y="695429"/>
            <a:chExt cx="4600560" cy="4600560"/>
          </a:xfrm>
        </p:grpSpPr>
        <p:sp>
          <p:nvSpPr>
            <p:cNvPr id="851" name="Google Shape;881;p86">
              <a:extLst>
                <a:ext uri="{FF2B5EF4-FFF2-40B4-BE49-F238E27FC236}">
                  <a16:creationId xmlns:a16="http://schemas.microsoft.com/office/drawing/2014/main" id="{CC4EC5CB-D54E-DA9F-5F45-A778D8A4EC3B}"/>
                </a:ext>
              </a:extLst>
            </p:cNvPr>
            <p:cNvSpPr/>
            <p:nvPr/>
          </p:nvSpPr>
          <p:spPr>
            <a:xfrm rot="14664515">
              <a:off x="5783104" y="1578567"/>
              <a:ext cx="332527" cy="1605853"/>
            </a:xfrm>
            <a:prstGeom prst="ellipse">
              <a:avLst/>
            </a:prstGeom>
            <a:solidFill>
              <a:srgbClr val="D9D2E9"/>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849" name="Google Shape;881;p86">
              <a:extLst>
                <a:ext uri="{FF2B5EF4-FFF2-40B4-BE49-F238E27FC236}">
                  <a16:creationId xmlns:a16="http://schemas.microsoft.com/office/drawing/2014/main" id="{B7806340-EF37-A216-DC58-F94BA079DCDB}"/>
                </a:ext>
              </a:extLst>
            </p:cNvPr>
            <p:cNvSpPr/>
            <p:nvPr/>
          </p:nvSpPr>
          <p:spPr>
            <a:xfrm rot="14664515">
              <a:off x="5716105" y="1615389"/>
              <a:ext cx="332527" cy="1605853"/>
            </a:xfrm>
            <a:prstGeom prst="ellipse">
              <a:avLst/>
            </a:prstGeom>
            <a:solidFill>
              <a:schemeClr val="accent6">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848" name="Google Shape;881;p86">
              <a:extLst>
                <a:ext uri="{FF2B5EF4-FFF2-40B4-BE49-F238E27FC236}">
                  <a16:creationId xmlns:a16="http://schemas.microsoft.com/office/drawing/2014/main" id="{CE1BA8F6-C044-D29E-8024-494D4A4B1F27}"/>
                </a:ext>
              </a:extLst>
            </p:cNvPr>
            <p:cNvSpPr/>
            <p:nvPr/>
          </p:nvSpPr>
          <p:spPr>
            <a:xfrm rot="14664515">
              <a:off x="5620657" y="1669184"/>
              <a:ext cx="332527" cy="1605853"/>
            </a:xfrm>
            <a:prstGeom prst="ellipse">
              <a:avLst/>
            </a:prstGeom>
            <a:solidFill>
              <a:srgbClr val="FDD5D5"/>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847" name="Google Shape;881;p86">
              <a:extLst>
                <a:ext uri="{FF2B5EF4-FFF2-40B4-BE49-F238E27FC236}">
                  <a16:creationId xmlns:a16="http://schemas.microsoft.com/office/drawing/2014/main" id="{F20964FE-1473-FC32-E9BE-489E08B504BB}"/>
                </a:ext>
              </a:extLst>
            </p:cNvPr>
            <p:cNvSpPr/>
            <p:nvPr/>
          </p:nvSpPr>
          <p:spPr>
            <a:xfrm rot="14664515">
              <a:off x="5510641" y="1723127"/>
              <a:ext cx="332527" cy="1605853"/>
            </a:xfrm>
            <a:prstGeom prst="ellipse">
              <a:avLst/>
            </a:prstGeom>
            <a:solidFill>
              <a:schemeClr val="accent4">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grpSp>
          <p:nvGrpSpPr>
            <p:cNvPr id="841" name="Group 840">
              <a:extLst>
                <a:ext uri="{FF2B5EF4-FFF2-40B4-BE49-F238E27FC236}">
                  <a16:creationId xmlns:a16="http://schemas.microsoft.com/office/drawing/2014/main" id="{FE6ECEBB-F4AA-ECE1-F2CF-E218AC365874}"/>
                </a:ext>
              </a:extLst>
            </p:cNvPr>
            <p:cNvGrpSpPr/>
            <p:nvPr/>
          </p:nvGrpSpPr>
          <p:grpSpPr>
            <a:xfrm>
              <a:off x="2450157" y="695429"/>
              <a:ext cx="4600560" cy="4600560"/>
              <a:chOff x="2531715" y="1619011"/>
              <a:chExt cx="3792348" cy="3792348"/>
            </a:xfrm>
            <a:noFill/>
          </p:grpSpPr>
          <p:sp>
            <p:nvSpPr>
              <p:cNvPr id="840" name="Donut 839">
                <a:extLst>
                  <a:ext uri="{FF2B5EF4-FFF2-40B4-BE49-F238E27FC236}">
                    <a16:creationId xmlns:a16="http://schemas.microsoft.com/office/drawing/2014/main" id="{DE626F70-86C3-3A64-66D6-8072C89C7B8E}"/>
                  </a:ext>
                </a:extLst>
              </p:cNvPr>
              <p:cNvSpPr/>
              <p:nvPr/>
            </p:nvSpPr>
            <p:spPr>
              <a:xfrm>
                <a:off x="2531715" y="1619011"/>
                <a:ext cx="3792348" cy="3792348"/>
              </a:xfrm>
              <a:prstGeom prst="donu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1" name="Google Shape;881;p86">
                <a:extLst>
                  <a:ext uri="{FF2B5EF4-FFF2-40B4-BE49-F238E27FC236}">
                    <a16:creationId xmlns:a16="http://schemas.microsoft.com/office/drawing/2014/main" id="{AC645ACB-C065-7BF8-DB8C-7835952192A6}"/>
                  </a:ext>
                </a:extLst>
              </p:cNvPr>
              <p:cNvSpPr/>
              <p:nvPr/>
            </p:nvSpPr>
            <p:spPr>
              <a:xfrm rot="14664515">
                <a:off x="4921774" y="2491409"/>
                <a:ext cx="274110" cy="1414999"/>
              </a:xfrm>
              <a:prstGeom prst="ellipse">
                <a:avLst/>
              </a:prstGeom>
              <a:solidFill>
                <a:schemeClr val="accent5">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cxnSp>
            <p:nvCxnSpPr>
              <p:cNvPr id="897" name="Google Shape;897;p86">
                <a:extLst>
                  <a:ext uri="{FF2B5EF4-FFF2-40B4-BE49-F238E27FC236}">
                    <a16:creationId xmlns:a16="http://schemas.microsoft.com/office/drawing/2014/main" id="{AA604BA4-DDD9-4FD3-49F5-E5CBEED7ABAB}"/>
                  </a:ext>
                </a:extLst>
              </p:cNvPr>
              <p:cNvCxnSpPr>
                <a:cxnSpLocks/>
              </p:cNvCxnSpPr>
              <p:nvPr/>
            </p:nvCxnSpPr>
            <p:spPr>
              <a:xfrm flipV="1">
                <a:off x="4419185" y="2645119"/>
                <a:ext cx="1715214" cy="859543"/>
              </a:xfrm>
              <a:prstGeom prst="straightConnector1">
                <a:avLst/>
              </a:prstGeom>
              <a:grpFill/>
              <a:ln w="19050" cap="flat" cmpd="sng">
                <a:solidFill>
                  <a:schemeClr val="dk2"/>
                </a:solidFill>
                <a:prstDash val="solid"/>
                <a:round/>
                <a:headEnd type="none" w="med" len="med"/>
                <a:tailEnd type="triangle" w="med" len="med"/>
              </a:ln>
            </p:spPr>
          </p:cxnSp>
        </p:grpSp>
      </p:grpSp>
      <p:cxnSp>
        <p:nvCxnSpPr>
          <p:cNvPr id="898" name="Google Shape;898;p86">
            <a:extLst>
              <a:ext uri="{FF2B5EF4-FFF2-40B4-BE49-F238E27FC236}">
                <a16:creationId xmlns:a16="http://schemas.microsoft.com/office/drawing/2014/main" id="{F160AAD8-588F-4162-39CB-1A49E3FF9372}"/>
              </a:ext>
            </a:extLst>
          </p:cNvPr>
          <p:cNvCxnSpPr/>
          <p:nvPr/>
        </p:nvCxnSpPr>
        <p:spPr>
          <a:xfrm rot="10800000" flipH="1">
            <a:off x="1168246" y="3329309"/>
            <a:ext cx="2152400" cy="13200"/>
          </a:xfrm>
          <a:prstGeom prst="straightConnector1">
            <a:avLst/>
          </a:prstGeom>
          <a:noFill/>
          <a:ln w="28575" cap="flat" cmpd="sng">
            <a:solidFill>
              <a:schemeClr val="dk2"/>
            </a:solidFill>
            <a:prstDash val="solid"/>
            <a:round/>
            <a:headEnd type="none" w="med" len="med"/>
            <a:tailEnd type="triangle" w="med" len="med"/>
          </a:ln>
        </p:spPr>
      </p:cxnSp>
      <p:cxnSp>
        <p:nvCxnSpPr>
          <p:cNvPr id="899" name="Google Shape;899;p86">
            <a:extLst>
              <a:ext uri="{FF2B5EF4-FFF2-40B4-BE49-F238E27FC236}">
                <a16:creationId xmlns:a16="http://schemas.microsoft.com/office/drawing/2014/main" id="{12A32632-8683-49C0-6A6F-146C477B323D}"/>
              </a:ext>
            </a:extLst>
          </p:cNvPr>
          <p:cNvCxnSpPr/>
          <p:nvPr/>
        </p:nvCxnSpPr>
        <p:spPr>
          <a:xfrm rot="10800000" flipH="1">
            <a:off x="1150205" y="5469986"/>
            <a:ext cx="2152400" cy="13200"/>
          </a:xfrm>
          <a:prstGeom prst="straightConnector1">
            <a:avLst/>
          </a:prstGeom>
          <a:noFill/>
          <a:ln w="2857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900" name="Google Shape;900;p86">
                <a:extLst>
                  <a:ext uri="{FF2B5EF4-FFF2-40B4-BE49-F238E27FC236}">
                    <a16:creationId xmlns:a16="http://schemas.microsoft.com/office/drawing/2014/main" id="{6C161E6B-74B9-0932-92E6-117D755C8468}"/>
                  </a:ext>
                </a:extLst>
              </p:cNvPr>
              <p:cNvSpPr txBox="1"/>
              <p:nvPr/>
            </p:nvSpPr>
            <p:spPr>
              <a:xfrm>
                <a:off x="1556974" y="1699311"/>
                <a:ext cx="1219473" cy="615513"/>
              </a:xfrm>
              <a:prstGeom prst="rect">
                <a:avLst/>
              </a:prstGeom>
              <a:noFill/>
              <a:ln>
                <a:noFill/>
              </a:ln>
            </p:spPr>
            <p:txBody>
              <a:bodyPr spcFirstLastPara="1" wrap="square" lIns="121900" tIns="121900" rIns="121900" bIns="121900" anchor="t" anchorCtr="0">
                <a:spAutoFit/>
              </a:bodyPr>
              <a:lstStyle/>
              <a:p>
                <a14:m>
                  <m:oMath xmlns:m="http://schemas.openxmlformats.org/officeDocument/2006/math">
                    <m:r>
                      <a:rPr lang="en-US" sz="2400" b="0" i="1" smtClean="0">
                        <a:latin typeface="Cambria Math" panose="02040503050406030204" pitchFamily="18" charset="0"/>
                      </a:rPr>
                      <m:t>𝜃</m:t>
                    </m:r>
                    <m:r>
                      <a:rPr lang="en-US" sz="2400" b="0" i="1" smtClean="0">
                        <a:latin typeface="Cambria Math" panose="02040503050406030204" pitchFamily="18" charset="0"/>
                      </a:rPr>
                      <m:t>=</m:t>
                    </m:r>
                  </m:oMath>
                </a14:m>
                <a:r>
                  <a:rPr lang="en" sz="2400" dirty="0"/>
                  <a:t>90°</a:t>
                </a:r>
                <a:endParaRPr sz="2400" dirty="0"/>
              </a:p>
            </p:txBody>
          </p:sp>
        </mc:Choice>
        <mc:Fallback xmlns="">
          <p:sp>
            <p:nvSpPr>
              <p:cNvPr id="900" name="Google Shape;900;p86">
                <a:extLst>
                  <a:ext uri="{FF2B5EF4-FFF2-40B4-BE49-F238E27FC236}">
                    <a16:creationId xmlns:a16="http://schemas.microsoft.com/office/drawing/2014/main" id="{6C161E6B-74B9-0932-92E6-117D755C8468}"/>
                  </a:ext>
                </a:extLst>
              </p:cNvPr>
              <p:cNvSpPr txBox="1">
                <a:spLocks noRot="1" noChangeAspect="1" noMove="1" noResize="1" noEditPoints="1" noAdjustHandles="1" noChangeArrowheads="1" noChangeShapeType="1" noTextEdit="1"/>
              </p:cNvSpPr>
              <p:nvPr/>
            </p:nvSpPr>
            <p:spPr>
              <a:xfrm>
                <a:off x="1556974" y="1699311"/>
                <a:ext cx="1219473" cy="615513"/>
              </a:xfrm>
              <a:prstGeom prst="rect">
                <a:avLst/>
              </a:prstGeom>
              <a:blipFill>
                <a:blip r:embed="rId3"/>
                <a:stretch>
                  <a:fillRect b="-891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1" name="Google Shape;901;p86">
                <a:extLst>
                  <a:ext uri="{FF2B5EF4-FFF2-40B4-BE49-F238E27FC236}">
                    <a16:creationId xmlns:a16="http://schemas.microsoft.com/office/drawing/2014/main" id="{7DA80279-6419-7419-C05E-A3AA873376E4}"/>
                  </a:ext>
                </a:extLst>
              </p:cNvPr>
              <p:cNvSpPr txBox="1"/>
              <p:nvPr/>
            </p:nvSpPr>
            <p:spPr>
              <a:xfrm>
                <a:off x="1469835" y="3836310"/>
                <a:ext cx="1329049" cy="615513"/>
              </a:xfrm>
              <a:prstGeom prst="rect">
                <a:avLst/>
              </a:prstGeom>
              <a:noFill/>
              <a:ln>
                <a:noFill/>
              </a:ln>
            </p:spPr>
            <p:txBody>
              <a:bodyPr spcFirstLastPara="1" wrap="square" lIns="121900" tIns="121900" rIns="121900" bIns="121900" anchor="t" anchorCtr="0">
                <a:spAutoFit/>
              </a:bodyPr>
              <a:lstStyle/>
              <a:p>
                <a14:m>
                  <m:oMath xmlns:m="http://schemas.openxmlformats.org/officeDocument/2006/math">
                    <m:r>
                      <a:rPr lang="en-US" sz="2400" i="1">
                        <a:latin typeface="Cambria Math" panose="02040503050406030204" pitchFamily="18" charset="0"/>
                      </a:rPr>
                      <m:t>𝜃</m:t>
                    </m:r>
                    <m:r>
                      <a:rPr lang="en-US" sz="2400" i="1">
                        <a:latin typeface="Cambria Math" panose="02040503050406030204" pitchFamily="18" charset="0"/>
                      </a:rPr>
                      <m:t>= </m:t>
                    </m:r>
                  </m:oMath>
                </a14:m>
                <a:r>
                  <a:rPr lang="en" sz="2400" dirty="0"/>
                  <a:t>80°</a:t>
                </a:r>
                <a:endParaRPr sz="2400" dirty="0"/>
              </a:p>
            </p:txBody>
          </p:sp>
        </mc:Choice>
        <mc:Fallback xmlns="">
          <p:sp>
            <p:nvSpPr>
              <p:cNvPr id="901" name="Google Shape;901;p86">
                <a:extLst>
                  <a:ext uri="{FF2B5EF4-FFF2-40B4-BE49-F238E27FC236}">
                    <a16:creationId xmlns:a16="http://schemas.microsoft.com/office/drawing/2014/main" id="{7DA80279-6419-7419-C05E-A3AA873376E4}"/>
                  </a:ext>
                </a:extLst>
              </p:cNvPr>
              <p:cNvSpPr txBox="1">
                <a:spLocks noRot="1" noChangeAspect="1" noMove="1" noResize="1" noEditPoints="1" noAdjustHandles="1" noChangeArrowheads="1" noChangeShapeType="1" noTextEdit="1"/>
              </p:cNvSpPr>
              <p:nvPr/>
            </p:nvSpPr>
            <p:spPr>
              <a:xfrm>
                <a:off x="1469835" y="3836310"/>
                <a:ext cx="1329049" cy="615513"/>
              </a:xfrm>
              <a:prstGeom prst="rect">
                <a:avLst/>
              </a:prstGeom>
              <a:blipFill>
                <a:blip r:embed="rId4"/>
                <a:stretch>
                  <a:fillRect b="-9901"/>
                </a:stretch>
              </a:blipFill>
              <a:ln>
                <a:noFill/>
              </a:ln>
            </p:spPr>
            <p:txBody>
              <a:bodyPr/>
              <a:lstStyle/>
              <a:p>
                <a:r>
                  <a:rPr lang="en-US">
                    <a:noFill/>
                  </a:rPr>
                  <a:t> </a:t>
                </a:r>
              </a:p>
            </p:txBody>
          </p:sp>
        </mc:Fallback>
      </mc:AlternateContent>
      <p:sp>
        <p:nvSpPr>
          <p:cNvPr id="903" name="Google Shape;903;p86">
            <a:extLst>
              <a:ext uri="{FF2B5EF4-FFF2-40B4-BE49-F238E27FC236}">
                <a16:creationId xmlns:a16="http://schemas.microsoft.com/office/drawing/2014/main" id="{01D76CCE-5B45-1425-3C53-087072D1E0F5}"/>
              </a:ext>
            </a:extLst>
          </p:cNvPr>
          <p:cNvSpPr txBox="1"/>
          <p:nvPr/>
        </p:nvSpPr>
        <p:spPr>
          <a:xfrm>
            <a:off x="1263892" y="3145758"/>
            <a:ext cx="2017549" cy="615513"/>
          </a:xfrm>
          <a:prstGeom prst="rect">
            <a:avLst/>
          </a:prstGeom>
          <a:noFill/>
          <a:ln>
            <a:noFill/>
          </a:ln>
        </p:spPr>
        <p:txBody>
          <a:bodyPr spcFirstLastPara="1" wrap="square" lIns="121900" tIns="121900" rIns="121900" bIns="121900" anchor="t" anchorCtr="0">
            <a:spAutoFit/>
          </a:bodyPr>
          <a:lstStyle/>
          <a:p>
            <a:r>
              <a:rPr lang="en-US" sz="1800" i="1" dirty="0">
                <a:solidFill>
                  <a:schemeClr val="dk1"/>
                </a:solidFill>
                <a:latin typeface="Times New Roman"/>
                <a:ea typeface="Times New Roman"/>
                <a:cs typeface="Times New Roman"/>
                <a:sym typeface="Times New Roman"/>
              </a:rPr>
              <a:t>f</a:t>
            </a:r>
            <a:r>
              <a:rPr lang="en-US" sz="2400" i="1" baseline="-25000" dirty="0">
                <a:solidFill>
                  <a:schemeClr val="dk1"/>
                </a:solidFill>
                <a:latin typeface="Times New Roman"/>
                <a:ea typeface="Times New Roman"/>
                <a:cs typeface="Times New Roman"/>
                <a:sym typeface="Times New Roman"/>
              </a:rPr>
              <a:t>1    </a:t>
            </a:r>
            <a:r>
              <a:rPr lang="en-US" sz="1800" i="1" dirty="0">
                <a:solidFill>
                  <a:schemeClr val="dk1"/>
                </a:solidFill>
                <a:latin typeface="Times New Roman"/>
                <a:ea typeface="Times New Roman"/>
                <a:cs typeface="Times New Roman"/>
                <a:sym typeface="Times New Roman"/>
              </a:rPr>
              <a:t>f</a:t>
            </a:r>
            <a:r>
              <a:rPr lang="en-US" sz="2400" i="1" baseline="-25000" dirty="0">
                <a:solidFill>
                  <a:schemeClr val="dk1"/>
                </a:solidFill>
                <a:latin typeface="Times New Roman"/>
                <a:ea typeface="Times New Roman"/>
                <a:cs typeface="Times New Roman"/>
                <a:sym typeface="Times New Roman"/>
              </a:rPr>
              <a:t>2    </a:t>
            </a:r>
            <a:r>
              <a:rPr lang="en-US" sz="1800" i="1" dirty="0">
                <a:solidFill>
                  <a:schemeClr val="dk1"/>
                </a:solidFill>
                <a:latin typeface="Times New Roman"/>
                <a:ea typeface="Times New Roman"/>
                <a:cs typeface="Times New Roman"/>
                <a:sym typeface="Times New Roman"/>
              </a:rPr>
              <a:t>f</a:t>
            </a:r>
            <a:r>
              <a:rPr lang="en-US" sz="2400" i="1" baseline="-25000" dirty="0">
                <a:solidFill>
                  <a:schemeClr val="dk1"/>
                </a:solidFill>
                <a:latin typeface="Times New Roman"/>
                <a:ea typeface="Times New Roman"/>
                <a:cs typeface="Times New Roman"/>
                <a:sym typeface="Times New Roman"/>
              </a:rPr>
              <a:t>3    </a:t>
            </a:r>
            <a:r>
              <a:rPr lang="en-US" sz="1800" i="1" dirty="0">
                <a:solidFill>
                  <a:schemeClr val="dk1"/>
                </a:solidFill>
                <a:latin typeface="Times New Roman"/>
                <a:ea typeface="Times New Roman"/>
                <a:cs typeface="Times New Roman"/>
                <a:sym typeface="Times New Roman"/>
              </a:rPr>
              <a:t>f</a:t>
            </a:r>
            <a:r>
              <a:rPr lang="en-US" sz="2400" i="1" baseline="-25000" dirty="0">
                <a:solidFill>
                  <a:schemeClr val="dk1"/>
                </a:solidFill>
                <a:latin typeface="Times New Roman"/>
                <a:ea typeface="Times New Roman"/>
                <a:cs typeface="Times New Roman"/>
                <a:sym typeface="Times New Roman"/>
              </a:rPr>
              <a:t>4    </a:t>
            </a:r>
            <a:r>
              <a:rPr lang="en-US" sz="1800" i="1" dirty="0">
                <a:solidFill>
                  <a:schemeClr val="dk1"/>
                </a:solidFill>
                <a:latin typeface="Times New Roman"/>
                <a:ea typeface="Times New Roman"/>
                <a:cs typeface="Times New Roman"/>
                <a:sym typeface="Times New Roman"/>
              </a:rPr>
              <a:t>f</a:t>
            </a:r>
            <a:r>
              <a:rPr lang="en-US" sz="2400" i="1" baseline="-25000" dirty="0">
                <a:solidFill>
                  <a:schemeClr val="dk1"/>
                </a:solidFill>
                <a:latin typeface="Times New Roman"/>
                <a:ea typeface="Times New Roman"/>
                <a:cs typeface="Times New Roman"/>
                <a:sym typeface="Times New Roman"/>
              </a:rPr>
              <a:t>5</a:t>
            </a:r>
            <a:endParaRPr dirty="0"/>
          </a:p>
        </p:txBody>
      </p:sp>
      <p:cxnSp>
        <p:nvCxnSpPr>
          <p:cNvPr id="904" name="Google Shape;904;p86">
            <a:extLst>
              <a:ext uri="{FF2B5EF4-FFF2-40B4-BE49-F238E27FC236}">
                <a16:creationId xmlns:a16="http://schemas.microsoft.com/office/drawing/2014/main" id="{3A80DF6C-6383-FDD4-08FA-24ED93AA4133}"/>
              </a:ext>
            </a:extLst>
          </p:cNvPr>
          <p:cNvCxnSpPr>
            <a:cxnSpLocks/>
          </p:cNvCxnSpPr>
          <p:nvPr/>
        </p:nvCxnSpPr>
        <p:spPr>
          <a:xfrm>
            <a:off x="1502746" y="2934595"/>
            <a:ext cx="0" cy="407914"/>
          </a:xfrm>
          <a:prstGeom prst="straightConnector1">
            <a:avLst/>
          </a:prstGeom>
          <a:noFill/>
          <a:ln w="28575" cap="flat" cmpd="sng">
            <a:solidFill>
              <a:srgbClr val="0000FF"/>
            </a:solidFill>
            <a:prstDash val="solid"/>
            <a:round/>
            <a:headEnd type="none" w="med" len="med"/>
            <a:tailEnd type="none" w="med" len="med"/>
          </a:ln>
        </p:spPr>
      </p:cxnSp>
      <p:cxnSp>
        <p:nvCxnSpPr>
          <p:cNvPr id="905" name="Google Shape;905;p86">
            <a:extLst>
              <a:ext uri="{FF2B5EF4-FFF2-40B4-BE49-F238E27FC236}">
                <a16:creationId xmlns:a16="http://schemas.microsoft.com/office/drawing/2014/main" id="{274684F0-6D6E-4DC4-56B7-4D1490EC1162}"/>
              </a:ext>
            </a:extLst>
          </p:cNvPr>
          <p:cNvCxnSpPr>
            <a:cxnSpLocks/>
          </p:cNvCxnSpPr>
          <p:nvPr/>
        </p:nvCxnSpPr>
        <p:spPr>
          <a:xfrm>
            <a:off x="1852979" y="2651140"/>
            <a:ext cx="0" cy="691402"/>
          </a:xfrm>
          <a:prstGeom prst="straightConnector1">
            <a:avLst/>
          </a:prstGeom>
          <a:noFill/>
          <a:ln w="28575" cap="flat" cmpd="sng">
            <a:solidFill>
              <a:srgbClr val="0000FF"/>
            </a:solidFill>
            <a:prstDash val="solid"/>
            <a:round/>
            <a:headEnd type="none" w="med" len="med"/>
            <a:tailEnd type="none" w="med" len="med"/>
          </a:ln>
        </p:spPr>
      </p:cxnSp>
      <p:cxnSp>
        <p:nvCxnSpPr>
          <p:cNvPr id="906" name="Google Shape;906;p86">
            <a:extLst>
              <a:ext uri="{FF2B5EF4-FFF2-40B4-BE49-F238E27FC236}">
                <a16:creationId xmlns:a16="http://schemas.microsoft.com/office/drawing/2014/main" id="{EC356787-5B02-74A2-EB7E-0820CBE77241}"/>
              </a:ext>
            </a:extLst>
          </p:cNvPr>
          <p:cNvCxnSpPr>
            <a:cxnSpLocks/>
          </p:cNvCxnSpPr>
          <p:nvPr/>
        </p:nvCxnSpPr>
        <p:spPr>
          <a:xfrm>
            <a:off x="2189746" y="2996841"/>
            <a:ext cx="0" cy="345534"/>
          </a:xfrm>
          <a:prstGeom prst="straightConnector1">
            <a:avLst/>
          </a:prstGeom>
          <a:noFill/>
          <a:ln w="28575" cap="flat" cmpd="sng">
            <a:solidFill>
              <a:srgbClr val="0000FF"/>
            </a:solidFill>
            <a:prstDash val="solid"/>
            <a:round/>
            <a:headEnd type="none" w="med" len="med"/>
            <a:tailEnd type="none" w="med" len="med"/>
          </a:ln>
        </p:spPr>
      </p:cxnSp>
      <p:cxnSp>
        <p:nvCxnSpPr>
          <p:cNvPr id="912" name="Google Shape;912;p86">
            <a:extLst>
              <a:ext uri="{FF2B5EF4-FFF2-40B4-BE49-F238E27FC236}">
                <a16:creationId xmlns:a16="http://schemas.microsoft.com/office/drawing/2014/main" id="{C8E0C767-1549-A156-79ED-EC0AC847D38B}"/>
              </a:ext>
            </a:extLst>
          </p:cNvPr>
          <p:cNvCxnSpPr>
            <a:cxnSpLocks/>
          </p:cNvCxnSpPr>
          <p:nvPr/>
        </p:nvCxnSpPr>
        <p:spPr>
          <a:xfrm>
            <a:off x="2553246" y="3166401"/>
            <a:ext cx="0" cy="178908"/>
          </a:xfrm>
          <a:prstGeom prst="straightConnector1">
            <a:avLst/>
          </a:prstGeom>
          <a:noFill/>
          <a:ln w="28575" cap="flat" cmpd="sng">
            <a:solidFill>
              <a:srgbClr val="0000FF"/>
            </a:solidFill>
            <a:prstDash val="solid"/>
            <a:round/>
            <a:headEnd type="none" w="med" len="med"/>
            <a:tailEnd type="none" w="med" len="med"/>
          </a:ln>
        </p:spPr>
      </p:cxnSp>
      <p:cxnSp>
        <p:nvCxnSpPr>
          <p:cNvPr id="913" name="Google Shape;913;p86">
            <a:extLst>
              <a:ext uri="{FF2B5EF4-FFF2-40B4-BE49-F238E27FC236}">
                <a16:creationId xmlns:a16="http://schemas.microsoft.com/office/drawing/2014/main" id="{735847CB-DF9F-BDD9-8416-8BA961A66CB8}"/>
              </a:ext>
            </a:extLst>
          </p:cNvPr>
          <p:cNvCxnSpPr>
            <a:cxnSpLocks/>
          </p:cNvCxnSpPr>
          <p:nvPr/>
        </p:nvCxnSpPr>
        <p:spPr>
          <a:xfrm>
            <a:off x="2911644" y="3262321"/>
            <a:ext cx="0" cy="80054"/>
          </a:xfrm>
          <a:prstGeom prst="straightConnector1">
            <a:avLst/>
          </a:prstGeom>
          <a:noFill/>
          <a:ln w="28575" cap="flat" cmpd="sng">
            <a:solidFill>
              <a:srgbClr val="0000FF"/>
            </a:solidFill>
            <a:prstDash val="solid"/>
            <a:round/>
            <a:headEnd type="none" w="med" len="med"/>
            <a:tailEnd type="none" w="med" len="med"/>
          </a:ln>
        </p:spPr>
      </p:cxnSp>
      <p:sp>
        <p:nvSpPr>
          <p:cNvPr id="41" name="Google Shape;1132;p97">
            <a:extLst>
              <a:ext uri="{FF2B5EF4-FFF2-40B4-BE49-F238E27FC236}">
                <a16:creationId xmlns:a16="http://schemas.microsoft.com/office/drawing/2014/main" id="{6F95A47F-CF0E-6068-6015-EA17516527E9}"/>
              </a:ext>
            </a:extLst>
          </p:cNvPr>
          <p:cNvSpPr/>
          <p:nvPr/>
        </p:nvSpPr>
        <p:spPr>
          <a:xfrm rot="-5400000">
            <a:off x="8758704" y="3685424"/>
            <a:ext cx="1117200" cy="53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FSA</a:t>
            </a:r>
            <a:endParaRPr sz="2400" dirty="0"/>
          </a:p>
        </p:txBody>
      </p:sp>
      <p:sp>
        <p:nvSpPr>
          <p:cNvPr id="42" name="Google Shape;1134;p97">
            <a:extLst>
              <a:ext uri="{FF2B5EF4-FFF2-40B4-BE49-F238E27FC236}">
                <a16:creationId xmlns:a16="http://schemas.microsoft.com/office/drawing/2014/main" id="{C6A09D13-AB50-F9DE-C970-950359404705}"/>
              </a:ext>
            </a:extLst>
          </p:cNvPr>
          <p:cNvSpPr/>
          <p:nvPr/>
        </p:nvSpPr>
        <p:spPr>
          <a:xfrm rot="-3601300">
            <a:off x="8321059" y="2913153"/>
            <a:ext cx="231352" cy="1412869"/>
          </a:xfrm>
          <a:prstGeom prst="ellipse">
            <a:avLst/>
          </a:prstGeom>
          <a:solidFill>
            <a:srgbClr val="FFE59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 name="Google Shape;1135;p97">
            <a:extLst>
              <a:ext uri="{FF2B5EF4-FFF2-40B4-BE49-F238E27FC236}">
                <a16:creationId xmlns:a16="http://schemas.microsoft.com/office/drawing/2014/main" id="{4774294A-75FF-E976-3E7E-538B97CB7823}"/>
              </a:ext>
            </a:extLst>
          </p:cNvPr>
          <p:cNvSpPr/>
          <p:nvPr/>
        </p:nvSpPr>
        <p:spPr>
          <a:xfrm rot="-4521746">
            <a:off x="8246382" y="3060595"/>
            <a:ext cx="231101" cy="1412621"/>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4" name="Google Shape;1136;p97">
            <a:extLst>
              <a:ext uri="{FF2B5EF4-FFF2-40B4-BE49-F238E27FC236}">
                <a16:creationId xmlns:a16="http://schemas.microsoft.com/office/drawing/2014/main" id="{90340B87-AFCB-08AC-D705-D3ED10369B60}"/>
              </a:ext>
            </a:extLst>
          </p:cNvPr>
          <p:cNvSpPr/>
          <p:nvPr/>
        </p:nvSpPr>
        <p:spPr>
          <a:xfrm rot="-5400000">
            <a:off x="8212111" y="3250996"/>
            <a:ext cx="231200" cy="141280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 name="Google Shape;1137;p97">
            <a:extLst>
              <a:ext uri="{FF2B5EF4-FFF2-40B4-BE49-F238E27FC236}">
                <a16:creationId xmlns:a16="http://schemas.microsoft.com/office/drawing/2014/main" id="{27407BAC-4D82-68D7-5C23-94EF2DA5330D}"/>
              </a:ext>
            </a:extLst>
          </p:cNvPr>
          <p:cNvSpPr/>
          <p:nvPr/>
        </p:nvSpPr>
        <p:spPr>
          <a:xfrm rot="-6246499">
            <a:off x="8244237" y="3467447"/>
            <a:ext cx="231379" cy="1412723"/>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 name="Google Shape;1138;p97">
            <a:extLst>
              <a:ext uri="{FF2B5EF4-FFF2-40B4-BE49-F238E27FC236}">
                <a16:creationId xmlns:a16="http://schemas.microsoft.com/office/drawing/2014/main" id="{5720CEF2-04A7-31A6-1CB0-5E0132291D09}"/>
              </a:ext>
            </a:extLst>
          </p:cNvPr>
          <p:cNvSpPr/>
          <p:nvPr/>
        </p:nvSpPr>
        <p:spPr>
          <a:xfrm rot="-7238472">
            <a:off x="8320986" y="3642568"/>
            <a:ext cx="231527" cy="1412484"/>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7" name="Google Shape;1147;p97">
            <a:extLst>
              <a:ext uri="{FF2B5EF4-FFF2-40B4-BE49-F238E27FC236}">
                <a16:creationId xmlns:a16="http://schemas.microsoft.com/office/drawing/2014/main" id="{79272200-D39A-37EB-0025-077D63F4C404}"/>
              </a:ext>
            </a:extLst>
          </p:cNvPr>
          <p:cNvSpPr txBox="1"/>
          <p:nvPr/>
        </p:nvSpPr>
        <p:spPr>
          <a:xfrm>
            <a:off x="7503315" y="2651140"/>
            <a:ext cx="533600" cy="1231066"/>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1</a:t>
            </a:r>
            <a:endParaRPr lang="en-US" sz="2800" dirty="0"/>
          </a:p>
          <a:p>
            <a:endParaRPr lang="en-US" sz="2800" dirty="0"/>
          </a:p>
        </p:txBody>
      </p:sp>
      <p:sp>
        <p:nvSpPr>
          <p:cNvPr id="48" name="Google Shape;1148;p97">
            <a:extLst>
              <a:ext uri="{FF2B5EF4-FFF2-40B4-BE49-F238E27FC236}">
                <a16:creationId xmlns:a16="http://schemas.microsoft.com/office/drawing/2014/main" id="{E4242D85-BED7-BAF6-8E47-E2303CD58EEB}"/>
              </a:ext>
            </a:extLst>
          </p:cNvPr>
          <p:cNvSpPr txBox="1"/>
          <p:nvPr/>
        </p:nvSpPr>
        <p:spPr>
          <a:xfrm>
            <a:off x="7235178" y="3028910"/>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2</a:t>
            </a:r>
            <a:endParaRPr lang="en-US" sz="2800" dirty="0"/>
          </a:p>
        </p:txBody>
      </p:sp>
      <p:sp>
        <p:nvSpPr>
          <p:cNvPr id="49" name="Google Shape;1148;p97">
            <a:extLst>
              <a:ext uri="{FF2B5EF4-FFF2-40B4-BE49-F238E27FC236}">
                <a16:creationId xmlns:a16="http://schemas.microsoft.com/office/drawing/2014/main" id="{B2301A6B-3CD2-2725-FF8F-84BE3077D5AE}"/>
              </a:ext>
            </a:extLst>
          </p:cNvPr>
          <p:cNvSpPr txBox="1"/>
          <p:nvPr/>
        </p:nvSpPr>
        <p:spPr>
          <a:xfrm>
            <a:off x="7242387" y="3899527"/>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4</a:t>
            </a:r>
            <a:endParaRPr lang="en-US" sz="2800" dirty="0"/>
          </a:p>
        </p:txBody>
      </p:sp>
      <p:sp>
        <p:nvSpPr>
          <p:cNvPr id="50" name="Google Shape;1148;p97">
            <a:extLst>
              <a:ext uri="{FF2B5EF4-FFF2-40B4-BE49-F238E27FC236}">
                <a16:creationId xmlns:a16="http://schemas.microsoft.com/office/drawing/2014/main" id="{CA53970C-17E2-14A3-8A42-8B26173585E5}"/>
              </a:ext>
            </a:extLst>
          </p:cNvPr>
          <p:cNvSpPr txBox="1"/>
          <p:nvPr/>
        </p:nvSpPr>
        <p:spPr>
          <a:xfrm>
            <a:off x="7477157" y="4348810"/>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5</a:t>
            </a:r>
            <a:endParaRPr lang="en-US" sz="2800" dirty="0"/>
          </a:p>
        </p:txBody>
      </p:sp>
      <p:sp>
        <p:nvSpPr>
          <p:cNvPr id="51" name="Google Shape;1148;p97">
            <a:extLst>
              <a:ext uri="{FF2B5EF4-FFF2-40B4-BE49-F238E27FC236}">
                <a16:creationId xmlns:a16="http://schemas.microsoft.com/office/drawing/2014/main" id="{B1A469FB-1E66-D362-BD03-8DFA5BA95BBC}"/>
              </a:ext>
            </a:extLst>
          </p:cNvPr>
          <p:cNvSpPr txBox="1"/>
          <p:nvPr/>
        </p:nvSpPr>
        <p:spPr>
          <a:xfrm>
            <a:off x="7132879" y="3436221"/>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3</a:t>
            </a:r>
            <a:endParaRPr lang="en-US" sz="2800" dirty="0"/>
          </a:p>
        </p:txBody>
      </p:sp>
      <p:sp>
        <p:nvSpPr>
          <p:cNvPr id="920" name="Google Shape;1148;p97">
            <a:extLst>
              <a:ext uri="{FF2B5EF4-FFF2-40B4-BE49-F238E27FC236}">
                <a16:creationId xmlns:a16="http://schemas.microsoft.com/office/drawing/2014/main" id="{8ACC8659-43D8-39F9-B68A-113B90A47047}"/>
              </a:ext>
            </a:extLst>
          </p:cNvPr>
          <p:cNvSpPr txBox="1"/>
          <p:nvPr/>
        </p:nvSpPr>
        <p:spPr>
          <a:xfrm>
            <a:off x="5264845" y="1750242"/>
            <a:ext cx="1350477" cy="1354176"/>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1 </a:t>
            </a:r>
            <a:r>
              <a:rPr lang="en-US" sz="2800" i="1" dirty="0">
                <a:solidFill>
                  <a:schemeClr val="dk1"/>
                </a:solidFill>
                <a:latin typeface="Times New Roman"/>
                <a:ea typeface="Times New Roman"/>
                <a:cs typeface="Times New Roman"/>
                <a:sym typeface="Times New Roman"/>
              </a:rPr>
              <a:t>to f</a:t>
            </a:r>
            <a:r>
              <a:rPr lang="en-US" sz="3600" i="1" baseline="-25000" dirty="0">
                <a:solidFill>
                  <a:schemeClr val="dk1"/>
                </a:solidFill>
                <a:latin typeface="Times New Roman"/>
                <a:ea typeface="Times New Roman"/>
                <a:cs typeface="Times New Roman"/>
                <a:sym typeface="Times New Roman"/>
              </a:rPr>
              <a:t>5</a:t>
            </a:r>
            <a:r>
              <a:rPr lang="en-US" sz="3600" i="1" dirty="0">
                <a:solidFill>
                  <a:schemeClr val="dk1"/>
                </a:solidFill>
                <a:latin typeface="Times New Roman"/>
                <a:ea typeface="Times New Roman"/>
                <a:cs typeface="Times New Roman"/>
                <a:sym typeface="Times New Roman"/>
              </a:rPr>
              <a:t> </a:t>
            </a:r>
            <a:endParaRPr lang="en-US" sz="2800" dirty="0"/>
          </a:p>
          <a:p>
            <a:r>
              <a:rPr lang="en-US" sz="3600" i="1" dirty="0">
                <a:solidFill>
                  <a:schemeClr val="dk1"/>
                </a:solidFill>
                <a:latin typeface="Times New Roman"/>
                <a:ea typeface="Times New Roman"/>
                <a:cs typeface="Times New Roman"/>
                <a:sym typeface="Times New Roman"/>
              </a:rPr>
              <a:t> </a:t>
            </a:r>
            <a:endParaRPr lang="en-US" sz="2800" dirty="0"/>
          </a:p>
        </p:txBody>
      </p:sp>
      <p:cxnSp>
        <p:nvCxnSpPr>
          <p:cNvPr id="928" name="Google Shape;899;p86">
            <a:extLst>
              <a:ext uri="{FF2B5EF4-FFF2-40B4-BE49-F238E27FC236}">
                <a16:creationId xmlns:a16="http://schemas.microsoft.com/office/drawing/2014/main" id="{1EAD2E08-C388-F62E-4E32-EE2568DF5A78}"/>
              </a:ext>
            </a:extLst>
          </p:cNvPr>
          <p:cNvCxnSpPr>
            <a:cxnSpLocks/>
          </p:cNvCxnSpPr>
          <p:nvPr/>
        </p:nvCxnSpPr>
        <p:spPr>
          <a:xfrm flipV="1">
            <a:off x="1154837" y="4374646"/>
            <a:ext cx="0" cy="1112047"/>
          </a:xfrm>
          <a:prstGeom prst="straightConnector1">
            <a:avLst/>
          </a:prstGeom>
          <a:noFill/>
          <a:ln w="28575" cap="flat" cmpd="sng">
            <a:solidFill>
              <a:schemeClr val="dk2"/>
            </a:solidFill>
            <a:prstDash val="solid"/>
            <a:round/>
            <a:headEnd type="none" w="med" len="med"/>
            <a:tailEnd type="triangle" w="med" len="med"/>
          </a:ln>
        </p:spPr>
      </p:cxnSp>
      <p:cxnSp>
        <p:nvCxnSpPr>
          <p:cNvPr id="931" name="Google Shape;899;p86">
            <a:extLst>
              <a:ext uri="{FF2B5EF4-FFF2-40B4-BE49-F238E27FC236}">
                <a16:creationId xmlns:a16="http://schemas.microsoft.com/office/drawing/2014/main" id="{D56A405B-4465-ED2E-7706-57B9125BBCEC}"/>
              </a:ext>
            </a:extLst>
          </p:cNvPr>
          <p:cNvCxnSpPr>
            <a:cxnSpLocks/>
          </p:cNvCxnSpPr>
          <p:nvPr/>
        </p:nvCxnSpPr>
        <p:spPr>
          <a:xfrm flipV="1">
            <a:off x="1180777" y="2245718"/>
            <a:ext cx="0" cy="1112047"/>
          </a:xfrm>
          <a:prstGeom prst="straightConnector1">
            <a:avLst/>
          </a:prstGeom>
          <a:noFill/>
          <a:ln w="28575" cap="flat" cmpd="sng">
            <a:solidFill>
              <a:schemeClr val="dk2"/>
            </a:solidFill>
            <a:prstDash val="solid"/>
            <a:round/>
            <a:headEnd type="none" w="med" len="med"/>
            <a:tailEnd type="triangle" w="med" len="med"/>
          </a:ln>
        </p:spPr>
      </p:cxnSp>
      <p:sp>
        <p:nvSpPr>
          <p:cNvPr id="932" name="TextBox 931">
            <a:extLst>
              <a:ext uri="{FF2B5EF4-FFF2-40B4-BE49-F238E27FC236}">
                <a16:creationId xmlns:a16="http://schemas.microsoft.com/office/drawing/2014/main" id="{DFD34340-FC1B-48E6-AB3D-D34CB06F44B9}"/>
              </a:ext>
            </a:extLst>
          </p:cNvPr>
          <p:cNvSpPr txBox="1"/>
          <p:nvPr/>
        </p:nvSpPr>
        <p:spPr>
          <a:xfrm rot="16200000">
            <a:off x="646593" y="4457017"/>
            <a:ext cx="622093" cy="400110"/>
          </a:xfrm>
          <a:prstGeom prst="rect">
            <a:avLst/>
          </a:prstGeom>
          <a:noFill/>
        </p:spPr>
        <p:txBody>
          <a:bodyPr wrap="none" rtlCol="0">
            <a:spAutoFit/>
          </a:bodyPr>
          <a:lstStyle/>
          <a:p>
            <a:r>
              <a:rPr lang="en-US" sz="2000" dirty="0"/>
              <a:t>RSSI</a:t>
            </a:r>
          </a:p>
        </p:txBody>
      </p:sp>
      <p:sp>
        <p:nvSpPr>
          <p:cNvPr id="933" name="TextBox 932">
            <a:extLst>
              <a:ext uri="{FF2B5EF4-FFF2-40B4-BE49-F238E27FC236}">
                <a16:creationId xmlns:a16="http://schemas.microsoft.com/office/drawing/2014/main" id="{4652C955-7461-42F2-11FE-61CE062D5BA5}"/>
              </a:ext>
            </a:extLst>
          </p:cNvPr>
          <p:cNvSpPr txBox="1"/>
          <p:nvPr/>
        </p:nvSpPr>
        <p:spPr>
          <a:xfrm rot="16200000">
            <a:off x="698416" y="2326593"/>
            <a:ext cx="622093" cy="400110"/>
          </a:xfrm>
          <a:prstGeom prst="rect">
            <a:avLst/>
          </a:prstGeom>
          <a:noFill/>
        </p:spPr>
        <p:txBody>
          <a:bodyPr wrap="none" rtlCol="0">
            <a:spAutoFit/>
          </a:bodyPr>
          <a:lstStyle/>
          <a:p>
            <a:r>
              <a:rPr lang="en-US" sz="2000" dirty="0"/>
              <a:t>RSSI</a:t>
            </a:r>
          </a:p>
        </p:txBody>
      </p:sp>
      <p:sp>
        <p:nvSpPr>
          <p:cNvPr id="934" name="TextBox 933">
            <a:extLst>
              <a:ext uri="{FF2B5EF4-FFF2-40B4-BE49-F238E27FC236}">
                <a16:creationId xmlns:a16="http://schemas.microsoft.com/office/drawing/2014/main" id="{C8502ED2-8457-2C4F-C6C0-5E71A4E768FD}"/>
              </a:ext>
            </a:extLst>
          </p:cNvPr>
          <p:cNvSpPr txBox="1"/>
          <p:nvPr/>
        </p:nvSpPr>
        <p:spPr>
          <a:xfrm>
            <a:off x="3020077" y="5417588"/>
            <a:ext cx="652551" cy="400110"/>
          </a:xfrm>
          <a:prstGeom prst="rect">
            <a:avLst/>
          </a:prstGeom>
          <a:noFill/>
        </p:spPr>
        <p:txBody>
          <a:bodyPr wrap="none" rtlCol="0">
            <a:spAutoFit/>
          </a:bodyPr>
          <a:lstStyle/>
          <a:p>
            <a:r>
              <a:rPr lang="en-US" sz="2000" dirty="0"/>
              <a:t>Freq</a:t>
            </a:r>
          </a:p>
        </p:txBody>
      </p:sp>
      <p:sp>
        <p:nvSpPr>
          <p:cNvPr id="935" name="TextBox 934">
            <a:extLst>
              <a:ext uri="{FF2B5EF4-FFF2-40B4-BE49-F238E27FC236}">
                <a16:creationId xmlns:a16="http://schemas.microsoft.com/office/drawing/2014/main" id="{0553ACC1-5A55-FECB-02EC-E7AEE439EC79}"/>
              </a:ext>
            </a:extLst>
          </p:cNvPr>
          <p:cNvSpPr txBox="1"/>
          <p:nvPr/>
        </p:nvSpPr>
        <p:spPr>
          <a:xfrm>
            <a:off x="3026407" y="3330473"/>
            <a:ext cx="652551" cy="400110"/>
          </a:xfrm>
          <a:prstGeom prst="rect">
            <a:avLst/>
          </a:prstGeom>
          <a:noFill/>
        </p:spPr>
        <p:txBody>
          <a:bodyPr wrap="none" rtlCol="0">
            <a:spAutoFit/>
          </a:bodyPr>
          <a:lstStyle/>
          <a:p>
            <a:r>
              <a:rPr lang="en-US" sz="2000" dirty="0"/>
              <a:t>Freq</a:t>
            </a:r>
          </a:p>
        </p:txBody>
      </p:sp>
      <p:cxnSp>
        <p:nvCxnSpPr>
          <p:cNvPr id="949" name="Google Shape;904;p86">
            <a:extLst>
              <a:ext uri="{FF2B5EF4-FFF2-40B4-BE49-F238E27FC236}">
                <a16:creationId xmlns:a16="http://schemas.microsoft.com/office/drawing/2014/main" id="{1E6D080B-C802-F389-A802-2AC645583E83}"/>
              </a:ext>
            </a:extLst>
          </p:cNvPr>
          <p:cNvCxnSpPr>
            <a:cxnSpLocks/>
          </p:cNvCxnSpPr>
          <p:nvPr/>
        </p:nvCxnSpPr>
        <p:spPr>
          <a:xfrm>
            <a:off x="1519164" y="4677604"/>
            <a:ext cx="0" cy="788974"/>
          </a:xfrm>
          <a:prstGeom prst="straightConnector1">
            <a:avLst/>
          </a:prstGeom>
          <a:noFill/>
          <a:ln w="28575" cap="flat" cmpd="sng">
            <a:solidFill>
              <a:srgbClr val="0000FF"/>
            </a:solidFill>
            <a:prstDash val="solid"/>
            <a:round/>
            <a:headEnd type="none" w="med" len="med"/>
            <a:tailEnd type="none" w="med" len="med"/>
          </a:ln>
        </p:spPr>
      </p:cxnSp>
      <p:cxnSp>
        <p:nvCxnSpPr>
          <p:cNvPr id="950" name="Google Shape;905;p86">
            <a:extLst>
              <a:ext uri="{FF2B5EF4-FFF2-40B4-BE49-F238E27FC236}">
                <a16:creationId xmlns:a16="http://schemas.microsoft.com/office/drawing/2014/main" id="{3B13E2D4-D1BF-9CBA-5FA8-762DD0E67B51}"/>
              </a:ext>
            </a:extLst>
          </p:cNvPr>
          <p:cNvCxnSpPr>
            <a:cxnSpLocks/>
          </p:cNvCxnSpPr>
          <p:nvPr/>
        </p:nvCxnSpPr>
        <p:spPr>
          <a:xfrm>
            <a:off x="1869397" y="4397664"/>
            <a:ext cx="0" cy="1068947"/>
          </a:xfrm>
          <a:prstGeom prst="straightConnector1">
            <a:avLst/>
          </a:prstGeom>
          <a:noFill/>
          <a:ln w="28575" cap="flat" cmpd="sng">
            <a:solidFill>
              <a:srgbClr val="0000FF"/>
            </a:solidFill>
            <a:prstDash val="solid"/>
            <a:round/>
            <a:headEnd type="none" w="med" len="med"/>
            <a:tailEnd type="none" w="med" len="med"/>
          </a:ln>
        </p:spPr>
      </p:cxnSp>
      <p:cxnSp>
        <p:nvCxnSpPr>
          <p:cNvPr id="951" name="Google Shape;906;p86">
            <a:extLst>
              <a:ext uri="{FF2B5EF4-FFF2-40B4-BE49-F238E27FC236}">
                <a16:creationId xmlns:a16="http://schemas.microsoft.com/office/drawing/2014/main" id="{67C2FE2A-D156-FB91-BB52-ABBBA3EA2E51}"/>
              </a:ext>
            </a:extLst>
          </p:cNvPr>
          <p:cNvCxnSpPr>
            <a:cxnSpLocks/>
          </p:cNvCxnSpPr>
          <p:nvPr/>
        </p:nvCxnSpPr>
        <p:spPr>
          <a:xfrm>
            <a:off x="2206164" y="4786631"/>
            <a:ext cx="0" cy="679813"/>
          </a:xfrm>
          <a:prstGeom prst="straightConnector1">
            <a:avLst/>
          </a:prstGeom>
          <a:noFill/>
          <a:ln w="28575" cap="flat" cmpd="sng">
            <a:solidFill>
              <a:srgbClr val="0000FF"/>
            </a:solidFill>
            <a:prstDash val="solid"/>
            <a:round/>
            <a:headEnd type="none" w="med" len="med"/>
            <a:tailEnd type="none" w="med" len="med"/>
          </a:ln>
        </p:spPr>
      </p:cxnSp>
      <p:cxnSp>
        <p:nvCxnSpPr>
          <p:cNvPr id="952" name="Google Shape;912;p86">
            <a:extLst>
              <a:ext uri="{FF2B5EF4-FFF2-40B4-BE49-F238E27FC236}">
                <a16:creationId xmlns:a16="http://schemas.microsoft.com/office/drawing/2014/main" id="{B9F797A6-DE9F-A669-C67F-070895B4BDC5}"/>
              </a:ext>
            </a:extLst>
          </p:cNvPr>
          <p:cNvCxnSpPr>
            <a:cxnSpLocks/>
          </p:cNvCxnSpPr>
          <p:nvPr/>
        </p:nvCxnSpPr>
        <p:spPr>
          <a:xfrm>
            <a:off x="2569664" y="5098334"/>
            <a:ext cx="0" cy="371044"/>
          </a:xfrm>
          <a:prstGeom prst="straightConnector1">
            <a:avLst/>
          </a:prstGeom>
          <a:noFill/>
          <a:ln w="28575" cap="flat" cmpd="sng">
            <a:solidFill>
              <a:srgbClr val="0000FF"/>
            </a:solidFill>
            <a:prstDash val="solid"/>
            <a:round/>
            <a:headEnd type="none" w="med" len="med"/>
            <a:tailEnd type="none" w="med" len="med"/>
          </a:ln>
        </p:spPr>
      </p:cxnSp>
      <p:cxnSp>
        <p:nvCxnSpPr>
          <p:cNvPr id="953" name="Google Shape;913;p86">
            <a:extLst>
              <a:ext uri="{FF2B5EF4-FFF2-40B4-BE49-F238E27FC236}">
                <a16:creationId xmlns:a16="http://schemas.microsoft.com/office/drawing/2014/main" id="{F519537F-E1D6-A4CB-B5E8-40525AA9BAA2}"/>
              </a:ext>
            </a:extLst>
          </p:cNvPr>
          <p:cNvCxnSpPr>
            <a:cxnSpLocks/>
          </p:cNvCxnSpPr>
          <p:nvPr/>
        </p:nvCxnSpPr>
        <p:spPr>
          <a:xfrm>
            <a:off x="2909806" y="5300464"/>
            <a:ext cx="0" cy="176122"/>
          </a:xfrm>
          <a:prstGeom prst="straightConnector1">
            <a:avLst/>
          </a:prstGeom>
          <a:noFill/>
          <a:ln w="28575" cap="flat" cmpd="sng">
            <a:solidFill>
              <a:srgbClr val="0000FF"/>
            </a:solidFill>
            <a:prstDash val="solid"/>
            <a:round/>
            <a:headEnd type="none" w="med" len="med"/>
            <a:tailEnd type="none" w="med" len="med"/>
          </a:ln>
        </p:spPr>
      </p:cxnSp>
      <p:sp>
        <p:nvSpPr>
          <p:cNvPr id="839" name="Google Shape;903;p86">
            <a:extLst>
              <a:ext uri="{FF2B5EF4-FFF2-40B4-BE49-F238E27FC236}">
                <a16:creationId xmlns:a16="http://schemas.microsoft.com/office/drawing/2014/main" id="{1CA87567-486D-286B-119E-E7B1AC2A34FA}"/>
              </a:ext>
            </a:extLst>
          </p:cNvPr>
          <p:cNvSpPr txBox="1"/>
          <p:nvPr/>
        </p:nvSpPr>
        <p:spPr>
          <a:xfrm>
            <a:off x="1225730" y="5292128"/>
            <a:ext cx="2017549" cy="615513"/>
          </a:xfrm>
          <a:prstGeom prst="rect">
            <a:avLst/>
          </a:prstGeom>
          <a:noFill/>
          <a:ln>
            <a:noFill/>
          </a:ln>
        </p:spPr>
        <p:txBody>
          <a:bodyPr spcFirstLastPara="1" wrap="square" lIns="121900" tIns="121900" rIns="121900" bIns="121900" anchor="t" anchorCtr="0">
            <a:spAutoFit/>
          </a:bodyPr>
          <a:lstStyle/>
          <a:p>
            <a:r>
              <a:rPr lang="en-US" sz="1800" i="1" dirty="0">
                <a:solidFill>
                  <a:schemeClr val="dk1"/>
                </a:solidFill>
                <a:latin typeface="Times New Roman"/>
                <a:ea typeface="Times New Roman"/>
                <a:cs typeface="Times New Roman"/>
                <a:sym typeface="Times New Roman"/>
              </a:rPr>
              <a:t>f</a:t>
            </a:r>
            <a:r>
              <a:rPr lang="en-US" sz="2400" i="1" baseline="-25000" dirty="0">
                <a:solidFill>
                  <a:schemeClr val="dk1"/>
                </a:solidFill>
                <a:latin typeface="Times New Roman"/>
                <a:ea typeface="Times New Roman"/>
                <a:cs typeface="Times New Roman"/>
                <a:sym typeface="Times New Roman"/>
              </a:rPr>
              <a:t>1    </a:t>
            </a:r>
            <a:r>
              <a:rPr lang="en-US" sz="1800" i="1" dirty="0">
                <a:solidFill>
                  <a:schemeClr val="dk1"/>
                </a:solidFill>
                <a:latin typeface="Times New Roman"/>
                <a:ea typeface="Times New Roman"/>
                <a:cs typeface="Times New Roman"/>
                <a:sym typeface="Times New Roman"/>
              </a:rPr>
              <a:t>f</a:t>
            </a:r>
            <a:r>
              <a:rPr lang="en-US" sz="2400" i="1" baseline="-25000" dirty="0">
                <a:solidFill>
                  <a:schemeClr val="dk1"/>
                </a:solidFill>
                <a:latin typeface="Times New Roman"/>
                <a:ea typeface="Times New Roman"/>
                <a:cs typeface="Times New Roman"/>
                <a:sym typeface="Times New Roman"/>
              </a:rPr>
              <a:t>2    </a:t>
            </a:r>
            <a:r>
              <a:rPr lang="en-US" sz="1800" i="1" dirty="0">
                <a:solidFill>
                  <a:schemeClr val="dk1"/>
                </a:solidFill>
                <a:latin typeface="Times New Roman"/>
                <a:ea typeface="Times New Roman"/>
                <a:cs typeface="Times New Roman"/>
                <a:sym typeface="Times New Roman"/>
              </a:rPr>
              <a:t>f</a:t>
            </a:r>
            <a:r>
              <a:rPr lang="en-US" sz="2400" i="1" baseline="-25000" dirty="0">
                <a:solidFill>
                  <a:schemeClr val="dk1"/>
                </a:solidFill>
                <a:latin typeface="Times New Roman"/>
                <a:ea typeface="Times New Roman"/>
                <a:cs typeface="Times New Roman"/>
                <a:sym typeface="Times New Roman"/>
              </a:rPr>
              <a:t>3    </a:t>
            </a:r>
            <a:r>
              <a:rPr lang="en-US" sz="1800" i="1" dirty="0">
                <a:solidFill>
                  <a:schemeClr val="dk1"/>
                </a:solidFill>
                <a:latin typeface="Times New Roman"/>
                <a:ea typeface="Times New Roman"/>
                <a:cs typeface="Times New Roman"/>
                <a:sym typeface="Times New Roman"/>
              </a:rPr>
              <a:t>f</a:t>
            </a:r>
            <a:r>
              <a:rPr lang="en-US" sz="2400" i="1" baseline="-25000" dirty="0">
                <a:solidFill>
                  <a:schemeClr val="dk1"/>
                </a:solidFill>
                <a:latin typeface="Times New Roman"/>
                <a:ea typeface="Times New Roman"/>
                <a:cs typeface="Times New Roman"/>
                <a:sym typeface="Times New Roman"/>
              </a:rPr>
              <a:t>4    </a:t>
            </a:r>
            <a:r>
              <a:rPr lang="en-US" sz="1800" i="1" dirty="0">
                <a:solidFill>
                  <a:schemeClr val="dk1"/>
                </a:solidFill>
                <a:latin typeface="Times New Roman"/>
                <a:ea typeface="Times New Roman"/>
                <a:cs typeface="Times New Roman"/>
                <a:sym typeface="Times New Roman"/>
              </a:rPr>
              <a:t>f</a:t>
            </a:r>
            <a:r>
              <a:rPr lang="en-US" sz="2400" i="1" baseline="-25000" dirty="0">
                <a:solidFill>
                  <a:schemeClr val="dk1"/>
                </a:solidFill>
                <a:latin typeface="Times New Roman"/>
                <a:ea typeface="Times New Roman"/>
                <a:cs typeface="Times New Roman"/>
                <a:sym typeface="Times New Roman"/>
              </a:rPr>
              <a:t>5</a:t>
            </a:r>
            <a:endParaRPr dirty="0"/>
          </a:p>
        </p:txBody>
      </p:sp>
      <p:grpSp>
        <p:nvGrpSpPr>
          <p:cNvPr id="11" name="Group 10">
            <a:extLst>
              <a:ext uri="{FF2B5EF4-FFF2-40B4-BE49-F238E27FC236}">
                <a16:creationId xmlns:a16="http://schemas.microsoft.com/office/drawing/2014/main" id="{74C4B05F-1575-F54C-DA44-7DBDB248C19E}"/>
              </a:ext>
            </a:extLst>
          </p:cNvPr>
          <p:cNvGrpSpPr/>
          <p:nvPr/>
        </p:nvGrpSpPr>
        <p:grpSpPr>
          <a:xfrm>
            <a:off x="4011496" y="2351827"/>
            <a:ext cx="1718458" cy="2580564"/>
            <a:chOff x="4011496" y="2351827"/>
            <a:chExt cx="1718458" cy="2580564"/>
          </a:xfrm>
        </p:grpSpPr>
        <p:cxnSp>
          <p:nvCxnSpPr>
            <p:cNvPr id="914" name="Google Shape;914;p86">
              <a:extLst>
                <a:ext uri="{FF2B5EF4-FFF2-40B4-BE49-F238E27FC236}">
                  <a16:creationId xmlns:a16="http://schemas.microsoft.com/office/drawing/2014/main" id="{86C89477-054F-0119-DFDD-7117777E99C7}"/>
                </a:ext>
              </a:extLst>
            </p:cNvPr>
            <p:cNvCxnSpPr/>
            <p:nvPr/>
          </p:nvCxnSpPr>
          <p:spPr>
            <a:xfrm>
              <a:off x="4900005" y="2405991"/>
              <a:ext cx="0" cy="2526400"/>
            </a:xfrm>
            <a:prstGeom prst="straightConnector1">
              <a:avLst/>
            </a:prstGeom>
            <a:noFill/>
            <a:ln w="19050" cap="flat" cmpd="sng">
              <a:solidFill>
                <a:schemeClr val="dk2"/>
              </a:solidFill>
              <a:prstDash val="dash"/>
              <a:round/>
              <a:headEnd type="none" w="med" len="med"/>
              <a:tailEnd type="none" w="med" len="med"/>
            </a:ln>
          </p:spPr>
        </p:cxnSp>
        <p:sp>
          <p:nvSpPr>
            <p:cNvPr id="916" name="Google Shape;916;p86">
              <a:extLst>
                <a:ext uri="{FF2B5EF4-FFF2-40B4-BE49-F238E27FC236}">
                  <a16:creationId xmlns:a16="http://schemas.microsoft.com/office/drawing/2014/main" id="{C98D4140-8F49-FB8C-BAD7-54BF6ADE5382}"/>
                </a:ext>
              </a:extLst>
            </p:cNvPr>
            <p:cNvSpPr txBox="1"/>
            <p:nvPr/>
          </p:nvSpPr>
          <p:spPr>
            <a:xfrm>
              <a:off x="4934687" y="3332616"/>
              <a:ext cx="468000" cy="615513"/>
            </a:xfrm>
            <a:prstGeom prst="rect">
              <a:avLst/>
            </a:prstGeom>
            <a:noFill/>
            <a:ln w="19050">
              <a:noFill/>
            </a:ln>
          </p:spPr>
          <p:txBody>
            <a:bodyPr spcFirstLastPara="1" wrap="square" lIns="121900" tIns="121900" rIns="121900" bIns="121900" anchor="t" anchorCtr="0">
              <a:spAutoFit/>
            </a:bodyPr>
            <a:lstStyle/>
            <a:p>
              <a:r>
                <a:rPr lang="en" sz="2400" dirty="0" err="1"/>
                <a:t>θ</a:t>
              </a:r>
              <a:endParaRPr sz="2400" dirty="0"/>
            </a:p>
          </p:txBody>
        </p:sp>
        <p:sp>
          <p:nvSpPr>
            <p:cNvPr id="894" name="Google Shape;894;p86">
              <a:extLst>
                <a:ext uri="{FF2B5EF4-FFF2-40B4-BE49-F238E27FC236}">
                  <a16:creationId xmlns:a16="http://schemas.microsoft.com/office/drawing/2014/main" id="{B71AEE20-8AF7-EF9D-834D-BA054E9BD9E2}"/>
                </a:ext>
              </a:extLst>
            </p:cNvPr>
            <p:cNvSpPr/>
            <p:nvPr/>
          </p:nvSpPr>
          <p:spPr>
            <a:xfrm rot="3085969">
              <a:off x="3987558" y="2375765"/>
              <a:ext cx="1766334" cy="1718458"/>
            </a:xfrm>
            <a:prstGeom prst="arc">
              <a:avLst>
                <a:gd name="adj1" fmla="val 16468312"/>
                <a:gd name="adj2" fmla="val 21298246"/>
              </a:avLst>
            </a:prstGeom>
            <a:noFill/>
            <a:ln w="28575" cap="flat" cmpd="sng">
              <a:solidFill>
                <a:srgbClr val="000000"/>
              </a:solidFill>
              <a:prstDash val="dash"/>
              <a:round/>
              <a:headEnd type="none" w="med" len="med"/>
              <a:tailEnd type="triangle" w="med" len="med"/>
            </a:ln>
          </p:spPr>
          <p:txBody>
            <a:bodyPr spcFirstLastPara="1" wrap="square" lIns="121900" tIns="121900" rIns="121900" bIns="121900" anchor="ctr" anchorCtr="0">
              <a:noAutofit/>
            </a:bodyPr>
            <a:lstStyle/>
            <a:p>
              <a:endParaRPr sz="2400"/>
            </a:p>
          </p:txBody>
        </p:sp>
        <p:sp>
          <p:nvSpPr>
            <p:cNvPr id="846" name="Arc 845">
              <a:extLst>
                <a:ext uri="{FF2B5EF4-FFF2-40B4-BE49-F238E27FC236}">
                  <a16:creationId xmlns:a16="http://schemas.microsoft.com/office/drawing/2014/main" id="{9E07608B-5283-73FA-EE45-CF08519BE388}"/>
                </a:ext>
              </a:extLst>
            </p:cNvPr>
            <p:cNvSpPr/>
            <p:nvPr/>
          </p:nvSpPr>
          <p:spPr>
            <a:xfrm rot="4362917">
              <a:off x="4461425" y="2880896"/>
              <a:ext cx="713038" cy="611501"/>
            </a:xfrm>
            <a:prstGeom prst="arc">
              <a:avLst>
                <a:gd name="adj1" fmla="val 17622713"/>
                <a:gd name="adj2" fmla="val 128939"/>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1D3F7A21-2F6B-F441-8525-75DAA6928984}"/>
              </a:ext>
            </a:extLst>
          </p:cNvPr>
          <p:cNvGrpSpPr/>
          <p:nvPr/>
        </p:nvGrpSpPr>
        <p:grpSpPr>
          <a:xfrm>
            <a:off x="8451195" y="4559097"/>
            <a:ext cx="1962623" cy="1167729"/>
            <a:chOff x="8451195" y="4559097"/>
            <a:chExt cx="1962623" cy="1167729"/>
          </a:xfrm>
        </p:grpSpPr>
        <p:cxnSp>
          <p:nvCxnSpPr>
            <p:cNvPr id="14" name="Google Shape;884;p86">
              <a:extLst>
                <a:ext uri="{FF2B5EF4-FFF2-40B4-BE49-F238E27FC236}">
                  <a16:creationId xmlns:a16="http://schemas.microsoft.com/office/drawing/2014/main" id="{53FB8B6F-A29D-A623-DA41-F243F055DF3B}"/>
                </a:ext>
              </a:extLst>
            </p:cNvPr>
            <p:cNvCxnSpPr>
              <a:cxnSpLocks/>
            </p:cNvCxnSpPr>
            <p:nvPr/>
          </p:nvCxnSpPr>
          <p:spPr>
            <a:xfrm>
              <a:off x="10132283" y="4645708"/>
              <a:ext cx="281535" cy="334840"/>
            </a:xfrm>
            <a:prstGeom prst="straightConnector1">
              <a:avLst/>
            </a:prstGeom>
            <a:noFill/>
            <a:ln w="19050" cap="flat" cmpd="sng">
              <a:solidFill>
                <a:schemeClr val="dk2"/>
              </a:solidFill>
              <a:prstDash val="solid"/>
              <a:round/>
              <a:headEnd type="none" w="med" len="med"/>
              <a:tailEnd type="none" w="med" len="med"/>
            </a:ln>
          </p:spPr>
        </p:cxnSp>
        <p:cxnSp>
          <p:nvCxnSpPr>
            <p:cNvPr id="885" name="Google Shape;885;p86">
              <a:extLst>
                <a:ext uri="{FF2B5EF4-FFF2-40B4-BE49-F238E27FC236}">
                  <a16:creationId xmlns:a16="http://schemas.microsoft.com/office/drawing/2014/main" id="{773A5D73-ED03-8DBB-F3F3-BDE172CA64D3}"/>
                </a:ext>
              </a:extLst>
            </p:cNvPr>
            <p:cNvCxnSpPr>
              <a:cxnSpLocks/>
              <a:stCxn id="886" idx="4"/>
            </p:cNvCxnSpPr>
            <p:nvPr/>
          </p:nvCxnSpPr>
          <p:spPr>
            <a:xfrm>
              <a:off x="10126017" y="5121530"/>
              <a:ext cx="0" cy="379600"/>
            </a:xfrm>
            <a:prstGeom prst="straightConnector1">
              <a:avLst/>
            </a:prstGeom>
            <a:noFill/>
            <a:ln w="19050" cap="flat" cmpd="sng">
              <a:solidFill>
                <a:schemeClr val="dk2"/>
              </a:solidFill>
              <a:prstDash val="solid"/>
              <a:round/>
              <a:headEnd type="none" w="med" len="med"/>
              <a:tailEnd type="none" w="med" len="med"/>
            </a:ln>
          </p:spPr>
        </p:cxnSp>
        <p:sp>
          <p:nvSpPr>
            <p:cNvPr id="887" name="Google Shape;887;p86">
              <a:extLst>
                <a:ext uri="{FF2B5EF4-FFF2-40B4-BE49-F238E27FC236}">
                  <a16:creationId xmlns:a16="http://schemas.microsoft.com/office/drawing/2014/main" id="{81791867-A810-AFD5-AB6C-7F0493695B60}"/>
                </a:ext>
              </a:extLst>
            </p:cNvPr>
            <p:cNvSpPr/>
            <p:nvPr/>
          </p:nvSpPr>
          <p:spPr>
            <a:xfrm rot="10800000" flipH="1">
              <a:off x="9966860" y="5501230"/>
              <a:ext cx="318313" cy="225596"/>
            </a:xfrm>
            <a:prstGeom prst="triangle">
              <a:avLst>
                <a:gd name="adj"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8" name="Google Shape;888;p86">
              <a:extLst>
                <a:ext uri="{FF2B5EF4-FFF2-40B4-BE49-F238E27FC236}">
                  <a16:creationId xmlns:a16="http://schemas.microsoft.com/office/drawing/2014/main" id="{3A04C42E-4699-3E21-85DF-503DE0C8857F}"/>
                </a:ext>
              </a:extLst>
            </p:cNvPr>
            <p:cNvSpPr/>
            <p:nvPr/>
          </p:nvSpPr>
          <p:spPr>
            <a:xfrm>
              <a:off x="10048817" y="4559097"/>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6" name="Google Shape;886;p86">
              <a:extLst>
                <a:ext uri="{FF2B5EF4-FFF2-40B4-BE49-F238E27FC236}">
                  <a16:creationId xmlns:a16="http://schemas.microsoft.com/office/drawing/2014/main" id="{6BF950D2-48EC-3586-5C4C-27FF0F34A2DC}"/>
                </a:ext>
              </a:extLst>
            </p:cNvPr>
            <p:cNvSpPr/>
            <p:nvPr/>
          </p:nvSpPr>
          <p:spPr>
            <a:xfrm>
              <a:off x="10048817" y="4967130"/>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 name="TextBox 2">
              <a:extLst>
                <a:ext uri="{FF2B5EF4-FFF2-40B4-BE49-F238E27FC236}">
                  <a16:creationId xmlns:a16="http://schemas.microsoft.com/office/drawing/2014/main" id="{F7F4D6F5-28EB-D277-3019-F99481BA4492}"/>
                </a:ext>
              </a:extLst>
            </p:cNvPr>
            <p:cNvSpPr txBox="1"/>
            <p:nvPr/>
          </p:nvSpPr>
          <p:spPr>
            <a:xfrm>
              <a:off x="8451195" y="4883058"/>
              <a:ext cx="1722379" cy="830997"/>
            </a:xfrm>
            <a:prstGeom prst="rect">
              <a:avLst/>
            </a:prstGeom>
            <a:noFill/>
          </p:spPr>
          <p:txBody>
            <a:bodyPr wrap="square" rtlCol="0">
              <a:spAutoFit/>
            </a:bodyPr>
            <a:lstStyle/>
            <a:p>
              <a:r>
                <a:rPr lang="en-US" sz="2400" dirty="0"/>
                <a:t>Backscatter Circuit</a:t>
              </a:r>
            </a:p>
          </p:txBody>
        </p:sp>
      </p:grpSp>
      <p:sp>
        <p:nvSpPr>
          <p:cNvPr id="4" name="TextBox 3">
            <a:extLst>
              <a:ext uri="{FF2B5EF4-FFF2-40B4-BE49-F238E27FC236}">
                <a16:creationId xmlns:a16="http://schemas.microsoft.com/office/drawing/2014/main" id="{9C1ECABF-6162-CD5D-9C0A-42EE924D6255}"/>
              </a:ext>
            </a:extLst>
          </p:cNvPr>
          <p:cNvSpPr txBox="1"/>
          <p:nvPr/>
        </p:nvSpPr>
        <p:spPr>
          <a:xfrm>
            <a:off x="4156245" y="3980879"/>
            <a:ext cx="579005" cy="326710"/>
          </a:xfrm>
          <a:prstGeom prst="rect">
            <a:avLst/>
          </a:prstGeom>
          <a:noFill/>
        </p:spPr>
        <p:txBody>
          <a:bodyPr wrap="none" rtlCol="0">
            <a:spAutoFit/>
          </a:bodyPr>
          <a:lstStyle/>
          <a:p>
            <a:r>
              <a:rPr lang="en-US" sz="2800" dirty="0"/>
              <a:t>AP</a:t>
            </a:r>
          </a:p>
        </p:txBody>
      </p:sp>
      <p:sp>
        <p:nvSpPr>
          <p:cNvPr id="12" name="Title 1">
            <a:extLst>
              <a:ext uri="{FF2B5EF4-FFF2-40B4-BE49-F238E27FC236}">
                <a16:creationId xmlns:a16="http://schemas.microsoft.com/office/drawing/2014/main" id="{B3894D64-C18B-BD27-9D8A-CE2B9C124A36}"/>
              </a:ext>
            </a:extLst>
          </p:cNvPr>
          <p:cNvSpPr txBox="1">
            <a:spLocks/>
          </p:cNvSpPr>
          <p:nvPr/>
        </p:nvSpPr>
        <p:spPr>
          <a:xfrm>
            <a:off x="531421" y="377628"/>
            <a:ext cx="11360800" cy="763600"/>
          </a:xfrm>
          <a:prstGeom prst="rect">
            <a:avLst/>
          </a:prstGeom>
        </p:spPr>
        <p:txBody>
          <a:bodyPr spcFirstLastPara="1" vert="horz" wrap="square" lIns="91425" tIns="91425" rIns="91425" bIns="91425" rtlCol="0" anchor="t" anchorCtr="0">
            <a:normAutofit fontScale="97500" lnSpcReduction="100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Challenges #2: How to do beam alignment?</a:t>
            </a:r>
          </a:p>
        </p:txBody>
      </p:sp>
      <p:sp>
        <p:nvSpPr>
          <p:cNvPr id="13" name="TextBox 12">
            <a:extLst>
              <a:ext uri="{FF2B5EF4-FFF2-40B4-BE49-F238E27FC236}">
                <a16:creationId xmlns:a16="http://schemas.microsoft.com/office/drawing/2014/main" id="{DA000525-F9A8-3CDF-BE37-BFB1AB0C5199}"/>
              </a:ext>
            </a:extLst>
          </p:cNvPr>
          <p:cNvSpPr txBox="1"/>
          <p:nvPr/>
        </p:nvSpPr>
        <p:spPr>
          <a:xfrm>
            <a:off x="578327" y="1122605"/>
            <a:ext cx="11029610" cy="523220"/>
          </a:xfrm>
          <a:prstGeom prst="rect">
            <a:avLst/>
          </a:prstGeom>
          <a:noFill/>
        </p:spPr>
        <p:txBody>
          <a:bodyPr wrap="square" rtlCol="0">
            <a:spAutoFit/>
          </a:bodyPr>
          <a:lstStyle/>
          <a:p>
            <a:r>
              <a:rPr lang="en-US" sz="2800" dirty="0">
                <a:solidFill>
                  <a:srgbClr val="FF0000"/>
                </a:solidFill>
              </a:rPr>
              <a:t>Our idea: use </a:t>
            </a:r>
            <a:r>
              <a:rPr lang="en-US" sz="2800" dirty="0" err="1">
                <a:solidFill>
                  <a:srgbClr val="FF0000"/>
                </a:solidFill>
              </a:rPr>
              <a:t>mmWave</a:t>
            </a:r>
            <a:r>
              <a:rPr lang="en-US" sz="2800" dirty="0">
                <a:solidFill>
                  <a:srgbClr val="FF0000"/>
                </a:solidFill>
              </a:rPr>
              <a:t> backscatter to provide feedback</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9CCC933-4AD8-A6E3-B6C6-6A8868FDFCF1}"/>
                  </a:ext>
                </a:extLst>
              </p:cNvPr>
              <p:cNvSpPr txBox="1"/>
              <p:nvPr/>
            </p:nvSpPr>
            <p:spPr>
              <a:xfrm>
                <a:off x="9648305" y="4533455"/>
                <a:ext cx="35567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𝑠</m:t>
                          </m:r>
                        </m:sub>
                      </m:sSub>
                    </m:oMath>
                  </m:oMathPara>
                </a14:m>
                <a:endParaRPr lang="en-US" sz="2800" dirty="0"/>
              </a:p>
            </p:txBody>
          </p:sp>
        </mc:Choice>
        <mc:Fallback xmlns="">
          <p:sp>
            <p:nvSpPr>
              <p:cNvPr id="6" name="TextBox 5">
                <a:extLst>
                  <a:ext uri="{FF2B5EF4-FFF2-40B4-BE49-F238E27FC236}">
                    <a16:creationId xmlns:a16="http://schemas.microsoft.com/office/drawing/2014/main" id="{09CCC933-4AD8-A6E3-B6C6-6A8868FDFCF1}"/>
                  </a:ext>
                </a:extLst>
              </p:cNvPr>
              <p:cNvSpPr txBox="1">
                <a:spLocks noRot="1" noChangeAspect="1" noMove="1" noResize="1" noEditPoints="1" noAdjustHandles="1" noChangeArrowheads="1" noChangeShapeType="1" noTextEdit="1"/>
              </p:cNvSpPr>
              <p:nvPr/>
            </p:nvSpPr>
            <p:spPr>
              <a:xfrm>
                <a:off x="9648305" y="4533455"/>
                <a:ext cx="355675" cy="430887"/>
              </a:xfrm>
              <a:prstGeom prst="rect">
                <a:avLst/>
              </a:prstGeom>
              <a:blipFill>
                <a:blip r:embed="rId5"/>
                <a:stretch>
                  <a:fillRect/>
                </a:stretch>
              </a:blipFill>
            </p:spPr>
            <p:txBody>
              <a:bodyPr/>
              <a:lstStyle/>
              <a:p>
                <a:r>
                  <a:rPr lang="en-US">
                    <a:noFill/>
                  </a:rPr>
                  <a:t> </a:t>
                </a:r>
              </a:p>
            </p:txBody>
          </p:sp>
        </mc:Fallback>
      </mc:AlternateContent>
      <p:cxnSp>
        <p:nvCxnSpPr>
          <p:cNvPr id="20" name="Connector: Elbow 19">
            <a:extLst>
              <a:ext uri="{FF2B5EF4-FFF2-40B4-BE49-F238E27FC236}">
                <a16:creationId xmlns:a16="http://schemas.microsoft.com/office/drawing/2014/main" id="{75F6418A-CD1C-5E0A-3ACD-8243C68E2481}"/>
              </a:ext>
            </a:extLst>
          </p:cNvPr>
          <p:cNvCxnSpPr>
            <a:endCxn id="875" idx="2"/>
          </p:cNvCxnSpPr>
          <p:nvPr/>
        </p:nvCxnSpPr>
        <p:spPr>
          <a:xfrm flipV="1">
            <a:off x="10532046" y="4418050"/>
            <a:ext cx="865004" cy="227658"/>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Google Shape;888;p86">
            <a:extLst>
              <a:ext uri="{FF2B5EF4-FFF2-40B4-BE49-F238E27FC236}">
                <a16:creationId xmlns:a16="http://schemas.microsoft.com/office/drawing/2014/main" id="{0BCDAD06-8B2D-AFDA-733E-2E4D00E21131}"/>
              </a:ext>
            </a:extLst>
          </p:cNvPr>
          <p:cNvSpPr/>
          <p:nvPr/>
        </p:nvSpPr>
        <p:spPr>
          <a:xfrm>
            <a:off x="10420084" y="4559097"/>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7" name="Picture 2" descr="WiFi signal - Free technology icons">
            <a:extLst>
              <a:ext uri="{FF2B5EF4-FFF2-40B4-BE49-F238E27FC236}">
                <a16:creationId xmlns:a16="http://schemas.microsoft.com/office/drawing/2014/main" id="{2E7F9B3D-72DC-5DF3-F3A8-3D766FDE07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234" y="3104419"/>
            <a:ext cx="932656" cy="93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96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0"/>
                                        </p:tgtEl>
                                        <p:attrNameLst>
                                          <p:attrName>style.visibility</p:attrName>
                                        </p:attrNameLst>
                                      </p:cBhvr>
                                      <p:to>
                                        <p:strVal val="visible"/>
                                      </p:to>
                                    </p:set>
                                    <p:animEffect transition="in" filter="fade">
                                      <p:cBhvr>
                                        <p:cTn id="12" dur="500"/>
                                        <p:tgtEl>
                                          <p:spTgt spid="920"/>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autoRev="1" fill="hold" nodeType="clickEffect">
                                  <p:stCondLst>
                                    <p:cond delay="0"/>
                                  </p:stCondLst>
                                  <p:childTnLst>
                                    <p:animRot by="4800000">
                                      <p:cBhvr>
                                        <p:cTn id="19" dur="1000" fill="hold"/>
                                        <p:tgtEl>
                                          <p:spTgt spid="2"/>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898"/>
                                        </p:tgtEl>
                                        <p:attrNameLst>
                                          <p:attrName>style.visibility</p:attrName>
                                        </p:attrNameLst>
                                      </p:cBhvr>
                                      <p:to>
                                        <p:strVal val="visible"/>
                                      </p:to>
                                    </p:set>
                                    <p:animEffect transition="in" filter="wipe(down)">
                                      <p:cBhvr>
                                        <p:cTn id="34" dur="500"/>
                                        <p:tgtEl>
                                          <p:spTgt spid="898"/>
                                        </p:tgtEl>
                                      </p:cBhvr>
                                    </p:animEffect>
                                  </p:childTnLst>
                                </p:cTn>
                              </p:par>
                              <p:par>
                                <p:cTn id="35" presetID="22" presetClass="entr" presetSubtype="4" fill="hold" nodeType="withEffect">
                                  <p:stCondLst>
                                    <p:cond delay="0"/>
                                  </p:stCondLst>
                                  <p:childTnLst>
                                    <p:set>
                                      <p:cBhvr>
                                        <p:cTn id="36" dur="1" fill="hold">
                                          <p:stCondLst>
                                            <p:cond delay="0"/>
                                          </p:stCondLst>
                                        </p:cTn>
                                        <p:tgtEl>
                                          <p:spTgt spid="899"/>
                                        </p:tgtEl>
                                        <p:attrNameLst>
                                          <p:attrName>style.visibility</p:attrName>
                                        </p:attrNameLst>
                                      </p:cBhvr>
                                      <p:to>
                                        <p:strVal val="visible"/>
                                      </p:to>
                                    </p:set>
                                    <p:animEffect transition="in" filter="wipe(down)">
                                      <p:cBhvr>
                                        <p:cTn id="37" dur="500"/>
                                        <p:tgtEl>
                                          <p:spTgt spid="89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900"/>
                                        </p:tgtEl>
                                        <p:attrNameLst>
                                          <p:attrName>style.visibility</p:attrName>
                                        </p:attrNameLst>
                                      </p:cBhvr>
                                      <p:to>
                                        <p:strVal val="visible"/>
                                      </p:to>
                                    </p:set>
                                    <p:animEffect transition="in" filter="wipe(down)">
                                      <p:cBhvr>
                                        <p:cTn id="40" dur="500"/>
                                        <p:tgtEl>
                                          <p:spTgt spid="90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901"/>
                                        </p:tgtEl>
                                        <p:attrNameLst>
                                          <p:attrName>style.visibility</p:attrName>
                                        </p:attrNameLst>
                                      </p:cBhvr>
                                      <p:to>
                                        <p:strVal val="visible"/>
                                      </p:to>
                                    </p:set>
                                    <p:animEffect transition="in" filter="wipe(down)">
                                      <p:cBhvr>
                                        <p:cTn id="43" dur="500"/>
                                        <p:tgtEl>
                                          <p:spTgt spid="90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903"/>
                                        </p:tgtEl>
                                        <p:attrNameLst>
                                          <p:attrName>style.visibility</p:attrName>
                                        </p:attrNameLst>
                                      </p:cBhvr>
                                      <p:to>
                                        <p:strVal val="visible"/>
                                      </p:to>
                                    </p:set>
                                    <p:animEffect transition="in" filter="wipe(down)">
                                      <p:cBhvr>
                                        <p:cTn id="46" dur="500"/>
                                        <p:tgtEl>
                                          <p:spTgt spid="903"/>
                                        </p:tgtEl>
                                      </p:cBhvr>
                                    </p:animEffect>
                                  </p:childTnLst>
                                </p:cTn>
                              </p:par>
                              <p:par>
                                <p:cTn id="47" presetID="22" presetClass="entr" presetSubtype="4" fill="hold" nodeType="withEffect">
                                  <p:stCondLst>
                                    <p:cond delay="0"/>
                                  </p:stCondLst>
                                  <p:childTnLst>
                                    <p:set>
                                      <p:cBhvr>
                                        <p:cTn id="48" dur="1" fill="hold">
                                          <p:stCondLst>
                                            <p:cond delay="0"/>
                                          </p:stCondLst>
                                        </p:cTn>
                                        <p:tgtEl>
                                          <p:spTgt spid="904"/>
                                        </p:tgtEl>
                                        <p:attrNameLst>
                                          <p:attrName>style.visibility</p:attrName>
                                        </p:attrNameLst>
                                      </p:cBhvr>
                                      <p:to>
                                        <p:strVal val="visible"/>
                                      </p:to>
                                    </p:set>
                                    <p:animEffect transition="in" filter="wipe(down)">
                                      <p:cBhvr>
                                        <p:cTn id="49" dur="500"/>
                                        <p:tgtEl>
                                          <p:spTgt spid="904"/>
                                        </p:tgtEl>
                                      </p:cBhvr>
                                    </p:animEffect>
                                  </p:childTnLst>
                                </p:cTn>
                              </p:par>
                              <p:par>
                                <p:cTn id="50" presetID="22" presetClass="entr" presetSubtype="4" fill="hold" nodeType="withEffect">
                                  <p:stCondLst>
                                    <p:cond delay="0"/>
                                  </p:stCondLst>
                                  <p:childTnLst>
                                    <p:set>
                                      <p:cBhvr>
                                        <p:cTn id="51" dur="1" fill="hold">
                                          <p:stCondLst>
                                            <p:cond delay="0"/>
                                          </p:stCondLst>
                                        </p:cTn>
                                        <p:tgtEl>
                                          <p:spTgt spid="905"/>
                                        </p:tgtEl>
                                        <p:attrNameLst>
                                          <p:attrName>style.visibility</p:attrName>
                                        </p:attrNameLst>
                                      </p:cBhvr>
                                      <p:to>
                                        <p:strVal val="visible"/>
                                      </p:to>
                                    </p:set>
                                    <p:animEffect transition="in" filter="wipe(down)">
                                      <p:cBhvr>
                                        <p:cTn id="52" dur="500"/>
                                        <p:tgtEl>
                                          <p:spTgt spid="905"/>
                                        </p:tgtEl>
                                      </p:cBhvr>
                                    </p:animEffect>
                                  </p:childTnLst>
                                </p:cTn>
                              </p:par>
                              <p:par>
                                <p:cTn id="53" presetID="22" presetClass="entr" presetSubtype="4" fill="hold" nodeType="withEffect">
                                  <p:stCondLst>
                                    <p:cond delay="0"/>
                                  </p:stCondLst>
                                  <p:childTnLst>
                                    <p:set>
                                      <p:cBhvr>
                                        <p:cTn id="54" dur="1" fill="hold">
                                          <p:stCondLst>
                                            <p:cond delay="0"/>
                                          </p:stCondLst>
                                        </p:cTn>
                                        <p:tgtEl>
                                          <p:spTgt spid="906"/>
                                        </p:tgtEl>
                                        <p:attrNameLst>
                                          <p:attrName>style.visibility</p:attrName>
                                        </p:attrNameLst>
                                      </p:cBhvr>
                                      <p:to>
                                        <p:strVal val="visible"/>
                                      </p:to>
                                    </p:set>
                                    <p:animEffect transition="in" filter="wipe(down)">
                                      <p:cBhvr>
                                        <p:cTn id="55" dur="500"/>
                                        <p:tgtEl>
                                          <p:spTgt spid="906"/>
                                        </p:tgtEl>
                                      </p:cBhvr>
                                    </p:animEffect>
                                  </p:childTnLst>
                                </p:cTn>
                              </p:par>
                              <p:par>
                                <p:cTn id="56" presetID="22" presetClass="entr" presetSubtype="4" fill="hold" nodeType="withEffect">
                                  <p:stCondLst>
                                    <p:cond delay="0"/>
                                  </p:stCondLst>
                                  <p:childTnLst>
                                    <p:set>
                                      <p:cBhvr>
                                        <p:cTn id="57" dur="1" fill="hold">
                                          <p:stCondLst>
                                            <p:cond delay="0"/>
                                          </p:stCondLst>
                                        </p:cTn>
                                        <p:tgtEl>
                                          <p:spTgt spid="912"/>
                                        </p:tgtEl>
                                        <p:attrNameLst>
                                          <p:attrName>style.visibility</p:attrName>
                                        </p:attrNameLst>
                                      </p:cBhvr>
                                      <p:to>
                                        <p:strVal val="visible"/>
                                      </p:to>
                                    </p:set>
                                    <p:animEffect transition="in" filter="wipe(down)">
                                      <p:cBhvr>
                                        <p:cTn id="58" dur="500"/>
                                        <p:tgtEl>
                                          <p:spTgt spid="912"/>
                                        </p:tgtEl>
                                      </p:cBhvr>
                                    </p:animEffect>
                                  </p:childTnLst>
                                </p:cTn>
                              </p:par>
                              <p:par>
                                <p:cTn id="59" presetID="22" presetClass="entr" presetSubtype="4" fill="hold" nodeType="withEffect">
                                  <p:stCondLst>
                                    <p:cond delay="0"/>
                                  </p:stCondLst>
                                  <p:childTnLst>
                                    <p:set>
                                      <p:cBhvr>
                                        <p:cTn id="60" dur="1" fill="hold">
                                          <p:stCondLst>
                                            <p:cond delay="0"/>
                                          </p:stCondLst>
                                        </p:cTn>
                                        <p:tgtEl>
                                          <p:spTgt spid="913"/>
                                        </p:tgtEl>
                                        <p:attrNameLst>
                                          <p:attrName>style.visibility</p:attrName>
                                        </p:attrNameLst>
                                      </p:cBhvr>
                                      <p:to>
                                        <p:strVal val="visible"/>
                                      </p:to>
                                    </p:set>
                                    <p:animEffect transition="in" filter="wipe(down)">
                                      <p:cBhvr>
                                        <p:cTn id="61" dur="500"/>
                                        <p:tgtEl>
                                          <p:spTgt spid="913"/>
                                        </p:tgtEl>
                                      </p:cBhvr>
                                    </p:animEffect>
                                  </p:childTnLst>
                                </p:cTn>
                              </p:par>
                              <p:par>
                                <p:cTn id="62" presetID="22" presetClass="entr" presetSubtype="4" fill="hold" nodeType="withEffect">
                                  <p:stCondLst>
                                    <p:cond delay="0"/>
                                  </p:stCondLst>
                                  <p:childTnLst>
                                    <p:set>
                                      <p:cBhvr>
                                        <p:cTn id="63" dur="1" fill="hold">
                                          <p:stCondLst>
                                            <p:cond delay="0"/>
                                          </p:stCondLst>
                                        </p:cTn>
                                        <p:tgtEl>
                                          <p:spTgt spid="928"/>
                                        </p:tgtEl>
                                        <p:attrNameLst>
                                          <p:attrName>style.visibility</p:attrName>
                                        </p:attrNameLst>
                                      </p:cBhvr>
                                      <p:to>
                                        <p:strVal val="visible"/>
                                      </p:to>
                                    </p:set>
                                    <p:animEffect transition="in" filter="wipe(down)">
                                      <p:cBhvr>
                                        <p:cTn id="64" dur="500"/>
                                        <p:tgtEl>
                                          <p:spTgt spid="928"/>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932"/>
                                        </p:tgtEl>
                                        <p:attrNameLst>
                                          <p:attrName>style.visibility</p:attrName>
                                        </p:attrNameLst>
                                      </p:cBhvr>
                                      <p:to>
                                        <p:strVal val="visible"/>
                                      </p:to>
                                    </p:set>
                                    <p:animEffect transition="in" filter="wipe(down)">
                                      <p:cBhvr>
                                        <p:cTn id="67" dur="500"/>
                                        <p:tgtEl>
                                          <p:spTgt spid="932"/>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934"/>
                                        </p:tgtEl>
                                        <p:attrNameLst>
                                          <p:attrName>style.visibility</p:attrName>
                                        </p:attrNameLst>
                                      </p:cBhvr>
                                      <p:to>
                                        <p:strVal val="visible"/>
                                      </p:to>
                                    </p:set>
                                    <p:animEffect transition="in" filter="wipe(down)">
                                      <p:cBhvr>
                                        <p:cTn id="70" dur="500"/>
                                        <p:tgtEl>
                                          <p:spTgt spid="934"/>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935"/>
                                        </p:tgtEl>
                                        <p:attrNameLst>
                                          <p:attrName>style.visibility</p:attrName>
                                        </p:attrNameLst>
                                      </p:cBhvr>
                                      <p:to>
                                        <p:strVal val="visible"/>
                                      </p:to>
                                    </p:set>
                                    <p:animEffect transition="in" filter="wipe(down)">
                                      <p:cBhvr>
                                        <p:cTn id="73" dur="500"/>
                                        <p:tgtEl>
                                          <p:spTgt spid="935"/>
                                        </p:tgtEl>
                                      </p:cBhvr>
                                    </p:animEffect>
                                  </p:childTnLst>
                                </p:cTn>
                              </p:par>
                              <p:par>
                                <p:cTn id="74" presetID="22" presetClass="entr" presetSubtype="4" fill="hold" nodeType="withEffect">
                                  <p:stCondLst>
                                    <p:cond delay="0"/>
                                  </p:stCondLst>
                                  <p:childTnLst>
                                    <p:set>
                                      <p:cBhvr>
                                        <p:cTn id="75" dur="1" fill="hold">
                                          <p:stCondLst>
                                            <p:cond delay="0"/>
                                          </p:stCondLst>
                                        </p:cTn>
                                        <p:tgtEl>
                                          <p:spTgt spid="949"/>
                                        </p:tgtEl>
                                        <p:attrNameLst>
                                          <p:attrName>style.visibility</p:attrName>
                                        </p:attrNameLst>
                                      </p:cBhvr>
                                      <p:to>
                                        <p:strVal val="visible"/>
                                      </p:to>
                                    </p:set>
                                    <p:animEffect transition="in" filter="wipe(down)">
                                      <p:cBhvr>
                                        <p:cTn id="76" dur="500"/>
                                        <p:tgtEl>
                                          <p:spTgt spid="949"/>
                                        </p:tgtEl>
                                      </p:cBhvr>
                                    </p:animEffect>
                                  </p:childTnLst>
                                </p:cTn>
                              </p:par>
                              <p:par>
                                <p:cTn id="77" presetID="22" presetClass="entr" presetSubtype="4" fill="hold" nodeType="withEffect">
                                  <p:stCondLst>
                                    <p:cond delay="0"/>
                                  </p:stCondLst>
                                  <p:childTnLst>
                                    <p:set>
                                      <p:cBhvr>
                                        <p:cTn id="78" dur="1" fill="hold">
                                          <p:stCondLst>
                                            <p:cond delay="0"/>
                                          </p:stCondLst>
                                        </p:cTn>
                                        <p:tgtEl>
                                          <p:spTgt spid="950"/>
                                        </p:tgtEl>
                                        <p:attrNameLst>
                                          <p:attrName>style.visibility</p:attrName>
                                        </p:attrNameLst>
                                      </p:cBhvr>
                                      <p:to>
                                        <p:strVal val="visible"/>
                                      </p:to>
                                    </p:set>
                                    <p:animEffect transition="in" filter="wipe(down)">
                                      <p:cBhvr>
                                        <p:cTn id="79" dur="500"/>
                                        <p:tgtEl>
                                          <p:spTgt spid="950"/>
                                        </p:tgtEl>
                                      </p:cBhvr>
                                    </p:animEffect>
                                  </p:childTnLst>
                                </p:cTn>
                              </p:par>
                              <p:par>
                                <p:cTn id="80" presetID="22" presetClass="entr" presetSubtype="4" fill="hold" nodeType="withEffect">
                                  <p:stCondLst>
                                    <p:cond delay="0"/>
                                  </p:stCondLst>
                                  <p:childTnLst>
                                    <p:set>
                                      <p:cBhvr>
                                        <p:cTn id="81" dur="1" fill="hold">
                                          <p:stCondLst>
                                            <p:cond delay="0"/>
                                          </p:stCondLst>
                                        </p:cTn>
                                        <p:tgtEl>
                                          <p:spTgt spid="951"/>
                                        </p:tgtEl>
                                        <p:attrNameLst>
                                          <p:attrName>style.visibility</p:attrName>
                                        </p:attrNameLst>
                                      </p:cBhvr>
                                      <p:to>
                                        <p:strVal val="visible"/>
                                      </p:to>
                                    </p:set>
                                    <p:animEffect transition="in" filter="wipe(down)">
                                      <p:cBhvr>
                                        <p:cTn id="82" dur="500"/>
                                        <p:tgtEl>
                                          <p:spTgt spid="951"/>
                                        </p:tgtEl>
                                      </p:cBhvr>
                                    </p:animEffect>
                                  </p:childTnLst>
                                </p:cTn>
                              </p:par>
                              <p:par>
                                <p:cTn id="83" presetID="22" presetClass="entr" presetSubtype="4" fill="hold" nodeType="withEffect">
                                  <p:stCondLst>
                                    <p:cond delay="0"/>
                                  </p:stCondLst>
                                  <p:childTnLst>
                                    <p:set>
                                      <p:cBhvr>
                                        <p:cTn id="84" dur="1" fill="hold">
                                          <p:stCondLst>
                                            <p:cond delay="0"/>
                                          </p:stCondLst>
                                        </p:cTn>
                                        <p:tgtEl>
                                          <p:spTgt spid="952"/>
                                        </p:tgtEl>
                                        <p:attrNameLst>
                                          <p:attrName>style.visibility</p:attrName>
                                        </p:attrNameLst>
                                      </p:cBhvr>
                                      <p:to>
                                        <p:strVal val="visible"/>
                                      </p:to>
                                    </p:set>
                                    <p:animEffect transition="in" filter="wipe(down)">
                                      <p:cBhvr>
                                        <p:cTn id="85" dur="500"/>
                                        <p:tgtEl>
                                          <p:spTgt spid="952"/>
                                        </p:tgtEl>
                                      </p:cBhvr>
                                    </p:animEffect>
                                  </p:childTnLst>
                                </p:cTn>
                              </p:par>
                              <p:par>
                                <p:cTn id="86" presetID="22" presetClass="entr" presetSubtype="4" fill="hold" nodeType="withEffect">
                                  <p:stCondLst>
                                    <p:cond delay="0"/>
                                  </p:stCondLst>
                                  <p:childTnLst>
                                    <p:set>
                                      <p:cBhvr>
                                        <p:cTn id="87" dur="1" fill="hold">
                                          <p:stCondLst>
                                            <p:cond delay="0"/>
                                          </p:stCondLst>
                                        </p:cTn>
                                        <p:tgtEl>
                                          <p:spTgt spid="953"/>
                                        </p:tgtEl>
                                        <p:attrNameLst>
                                          <p:attrName>style.visibility</p:attrName>
                                        </p:attrNameLst>
                                      </p:cBhvr>
                                      <p:to>
                                        <p:strVal val="visible"/>
                                      </p:to>
                                    </p:set>
                                    <p:animEffect transition="in" filter="wipe(down)">
                                      <p:cBhvr>
                                        <p:cTn id="88" dur="500"/>
                                        <p:tgtEl>
                                          <p:spTgt spid="953"/>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839"/>
                                        </p:tgtEl>
                                        <p:attrNameLst>
                                          <p:attrName>style.visibility</p:attrName>
                                        </p:attrNameLst>
                                      </p:cBhvr>
                                      <p:to>
                                        <p:strVal val="visible"/>
                                      </p:to>
                                    </p:set>
                                    <p:animEffect transition="in" filter="wipe(down)">
                                      <p:cBhvr>
                                        <p:cTn id="91" dur="500"/>
                                        <p:tgtEl>
                                          <p:spTgt spid="839"/>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933"/>
                                        </p:tgtEl>
                                        <p:attrNameLst>
                                          <p:attrName>style.visibility</p:attrName>
                                        </p:attrNameLst>
                                      </p:cBhvr>
                                      <p:to>
                                        <p:strVal val="visible"/>
                                      </p:to>
                                    </p:set>
                                    <p:animEffect transition="in" filter="wipe(down)">
                                      <p:cBhvr>
                                        <p:cTn id="94" dur="500"/>
                                        <p:tgtEl>
                                          <p:spTgt spid="933"/>
                                        </p:tgtEl>
                                      </p:cBhvr>
                                    </p:animEffect>
                                  </p:childTnLst>
                                </p:cTn>
                              </p:par>
                              <p:par>
                                <p:cTn id="95" presetID="22" presetClass="entr" presetSubtype="4" fill="hold" nodeType="withEffect">
                                  <p:stCondLst>
                                    <p:cond delay="0"/>
                                  </p:stCondLst>
                                  <p:childTnLst>
                                    <p:set>
                                      <p:cBhvr>
                                        <p:cTn id="96" dur="1" fill="hold">
                                          <p:stCondLst>
                                            <p:cond delay="0"/>
                                          </p:stCondLst>
                                        </p:cTn>
                                        <p:tgtEl>
                                          <p:spTgt spid="931"/>
                                        </p:tgtEl>
                                        <p:attrNameLst>
                                          <p:attrName>style.visibility</p:attrName>
                                        </p:attrNameLst>
                                      </p:cBhvr>
                                      <p:to>
                                        <p:strVal val="visible"/>
                                      </p:to>
                                    </p:set>
                                    <p:animEffect transition="in" filter="wipe(down)">
                                      <p:cBhvr>
                                        <p:cTn id="97" dur="500"/>
                                        <p:tgtEl>
                                          <p:spTgt spid="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 grpId="0"/>
      <p:bldP spid="901" grpId="0"/>
      <p:bldP spid="903" grpId="0"/>
      <p:bldP spid="920" grpId="0"/>
      <p:bldP spid="932" grpId="0"/>
      <p:bldP spid="933" grpId="0"/>
      <p:bldP spid="934" grpId="0"/>
      <p:bldP spid="935" grpId="0"/>
      <p:bldP spid="839"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A590A-6D71-DEB1-A166-CC511A555144}"/>
              </a:ext>
            </a:extLst>
          </p:cNvPr>
          <p:cNvSpPr>
            <a:spLocks noGrp="1"/>
          </p:cNvSpPr>
          <p:nvPr>
            <p:ph type="title"/>
          </p:nvPr>
        </p:nvSpPr>
        <p:spPr/>
        <p:txBody>
          <a:bodyPr>
            <a:normAutofit fontScale="90000"/>
          </a:bodyPr>
          <a:lstStyle/>
          <a:p>
            <a:r>
              <a:rPr lang="en-US" dirty="0"/>
              <a:t>Evaluation</a:t>
            </a:r>
          </a:p>
        </p:txBody>
      </p:sp>
      <p:sp>
        <p:nvSpPr>
          <p:cNvPr id="4" name="Slide Number Placeholder 3">
            <a:extLst>
              <a:ext uri="{FF2B5EF4-FFF2-40B4-BE49-F238E27FC236}">
                <a16:creationId xmlns:a16="http://schemas.microsoft.com/office/drawing/2014/main" id="{19623685-7E5E-9939-3E8B-0D8C133D2C91}"/>
              </a:ext>
            </a:extLst>
          </p:cNvPr>
          <p:cNvSpPr>
            <a:spLocks noGrp="1"/>
          </p:cNvSpPr>
          <p:nvPr>
            <p:ph type="sldNum" idx="12"/>
          </p:nvPr>
        </p:nvSpPr>
        <p:spPr/>
        <p:txBody>
          <a:bodyPr/>
          <a:lstStyle/>
          <a:p>
            <a:fld id="{00000000-1234-1234-1234-123412341234}" type="slidenum">
              <a:rPr lang="en" smtClean="0"/>
              <a:pPr/>
              <a:t>26</a:t>
            </a:fld>
            <a:endParaRPr lang="en"/>
          </a:p>
        </p:txBody>
      </p:sp>
      <p:grpSp>
        <p:nvGrpSpPr>
          <p:cNvPr id="3" name="Group 2">
            <a:extLst>
              <a:ext uri="{FF2B5EF4-FFF2-40B4-BE49-F238E27FC236}">
                <a16:creationId xmlns:a16="http://schemas.microsoft.com/office/drawing/2014/main" id="{7CAE053D-C9F9-12B1-8890-55394F9899B2}"/>
              </a:ext>
            </a:extLst>
          </p:cNvPr>
          <p:cNvGrpSpPr/>
          <p:nvPr/>
        </p:nvGrpSpPr>
        <p:grpSpPr>
          <a:xfrm>
            <a:off x="109281" y="4069528"/>
            <a:ext cx="3391727" cy="2672895"/>
            <a:chOff x="109281" y="4069528"/>
            <a:chExt cx="3391727" cy="2672895"/>
          </a:xfrm>
        </p:grpSpPr>
        <p:pic>
          <p:nvPicPr>
            <p:cNvPr id="45" name="Google Shape;1323;p102">
              <a:extLst>
                <a:ext uri="{FF2B5EF4-FFF2-40B4-BE49-F238E27FC236}">
                  <a16:creationId xmlns:a16="http://schemas.microsoft.com/office/drawing/2014/main" id="{F33FE425-4FF1-E654-7BF9-3D6D77911FDC}"/>
                </a:ext>
              </a:extLst>
            </p:cNvPr>
            <p:cNvPicPr preferRelativeResize="0"/>
            <p:nvPr/>
          </p:nvPicPr>
          <p:blipFill>
            <a:blip r:embed="rId3">
              <a:alphaModFix/>
            </a:blip>
            <a:stretch>
              <a:fillRect/>
            </a:stretch>
          </p:blipFill>
          <p:spPr>
            <a:xfrm>
              <a:off x="109281" y="4197620"/>
              <a:ext cx="3391727" cy="2544803"/>
            </a:xfrm>
            <a:prstGeom prst="rect">
              <a:avLst/>
            </a:prstGeom>
            <a:noFill/>
            <a:ln>
              <a:noFill/>
            </a:ln>
          </p:spPr>
        </p:pic>
        <p:sp>
          <p:nvSpPr>
            <p:cNvPr id="46" name="Google Shape;1326;p102">
              <a:extLst>
                <a:ext uri="{FF2B5EF4-FFF2-40B4-BE49-F238E27FC236}">
                  <a16:creationId xmlns:a16="http://schemas.microsoft.com/office/drawing/2014/main" id="{4B6FF821-BE07-2E4F-1597-EBDD469E732B}"/>
                </a:ext>
              </a:extLst>
            </p:cNvPr>
            <p:cNvSpPr txBox="1"/>
            <p:nvPr/>
          </p:nvSpPr>
          <p:spPr>
            <a:xfrm>
              <a:off x="2207902" y="5340575"/>
              <a:ext cx="938000" cy="615513"/>
            </a:xfrm>
            <a:prstGeom prst="rect">
              <a:avLst/>
            </a:prstGeom>
            <a:noFill/>
            <a:ln>
              <a:noFill/>
            </a:ln>
          </p:spPr>
          <p:txBody>
            <a:bodyPr spcFirstLastPara="1" wrap="square" lIns="121900" tIns="121900" rIns="121900" bIns="121900" anchor="t" anchorCtr="0">
              <a:spAutoFit/>
            </a:bodyPr>
            <a:lstStyle/>
            <a:p>
              <a:r>
                <a:rPr lang="en" sz="2400" b="1" dirty="0">
                  <a:solidFill>
                    <a:schemeClr val="accent4">
                      <a:lumMod val="60000"/>
                      <a:lumOff val="40000"/>
                    </a:schemeClr>
                  </a:solidFill>
                </a:rPr>
                <a:t>Tx</a:t>
              </a:r>
              <a:endParaRPr sz="2400" b="1" dirty="0">
                <a:solidFill>
                  <a:schemeClr val="accent4">
                    <a:lumMod val="60000"/>
                    <a:lumOff val="40000"/>
                  </a:schemeClr>
                </a:solidFill>
              </a:endParaRPr>
            </a:p>
          </p:txBody>
        </p:sp>
        <p:sp>
          <p:nvSpPr>
            <p:cNvPr id="47" name="Google Shape;1327;p102">
              <a:extLst>
                <a:ext uri="{FF2B5EF4-FFF2-40B4-BE49-F238E27FC236}">
                  <a16:creationId xmlns:a16="http://schemas.microsoft.com/office/drawing/2014/main" id="{F5324A22-E3C5-93CE-D91E-93BED8BAD768}"/>
                </a:ext>
              </a:extLst>
            </p:cNvPr>
            <p:cNvSpPr txBox="1"/>
            <p:nvPr/>
          </p:nvSpPr>
          <p:spPr>
            <a:xfrm>
              <a:off x="2335221" y="4979844"/>
              <a:ext cx="938000" cy="615513"/>
            </a:xfrm>
            <a:prstGeom prst="rect">
              <a:avLst/>
            </a:prstGeom>
            <a:noFill/>
            <a:ln>
              <a:noFill/>
            </a:ln>
          </p:spPr>
          <p:txBody>
            <a:bodyPr spcFirstLastPara="1" wrap="square" lIns="121900" tIns="121900" rIns="121900" bIns="121900" anchor="t" anchorCtr="0">
              <a:spAutoFit/>
            </a:bodyPr>
            <a:lstStyle/>
            <a:p>
              <a:r>
                <a:rPr lang="en" sz="2400" b="1" dirty="0">
                  <a:solidFill>
                    <a:schemeClr val="accent4">
                      <a:lumMod val="60000"/>
                      <a:lumOff val="40000"/>
                    </a:schemeClr>
                  </a:solidFill>
                </a:rPr>
                <a:t>Rx</a:t>
              </a:r>
              <a:endParaRPr sz="2400" b="1" dirty="0">
                <a:solidFill>
                  <a:schemeClr val="accent4">
                    <a:lumMod val="60000"/>
                    <a:lumOff val="40000"/>
                  </a:schemeClr>
                </a:solidFill>
              </a:endParaRPr>
            </a:p>
          </p:txBody>
        </p:sp>
        <p:sp>
          <p:nvSpPr>
            <p:cNvPr id="48" name="Google Shape;1328;p102">
              <a:extLst>
                <a:ext uri="{FF2B5EF4-FFF2-40B4-BE49-F238E27FC236}">
                  <a16:creationId xmlns:a16="http://schemas.microsoft.com/office/drawing/2014/main" id="{DF434149-8C6E-FD5B-8693-ECC729196F56}"/>
                </a:ext>
              </a:extLst>
            </p:cNvPr>
            <p:cNvSpPr txBox="1"/>
            <p:nvPr/>
          </p:nvSpPr>
          <p:spPr>
            <a:xfrm>
              <a:off x="481279" y="4069528"/>
              <a:ext cx="1740800" cy="984845"/>
            </a:xfrm>
            <a:prstGeom prst="rect">
              <a:avLst/>
            </a:prstGeom>
            <a:noFill/>
            <a:ln>
              <a:noFill/>
            </a:ln>
          </p:spPr>
          <p:txBody>
            <a:bodyPr spcFirstLastPara="1" wrap="square" lIns="121900" tIns="121900" rIns="121900" bIns="121900" anchor="t" anchorCtr="0">
              <a:spAutoFit/>
            </a:bodyPr>
            <a:lstStyle/>
            <a:p>
              <a:r>
                <a:rPr lang="en" sz="2400" b="1" dirty="0">
                  <a:solidFill>
                    <a:schemeClr val="accent4">
                      <a:lumMod val="60000"/>
                      <a:lumOff val="40000"/>
                    </a:schemeClr>
                  </a:solidFill>
                </a:rPr>
                <a:t>Backscatter Unit + FSA</a:t>
              </a:r>
              <a:endParaRPr sz="2400" b="1" dirty="0">
                <a:solidFill>
                  <a:schemeClr val="accent4">
                    <a:lumMod val="60000"/>
                    <a:lumOff val="40000"/>
                  </a:schemeClr>
                </a:solidFill>
              </a:endParaRPr>
            </a:p>
          </p:txBody>
        </p:sp>
      </p:grpSp>
      <p:grpSp>
        <p:nvGrpSpPr>
          <p:cNvPr id="19" name="Group 18">
            <a:extLst>
              <a:ext uri="{FF2B5EF4-FFF2-40B4-BE49-F238E27FC236}">
                <a16:creationId xmlns:a16="http://schemas.microsoft.com/office/drawing/2014/main" id="{C47A544A-A6D7-8E9D-CB37-D93F6FD28EE5}"/>
              </a:ext>
            </a:extLst>
          </p:cNvPr>
          <p:cNvGrpSpPr/>
          <p:nvPr/>
        </p:nvGrpSpPr>
        <p:grpSpPr>
          <a:xfrm>
            <a:off x="8393067" y="4268399"/>
            <a:ext cx="3345250" cy="2474024"/>
            <a:chOff x="8393067" y="4268399"/>
            <a:chExt cx="3345250" cy="2474024"/>
          </a:xfrm>
        </p:grpSpPr>
        <p:pic>
          <p:nvPicPr>
            <p:cNvPr id="51" name="Google Shape;1324;p102">
              <a:extLst>
                <a:ext uri="{FF2B5EF4-FFF2-40B4-BE49-F238E27FC236}">
                  <a16:creationId xmlns:a16="http://schemas.microsoft.com/office/drawing/2014/main" id="{0AD241DB-D064-33B0-6757-04DC8B6A6397}"/>
                </a:ext>
              </a:extLst>
            </p:cNvPr>
            <p:cNvPicPr preferRelativeResize="0"/>
            <p:nvPr/>
          </p:nvPicPr>
          <p:blipFill>
            <a:blip r:embed="rId4">
              <a:alphaModFix/>
            </a:blip>
            <a:stretch>
              <a:fillRect/>
            </a:stretch>
          </p:blipFill>
          <p:spPr>
            <a:xfrm>
              <a:off x="8393067" y="4268399"/>
              <a:ext cx="3297424" cy="2474024"/>
            </a:xfrm>
            <a:prstGeom prst="rect">
              <a:avLst/>
            </a:prstGeom>
            <a:noFill/>
            <a:ln>
              <a:noFill/>
            </a:ln>
          </p:spPr>
        </p:pic>
        <p:sp>
          <p:nvSpPr>
            <p:cNvPr id="52" name="Google Shape;1325;p102">
              <a:extLst>
                <a:ext uri="{FF2B5EF4-FFF2-40B4-BE49-F238E27FC236}">
                  <a16:creationId xmlns:a16="http://schemas.microsoft.com/office/drawing/2014/main" id="{06B3E0D4-3BB0-CA45-C9DC-E992C46ABD1B}"/>
                </a:ext>
              </a:extLst>
            </p:cNvPr>
            <p:cNvSpPr txBox="1"/>
            <p:nvPr/>
          </p:nvSpPr>
          <p:spPr>
            <a:xfrm>
              <a:off x="8969924" y="5505411"/>
              <a:ext cx="938000" cy="615513"/>
            </a:xfrm>
            <a:prstGeom prst="rect">
              <a:avLst/>
            </a:prstGeom>
            <a:noFill/>
            <a:ln>
              <a:noFill/>
            </a:ln>
          </p:spPr>
          <p:txBody>
            <a:bodyPr spcFirstLastPara="1" wrap="square" lIns="121900" tIns="121900" rIns="121900" bIns="121900" anchor="t" anchorCtr="0">
              <a:spAutoFit/>
            </a:bodyPr>
            <a:lstStyle/>
            <a:p>
              <a:r>
                <a:rPr lang="en" sz="2400" b="1">
                  <a:solidFill>
                    <a:schemeClr val="accent4">
                      <a:lumMod val="60000"/>
                      <a:lumOff val="40000"/>
                    </a:schemeClr>
                  </a:solidFill>
                </a:rPr>
                <a:t>FSA</a:t>
              </a:r>
              <a:endParaRPr sz="2400" b="1">
                <a:solidFill>
                  <a:schemeClr val="accent4">
                    <a:lumMod val="60000"/>
                    <a:lumOff val="40000"/>
                  </a:schemeClr>
                </a:solidFill>
              </a:endParaRPr>
            </a:p>
          </p:txBody>
        </p:sp>
        <p:sp>
          <p:nvSpPr>
            <p:cNvPr id="53" name="Google Shape;1329;p102">
              <a:extLst>
                <a:ext uri="{FF2B5EF4-FFF2-40B4-BE49-F238E27FC236}">
                  <a16:creationId xmlns:a16="http://schemas.microsoft.com/office/drawing/2014/main" id="{BAE32EED-3E3D-4142-CF70-4B2589BC0910}"/>
                </a:ext>
              </a:extLst>
            </p:cNvPr>
            <p:cNvSpPr txBox="1"/>
            <p:nvPr/>
          </p:nvSpPr>
          <p:spPr>
            <a:xfrm>
              <a:off x="9997517" y="4406163"/>
              <a:ext cx="1740800" cy="984845"/>
            </a:xfrm>
            <a:prstGeom prst="rect">
              <a:avLst/>
            </a:prstGeom>
            <a:noFill/>
            <a:ln>
              <a:noFill/>
            </a:ln>
          </p:spPr>
          <p:txBody>
            <a:bodyPr spcFirstLastPara="1" wrap="square" lIns="121900" tIns="121900" rIns="121900" bIns="121900" anchor="t" anchorCtr="0">
              <a:spAutoFit/>
            </a:bodyPr>
            <a:lstStyle/>
            <a:p>
              <a:r>
                <a:rPr lang="en" sz="2400" b="1" dirty="0">
                  <a:solidFill>
                    <a:schemeClr val="accent4">
                      <a:lumMod val="60000"/>
                      <a:lumOff val="40000"/>
                    </a:schemeClr>
                  </a:solidFill>
                </a:rPr>
                <a:t>Backscatter Circuit</a:t>
              </a:r>
              <a:endParaRPr sz="2400" b="1" dirty="0">
                <a:solidFill>
                  <a:schemeClr val="accent4">
                    <a:lumMod val="60000"/>
                    <a:lumOff val="40000"/>
                  </a:schemeClr>
                </a:solidFill>
              </a:endParaRPr>
            </a:p>
          </p:txBody>
        </p:sp>
      </p:grpSp>
      <p:sp>
        <p:nvSpPr>
          <p:cNvPr id="56" name="Google Shape;1303;p102">
            <a:extLst>
              <a:ext uri="{FF2B5EF4-FFF2-40B4-BE49-F238E27FC236}">
                <a16:creationId xmlns:a16="http://schemas.microsoft.com/office/drawing/2014/main" id="{05662C65-5443-65E9-3522-5905B2B88D3F}"/>
              </a:ext>
            </a:extLst>
          </p:cNvPr>
          <p:cNvSpPr/>
          <p:nvPr/>
        </p:nvSpPr>
        <p:spPr>
          <a:xfrm>
            <a:off x="1100296" y="1943644"/>
            <a:ext cx="1619710" cy="74776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Signal Generator</a:t>
            </a:r>
            <a:endParaRPr sz="2400" dirty="0"/>
          </a:p>
        </p:txBody>
      </p:sp>
      <p:sp>
        <p:nvSpPr>
          <p:cNvPr id="57" name="Google Shape;1304;p102">
            <a:extLst>
              <a:ext uri="{FF2B5EF4-FFF2-40B4-BE49-F238E27FC236}">
                <a16:creationId xmlns:a16="http://schemas.microsoft.com/office/drawing/2014/main" id="{51D71A7A-BEA4-8434-359B-BA21A176543D}"/>
              </a:ext>
            </a:extLst>
          </p:cNvPr>
          <p:cNvSpPr/>
          <p:nvPr/>
        </p:nvSpPr>
        <p:spPr>
          <a:xfrm>
            <a:off x="1104598" y="2757661"/>
            <a:ext cx="1615408" cy="674184"/>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Spectrum Analyzer</a:t>
            </a:r>
            <a:endParaRPr sz="2400" dirty="0"/>
          </a:p>
        </p:txBody>
      </p:sp>
      <p:grpSp>
        <p:nvGrpSpPr>
          <p:cNvPr id="70" name="Group 69">
            <a:extLst>
              <a:ext uri="{FF2B5EF4-FFF2-40B4-BE49-F238E27FC236}">
                <a16:creationId xmlns:a16="http://schemas.microsoft.com/office/drawing/2014/main" id="{77233930-F08A-D7BD-EF9D-09895E9888E5}"/>
              </a:ext>
            </a:extLst>
          </p:cNvPr>
          <p:cNvGrpSpPr/>
          <p:nvPr/>
        </p:nvGrpSpPr>
        <p:grpSpPr>
          <a:xfrm>
            <a:off x="2714057" y="2825018"/>
            <a:ext cx="932847" cy="516366"/>
            <a:chOff x="4312057" y="4716156"/>
            <a:chExt cx="686843" cy="346750"/>
          </a:xfrm>
        </p:grpSpPr>
        <p:cxnSp>
          <p:nvCxnSpPr>
            <p:cNvPr id="55" name="Google Shape;1285;p102">
              <a:extLst>
                <a:ext uri="{FF2B5EF4-FFF2-40B4-BE49-F238E27FC236}">
                  <a16:creationId xmlns:a16="http://schemas.microsoft.com/office/drawing/2014/main" id="{F30957B9-CB74-F444-2C76-3799F2D17525}"/>
                </a:ext>
              </a:extLst>
            </p:cNvPr>
            <p:cNvCxnSpPr/>
            <p:nvPr/>
          </p:nvCxnSpPr>
          <p:spPr>
            <a:xfrm>
              <a:off x="4312057" y="4904785"/>
              <a:ext cx="490400" cy="0"/>
            </a:xfrm>
            <a:prstGeom prst="straightConnector1">
              <a:avLst/>
            </a:prstGeom>
            <a:noFill/>
            <a:ln w="19050" cap="flat" cmpd="sng">
              <a:solidFill>
                <a:schemeClr val="dk2"/>
              </a:solidFill>
              <a:prstDash val="solid"/>
              <a:round/>
              <a:headEnd type="none" w="med" len="med"/>
              <a:tailEnd type="none" w="med" len="med"/>
            </a:ln>
          </p:spPr>
        </p:cxnSp>
        <p:grpSp>
          <p:nvGrpSpPr>
            <p:cNvPr id="58" name="Google Shape;1305;p102">
              <a:extLst>
                <a:ext uri="{FF2B5EF4-FFF2-40B4-BE49-F238E27FC236}">
                  <a16:creationId xmlns:a16="http://schemas.microsoft.com/office/drawing/2014/main" id="{A6937AE0-DE8B-D60F-BD53-1D77ACF456FA}"/>
                </a:ext>
              </a:extLst>
            </p:cNvPr>
            <p:cNvGrpSpPr/>
            <p:nvPr/>
          </p:nvGrpSpPr>
          <p:grpSpPr>
            <a:xfrm rot="13567390">
              <a:off x="4654859" y="4718865"/>
              <a:ext cx="346750" cy="341332"/>
              <a:chOff x="251039" y="1650994"/>
              <a:chExt cx="346757" cy="303558"/>
            </a:xfrm>
          </p:grpSpPr>
          <p:sp>
            <p:nvSpPr>
              <p:cNvPr id="59" name="Google Shape;1306;p102">
                <a:extLst>
                  <a:ext uri="{FF2B5EF4-FFF2-40B4-BE49-F238E27FC236}">
                    <a16:creationId xmlns:a16="http://schemas.microsoft.com/office/drawing/2014/main" id="{FDCB26F6-22E8-2A6E-AA54-B66A2DCB904E}"/>
                  </a:ext>
                </a:extLst>
              </p:cNvPr>
              <p:cNvSpPr/>
              <p:nvPr/>
            </p:nvSpPr>
            <p:spPr>
              <a:xfrm rot="13469145">
                <a:off x="251039" y="1650994"/>
                <a:ext cx="300166" cy="303558"/>
              </a:xfrm>
              <a:prstGeom prst="flowChartManualOperation">
                <a:avLst/>
              </a:prstGeom>
              <a:solidFill>
                <a:srgbClr val="5B9BD5"/>
              </a:solid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rgbClr val="FFFFFF"/>
                  </a:solidFill>
                  <a:latin typeface="Calibri"/>
                  <a:ea typeface="Calibri"/>
                  <a:cs typeface="Calibri"/>
                  <a:sym typeface="Calibri"/>
                </a:endParaRPr>
              </a:p>
            </p:txBody>
          </p:sp>
          <p:sp>
            <p:nvSpPr>
              <p:cNvPr id="60" name="Google Shape;1307;p102">
                <a:extLst>
                  <a:ext uri="{FF2B5EF4-FFF2-40B4-BE49-F238E27FC236}">
                    <a16:creationId xmlns:a16="http://schemas.microsoft.com/office/drawing/2014/main" id="{D5FAEF47-1EA5-60D3-F45B-32C9C93DCEE8}"/>
                  </a:ext>
                </a:extLst>
              </p:cNvPr>
              <p:cNvSpPr/>
              <p:nvPr/>
            </p:nvSpPr>
            <p:spPr>
              <a:xfrm rot="2632610">
                <a:off x="471123" y="1652822"/>
                <a:ext cx="126673" cy="53258"/>
              </a:xfrm>
              <a:prstGeom prst="rect">
                <a:avLst/>
              </a:prstGeom>
              <a:solidFill>
                <a:srgbClr val="5B9BD5"/>
              </a:solid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rgbClr val="FFFFFF"/>
                  </a:solidFill>
                  <a:latin typeface="Calibri"/>
                  <a:ea typeface="Calibri"/>
                  <a:cs typeface="Calibri"/>
                  <a:sym typeface="Calibri"/>
                </a:endParaRPr>
              </a:p>
            </p:txBody>
          </p:sp>
        </p:grpSp>
      </p:grpSp>
      <p:sp>
        <p:nvSpPr>
          <p:cNvPr id="64" name="Google Shape;1311;p102">
            <a:extLst>
              <a:ext uri="{FF2B5EF4-FFF2-40B4-BE49-F238E27FC236}">
                <a16:creationId xmlns:a16="http://schemas.microsoft.com/office/drawing/2014/main" id="{14AFB2E1-0922-673E-ED08-5F9EFC4DDE06}"/>
              </a:ext>
            </a:extLst>
          </p:cNvPr>
          <p:cNvSpPr txBox="1"/>
          <p:nvPr/>
        </p:nvSpPr>
        <p:spPr>
          <a:xfrm>
            <a:off x="2558281" y="1209309"/>
            <a:ext cx="1806242" cy="984845"/>
          </a:xfrm>
          <a:prstGeom prst="rect">
            <a:avLst/>
          </a:prstGeom>
          <a:noFill/>
          <a:ln>
            <a:noFill/>
          </a:ln>
        </p:spPr>
        <p:txBody>
          <a:bodyPr spcFirstLastPara="1" wrap="square" lIns="121900" tIns="121900" rIns="121900" bIns="121900" anchor="t" anchorCtr="0">
            <a:spAutoFit/>
          </a:bodyPr>
          <a:lstStyle/>
          <a:p>
            <a:pPr algn="ctr"/>
            <a:r>
              <a:rPr lang="en" sz="2400" dirty="0"/>
              <a:t>Horn Antennas</a:t>
            </a:r>
            <a:endParaRPr sz="2400" dirty="0"/>
          </a:p>
        </p:txBody>
      </p:sp>
      <p:cxnSp>
        <p:nvCxnSpPr>
          <p:cNvPr id="66" name="Google Shape;1318;p102">
            <a:extLst>
              <a:ext uri="{FF2B5EF4-FFF2-40B4-BE49-F238E27FC236}">
                <a16:creationId xmlns:a16="http://schemas.microsoft.com/office/drawing/2014/main" id="{F453C056-FFD8-2E79-B87A-368959EEC7D2}"/>
              </a:ext>
            </a:extLst>
          </p:cNvPr>
          <p:cNvCxnSpPr/>
          <p:nvPr/>
        </p:nvCxnSpPr>
        <p:spPr>
          <a:xfrm>
            <a:off x="3747105" y="2449210"/>
            <a:ext cx="2548400" cy="0"/>
          </a:xfrm>
          <a:prstGeom prst="straightConnector1">
            <a:avLst/>
          </a:prstGeom>
          <a:noFill/>
          <a:ln w="19050" cap="flat" cmpd="sng">
            <a:solidFill>
              <a:schemeClr val="dk2"/>
            </a:solidFill>
            <a:prstDash val="solid"/>
            <a:round/>
            <a:headEnd type="none" w="med" len="med"/>
            <a:tailEnd type="triangle" w="med" len="med"/>
          </a:ln>
        </p:spPr>
      </p:cxnSp>
      <p:cxnSp>
        <p:nvCxnSpPr>
          <p:cNvPr id="67" name="Google Shape;1319;p102">
            <a:extLst>
              <a:ext uri="{FF2B5EF4-FFF2-40B4-BE49-F238E27FC236}">
                <a16:creationId xmlns:a16="http://schemas.microsoft.com/office/drawing/2014/main" id="{DB4E6492-C1DC-478F-BDAE-B011A101E47E}"/>
              </a:ext>
            </a:extLst>
          </p:cNvPr>
          <p:cNvCxnSpPr/>
          <p:nvPr/>
        </p:nvCxnSpPr>
        <p:spPr>
          <a:xfrm rot="10800000">
            <a:off x="3790043" y="3105917"/>
            <a:ext cx="2433200" cy="0"/>
          </a:xfrm>
          <a:prstGeom prst="straightConnector1">
            <a:avLst/>
          </a:prstGeom>
          <a:noFill/>
          <a:ln w="19050" cap="flat" cmpd="sng">
            <a:solidFill>
              <a:schemeClr val="dk2"/>
            </a:solidFill>
            <a:prstDash val="solid"/>
            <a:round/>
            <a:headEnd type="none" w="med" len="med"/>
            <a:tailEnd type="triangle" w="med" len="med"/>
          </a:ln>
        </p:spPr>
      </p:cxnSp>
      <p:sp>
        <p:nvSpPr>
          <p:cNvPr id="68" name="Google Shape;1321;p102">
            <a:extLst>
              <a:ext uri="{FF2B5EF4-FFF2-40B4-BE49-F238E27FC236}">
                <a16:creationId xmlns:a16="http://schemas.microsoft.com/office/drawing/2014/main" id="{63E3C3C8-3E7A-3199-4F90-CD800B83DDCC}"/>
              </a:ext>
            </a:extLst>
          </p:cNvPr>
          <p:cNvSpPr txBox="1"/>
          <p:nvPr/>
        </p:nvSpPr>
        <p:spPr>
          <a:xfrm>
            <a:off x="3824811" y="1859540"/>
            <a:ext cx="3023933" cy="615513"/>
          </a:xfrm>
          <a:prstGeom prst="rect">
            <a:avLst/>
          </a:prstGeom>
          <a:noFill/>
          <a:ln>
            <a:noFill/>
          </a:ln>
        </p:spPr>
        <p:txBody>
          <a:bodyPr spcFirstLastPara="1" wrap="square" lIns="121900" tIns="121900" rIns="121900" bIns="121900" anchor="t" anchorCtr="0">
            <a:spAutoFit/>
          </a:bodyPr>
          <a:lstStyle/>
          <a:p>
            <a:r>
              <a:rPr lang="en" sz="2400" dirty="0"/>
              <a:t>Transmitted signal</a:t>
            </a:r>
            <a:endParaRPr sz="2400" dirty="0"/>
          </a:p>
        </p:txBody>
      </p:sp>
      <p:sp>
        <p:nvSpPr>
          <p:cNvPr id="69" name="Google Shape;1322;p102">
            <a:extLst>
              <a:ext uri="{FF2B5EF4-FFF2-40B4-BE49-F238E27FC236}">
                <a16:creationId xmlns:a16="http://schemas.microsoft.com/office/drawing/2014/main" id="{FFCD19E1-4518-59E4-801A-540A3AE07375}"/>
              </a:ext>
            </a:extLst>
          </p:cNvPr>
          <p:cNvSpPr txBox="1"/>
          <p:nvPr/>
        </p:nvSpPr>
        <p:spPr>
          <a:xfrm>
            <a:off x="4079372" y="3049662"/>
            <a:ext cx="2813133" cy="984845"/>
          </a:xfrm>
          <a:prstGeom prst="rect">
            <a:avLst/>
          </a:prstGeom>
          <a:noFill/>
          <a:ln>
            <a:noFill/>
          </a:ln>
        </p:spPr>
        <p:txBody>
          <a:bodyPr spcFirstLastPara="1" wrap="square" lIns="121900" tIns="121900" rIns="121900" bIns="121900" anchor="t" anchorCtr="0">
            <a:spAutoFit/>
          </a:bodyPr>
          <a:lstStyle/>
          <a:p>
            <a:r>
              <a:rPr lang="en" sz="2400" dirty="0"/>
              <a:t>Backscattered </a:t>
            </a:r>
            <a:endParaRPr sz="2400" dirty="0"/>
          </a:p>
          <a:p>
            <a:r>
              <a:rPr lang="en" sz="2400" dirty="0"/>
              <a:t>modulated signal</a:t>
            </a:r>
            <a:endParaRPr sz="2400" dirty="0"/>
          </a:p>
        </p:txBody>
      </p:sp>
      <p:grpSp>
        <p:nvGrpSpPr>
          <p:cNvPr id="71" name="Group 70">
            <a:extLst>
              <a:ext uri="{FF2B5EF4-FFF2-40B4-BE49-F238E27FC236}">
                <a16:creationId xmlns:a16="http://schemas.microsoft.com/office/drawing/2014/main" id="{8D093852-28CF-4900-2FEC-C37F8DCFC2C9}"/>
              </a:ext>
            </a:extLst>
          </p:cNvPr>
          <p:cNvGrpSpPr/>
          <p:nvPr/>
        </p:nvGrpSpPr>
        <p:grpSpPr>
          <a:xfrm>
            <a:off x="2715517" y="2071571"/>
            <a:ext cx="932847" cy="516366"/>
            <a:chOff x="4312057" y="4716156"/>
            <a:chExt cx="686843" cy="346750"/>
          </a:xfrm>
        </p:grpSpPr>
        <p:cxnSp>
          <p:nvCxnSpPr>
            <p:cNvPr id="72" name="Google Shape;1285;p102">
              <a:extLst>
                <a:ext uri="{FF2B5EF4-FFF2-40B4-BE49-F238E27FC236}">
                  <a16:creationId xmlns:a16="http://schemas.microsoft.com/office/drawing/2014/main" id="{DD335519-3683-2FB9-0D6E-569855DD1286}"/>
                </a:ext>
              </a:extLst>
            </p:cNvPr>
            <p:cNvCxnSpPr/>
            <p:nvPr/>
          </p:nvCxnSpPr>
          <p:spPr>
            <a:xfrm>
              <a:off x="4312057" y="4904785"/>
              <a:ext cx="490400" cy="0"/>
            </a:xfrm>
            <a:prstGeom prst="straightConnector1">
              <a:avLst/>
            </a:prstGeom>
            <a:noFill/>
            <a:ln w="19050" cap="flat" cmpd="sng">
              <a:solidFill>
                <a:schemeClr val="dk2"/>
              </a:solidFill>
              <a:prstDash val="solid"/>
              <a:round/>
              <a:headEnd type="none" w="med" len="med"/>
              <a:tailEnd type="none" w="med" len="med"/>
            </a:ln>
          </p:spPr>
        </p:cxnSp>
        <p:grpSp>
          <p:nvGrpSpPr>
            <p:cNvPr id="73" name="Google Shape;1305;p102">
              <a:extLst>
                <a:ext uri="{FF2B5EF4-FFF2-40B4-BE49-F238E27FC236}">
                  <a16:creationId xmlns:a16="http://schemas.microsoft.com/office/drawing/2014/main" id="{70AD2CFC-848B-BFD7-B512-566B5EB2F480}"/>
                </a:ext>
              </a:extLst>
            </p:cNvPr>
            <p:cNvGrpSpPr/>
            <p:nvPr/>
          </p:nvGrpSpPr>
          <p:grpSpPr>
            <a:xfrm rot="13567390">
              <a:off x="4654859" y="4718865"/>
              <a:ext cx="346750" cy="341332"/>
              <a:chOff x="251039" y="1650994"/>
              <a:chExt cx="346757" cy="303558"/>
            </a:xfrm>
          </p:grpSpPr>
          <p:sp>
            <p:nvSpPr>
              <p:cNvPr id="74" name="Google Shape;1306;p102">
                <a:extLst>
                  <a:ext uri="{FF2B5EF4-FFF2-40B4-BE49-F238E27FC236}">
                    <a16:creationId xmlns:a16="http://schemas.microsoft.com/office/drawing/2014/main" id="{407957B2-AA2B-351F-AD69-E0CEBDF77B83}"/>
                  </a:ext>
                </a:extLst>
              </p:cNvPr>
              <p:cNvSpPr/>
              <p:nvPr/>
            </p:nvSpPr>
            <p:spPr>
              <a:xfrm rot="13469145">
                <a:off x="251039" y="1650994"/>
                <a:ext cx="300166" cy="303558"/>
              </a:xfrm>
              <a:prstGeom prst="flowChartManualOperation">
                <a:avLst/>
              </a:prstGeom>
              <a:solidFill>
                <a:srgbClr val="5B9BD5"/>
              </a:solid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rgbClr val="FFFFFF"/>
                  </a:solidFill>
                  <a:latin typeface="Calibri"/>
                  <a:ea typeface="Calibri"/>
                  <a:cs typeface="Calibri"/>
                  <a:sym typeface="Calibri"/>
                </a:endParaRPr>
              </a:p>
            </p:txBody>
          </p:sp>
          <p:sp>
            <p:nvSpPr>
              <p:cNvPr id="75" name="Google Shape;1307;p102">
                <a:extLst>
                  <a:ext uri="{FF2B5EF4-FFF2-40B4-BE49-F238E27FC236}">
                    <a16:creationId xmlns:a16="http://schemas.microsoft.com/office/drawing/2014/main" id="{62215D6F-DB6B-A898-6AFE-4145A6D6CF9F}"/>
                  </a:ext>
                </a:extLst>
              </p:cNvPr>
              <p:cNvSpPr/>
              <p:nvPr/>
            </p:nvSpPr>
            <p:spPr>
              <a:xfrm rot="2632610">
                <a:off x="471123" y="1652822"/>
                <a:ext cx="126673" cy="53258"/>
              </a:xfrm>
              <a:prstGeom prst="rect">
                <a:avLst/>
              </a:prstGeom>
              <a:solidFill>
                <a:srgbClr val="5B9BD5"/>
              </a:solid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rgbClr val="FFFFFF"/>
                  </a:solidFill>
                  <a:latin typeface="Calibri"/>
                  <a:ea typeface="Calibri"/>
                  <a:cs typeface="Calibri"/>
                  <a:sym typeface="Calibri"/>
                </a:endParaRPr>
              </a:p>
            </p:txBody>
          </p:sp>
        </p:grpSp>
      </p:grpSp>
      <p:grpSp>
        <p:nvGrpSpPr>
          <p:cNvPr id="54" name="Group 53">
            <a:extLst>
              <a:ext uri="{FF2B5EF4-FFF2-40B4-BE49-F238E27FC236}">
                <a16:creationId xmlns:a16="http://schemas.microsoft.com/office/drawing/2014/main" id="{10ECD3D5-8B7D-F8C3-89AD-DBFC30410CBB}"/>
              </a:ext>
            </a:extLst>
          </p:cNvPr>
          <p:cNvGrpSpPr/>
          <p:nvPr/>
        </p:nvGrpSpPr>
        <p:grpSpPr>
          <a:xfrm>
            <a:off x="6808813" y="1088229"/>
            <a:ext cx="5039921" cy="3075686"/>
            <a:chOff x="3682004" y="3789007"/>
            <a:chExt cx="5039921" cy="3075686"/>
          </a:xfrm>
        </p:grpSpPr>
        <p:cxnSp>
          <p:nvCxnSpPr>
            <p:cNvPr id="20" name="Connector: Elbow 19">
              <a:extLst>
                <a:ext uri="{FF2B5EF4-FFF2-40B4-BE49-F238E27FC236}">
                  <a16:creationId xmlns:a16="http://schemas.microsoft.com/office/drawing/2014/main" id="{7B90B864-C380-B79A-A5C3-D2E6EADF9D6F}"/>
                </a:ext>
              </a:extLst>
            </p:cNvPr>
            <p:cNvCxnSpPr>
              <a:cxnSpLocks/>
              <a:endCxn id="22" idx="2"/>
            </p:cNvCxnSpPr>
            <p:nvPr/>
          </p:nvCxnSpPr>
          <p:spPr>
            <a:xfrm rot="16200000" flipV="1">
              <a:off x="6060394" y="5162927"/>
              <a:ext cx="696521" cy="55085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Google Shape;875;p86">
              <a:extLst>
                <a:ext uri="{FF2B5EF4-FFF2-40B4-BE49-F238E27FC236}">
                  <a16:creationId xmlns:a16="http://schemas.microsoft.com/office/drawing/2014/main" id="{C7401F56-6D2D-3D2D-7061-F6F95A77BCE1}"/>
                </a:ext>
              </a:extLst>
            </p:cNvPr>
            <p:cNvSpPr/>
            <p:nvPr/>
          </p:nvSpPr>
          <p:spPr>
            <a:xfrm>
              <a:off x="7170424" y="4760606"/>
              <a:ext cx="1551501" cy="79531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Rectifier Circuit</a:t>
              </a:r>
              <a:endParaRPr sz="2400" dirty="0"/>
            </a:p>
          </p:txBody>
        </p:sp>
        <p:sp>
          <p:nvSpPr>
            <p:cNvPr id="22" name="Google Shape;1132;p97">
              <a:extLst>
                <a:ext uri="{FF2B5EF4-FFF2-40B4-BE49-F238E27FC236}">
                  <a16:creationId xmlns:a16="http://schemas.microsoft.com/office/drawing/2014/main" id="{D37B80B9-BC38-3205-0649-2B9EB2F8BCD0}"/>
                </a:ext>
              </a:extLst>
            </p:cNvPr>
            <p:cNvSpPr/>
            <p:nvPr/>
          </p:nvSpPr>
          <p:spPr>
            <a:xfrm rot="-5400000">
              <a:off x="5307829" y="4823291"/>
              <a:ext cx="1117200" cy="53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FSA</a:t>
              </a:r>
              <a:endParaRPr sz="2400" dirty="0"/>
            </a:p>
          </p:txBody>
        </p:sp>
        <p:sp>
          <p:nvSpPr>
            <p:cNvPr id="24" name="Google Shape;1134;p97">
              <a:extLst>
                <a:ext uri="{FF2B5EF4-FFF2-40B4-BE49-F238E27FC236}">
                  <a16:creationId xmlns:a16="http://schemas.microsoft.com/office/drawing/2014/main" id="{885DC490-3E62-17C2-BD0B-E67063E99D44}"/>
                </a:ext>
              </a:extLst>
            </p:cNvPr>
            <p:cNvSpPr/>
            <p:nvPr/>
          </p:nvSpPr>
          <p:spPr>
            <a:xfrm rot="-3601300">
              <a:off x="4870184" y="4051020"/>
              <a:ext cx="231352" cy="1412869"/>
            </a:xfrm>
            <a:prstGeom prst="ellipse">
              <a:avLst/>
            </a:prstGeom>
            <a:solidFill>
              <a:srgbClr val="FFE59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 name="Google Shape;1135;p97">
              <a:extLst>
                <a:ext uri="{FF2B5EF4-FFF2-40B4-BE49-F238E27FC236}">
                  <a16:creationId xmlns:a16="http://schemas.microsoft.com/office/drawing/2014/main" id="{17FBD881-8BCB-F781-FC7D-A3692E83E0A4}"/>
                </a:ext>
              </a:extLst>
            </p:cNvPr>
            <p:cNvSpPr/>
            <p:nvPr/>
          </p:nvSpPr>
          <p:spPr>
            <a:xfrm rot="-4521746">
              <a:off x="4795507" y="4198462"/>
              <a:ext cx="231101" cy="1412621"/>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 name="Google Shape;1136;p97">
              <a:extLst>
                <a:ext uri="{FF2B5EF4-FFF2-40B4-BE49-F238E27FC236}">
                  <a16:creationId xmlns:a16="http://schemas.microsoft.com/office/drawing/2014/main" id="{4B58E1EF-FA89-E447-6A49-9FD7F1415434}"/>
                </a:ext>
              </a:extLst>
            </p:cNvPr>
            <p:cNvSpPr/>
            <p:nvPr/>
          </p:nvSpPr>
          <p:spPr>
            <a:xfrm rot="-5400000">
              <a:off x="4761236" y="4388863"/>
              <a:ext cx="231200" cy="141280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 name="Google Shape;1137;p97">
              <a:extLst>
                <a:ext uri="{FF2B5EF4-FFF2-40B4-BE49-F238E27FC236}">
                  <a16:creationId xmlns:a16="http://schemas.microsoft.com/office/drawing/2014/main" id="{20AE465F-8F31-5259-E8CB-15FDEB770488}"/>
                </a:ext>
              </a:extLst>
            </p:cNvPr>
            <p:cNvSpPr/>
            <p:nvPr/>
          </p:nvSpPr>
          <p:spPr>
            <a:xfrm rot="-6246499">
              <a:off x="4793362" y="4605314"/>
              <a:ext cx="231379" cy="1412723"/>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 name="Google Shape;1138;p97">
              <a:extLst>
                <a:ext uri="{FF2B5EF4-FFF2-40B4-BE49-F238E27FC236}">
                  <a16:creationId xmlns:a16="http://schemas.microsoft.com/office/drawing/2014/main" id="{27795BAB-BA7B-AA53-C7F4-C94274C395C7}"/>
                </a:ext>
              </a:extLst>
            </p:cNvPr>
            <p:cNvSpPr/>
            <p:nvPr/>
          </p:nvSpPr>
          <p:spPr>
            <a:xfrm rot="-7238472">
              <a:off x="4870111" y="4780435"/>
              <a:ext cx="231527" cy="1412484"/>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 name="Google Shape;1147;p97">
              <a:extLst>
                <a:ext uri="{FF2B5EF4-FFF2-40B4-BE49-F238E27FC236}">
                  <a16:creationId xmlns:a16="http://schemas.microsoft.com/office/drawing/2014/main" id="{698459BE-9FAB-A188-81D0-3D1AB400F679}"/>
                </a:ext>
              </a:extLst>
            </p:cNvPr>
            <p:cNvSpPr txBox="1"/>
            <p:nvPr/>
          </p:nvSpPr>
          <p:spPr>
            <a:xfrm>
              <a:off x="4052440" y="3789007"/>
              <a:ext cx="533600" cy="1231066"/>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1</a:t>
              </a:r>
              <a:endParaRPr lang="en-US" sz="2800" dirty="0"/>
            </a:p>
            <a:p>
              <a:endParaRPr lang="en-US" sz="2800" dirty="0"/>
            </a:p>
          </p:txBody>
        </p:sp>
        <p:sp>
          <p:nvSpPr>
            <p:cNvPr id="32" name="Google Shape;1148;p97">
              <a:extLst>
                <a:ext uri="{FF2B5EF4-FFF2-40B4-BE49-F238E27FC236}">
                  <a16:creationId xmlns:a16="http://schemas.microsoft.com/office/drawing/2014/main" id="{14F66998-5738-E43F-C399-1E456FE86997}"/>
                </a:ext>
              </a:extLst>
            </p:cNvPr>
            <p:cNvSpPr txBox="1"/>
            <p:nvPr/>
          </p:nvSpPr>
          <p:spPr>
            <a:xfrm>
              <a:off x="3784303" y="4166777"/>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2</a:t>
              </a:r>
              <a:endParaRPr lang="en-US" sz="2800" dirty="0"/>
            </a:p>
          </p:txBody>
        </p:sp>
        <p:sp>
          <p:nvSpPr>
            <p:cNvPr id="33" name="Google Shape;1148;p97">
              <a:extLst>
                <a:ext uri="{FF2B5EF4-FFF2-40B4-BE49-F238E27FC236}">
                  <a16:creationId xmlns:a16="http://schemas.microsoft.com/office/drawing/2014/main" id="{3FB65AC6-2FC5-5099-53D7-5F02C8A50CCC}"/>
                </a:ext>
              </a:extLst>
            </p:cNvPr>
            <p:cNvSpPr txBox="1"/>
            <p:nvPr/>
          </p:nvSpPr>
          <p:spPr>
            <a:xfrm>
              <a:off x="3791512" y="5037394"/>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4</a:t>
              </a:r>
              <a:endParaRPr lang="en-US" sz="2800" dirty="0"/>
            </a:p>
          </p:txBody>
        </p:sp>
        <p:sp>
          <p:nvSpPr>
            <p:cNvPr id="34" name="Google Shape;1148;p97">
              <a:extLst>
                <a:ext uri="{FF2B5EF4-FFF2-40B4-BE49-F238E27FC236}">
                  <a16:creationId xmlns:a16="http://schemas.microsoft.com/office/drawing/2014/main" id="{AB01AED8-D547-347F-C8E7-7BF8EB61EC3E}"/>
                </a:ext>
              </a:extLst>
            </p:cNvPr>
            <p:cNvSpPr txBox="1"/>
            <p:nvPr/>
          </p:nvSpPr>
          <p:spPr>
            <a:xfrm>
              <a:off x="4026282" y="5486677"/>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5</a:t>
              </a:r>
              <a:endParaRPr lang="en-US" sz="2800" dirty="0"/>
            </a:p>
          </p:txBody>
        </p:sp>
        <p:sp>
          <p:nvSpPr>
            <p:cNvPr id="35" name="Google Shape;1148;p97">
              <a:extLst>
                <a:ext uri="{FF2B5EF4-FFF2-40B4-BE49-F238E27FC236}">
                  <a16:creationId xmlns:a16="http://schemas.microsoft.com/office/drawing/2014/main" id="{2D2D3F11-A210-B9A7-B705-47AA10B37BC3}"/>
                </a:ext>
              </a:extLst>
            </p:cNvPr>
            <p:cNvSpPr txBox="1"/>
            <p:nvPr/>
          </p:nvSpPr>
          <p:spPr>
            <a:xfrm>
              <a:off x="3682004" y="4574088"/>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3</a:t>
              </a:r>
              <a:endParaRPr lang="en-US" sz="2800" dirty="0"/>
            </a:p>
          </p:txBody>
        </p:sp>
        <p:grpSp>
          <p:nvGrpSpPr>
            <p:cNvPr id="36" name="Group 35">
              <a:extLst>
                <a:ext uri="{FF2B5EF4-FFF2-40B4-BE49-F238E27FC236}">
                  <a16:creationId xmlns:a16="http://schemas.microsoft.com/office/drawing/2014/main" id="{D2A46791-BD5D-8877-6F28-9F87431312AC}"/>
                </a:ext>
              </a:extLst>
            </p:cNvPr>
            <p:cNvGrpSpPr/>
            <p:nvPr/>
          </p:nvGrpSpPr>
          <p:grpSpPr>
            <a:xfrm>
              <a:off x="5000320" y="5696964"/>
              <a:ext cx="1962623" cy="1167729"/>
              <a:chOff x="8451195" y="4559097"/>
              <a:chExt cx="1962623" cy="1167729"/>
            </a:xfrm>
          </p:grpSpPr>
          <p:cxnSp>
            <p:nvCxnSpPr>
              <p:cNvPr id="37" name="Google Shape;884;p86">
                <a:extLst>
                  <a:ext uri="{FF2B5EF4-FFF2-40B4-BE49-F238E27FC236}">
                    <a16:creationId xmlns:a16="http://schemas.microsoft.com/office/drawing/2014/main" id="{BB12AD2B-0996-3743-15DC-EEC64E1B3734}"/>
                  </a:ext>
                </a:extLst>
              </p:cNvPr>
              <p:cNvCxnSpPr>
                <a:cxnSpLocks/>
              </p:cNvCxnSpPr>
              <p:nvPr/>
            </p:nvCxnSpPr>
            <p:spPr>
              <a:xfrm>
                <a:off x="10132283" y="4645708"/>
                <a:ext cx="281535" cy="334840"/>
              </a:xfrm>
              <a:prstGeom prst="straightConnector1">
                <a:avLst/>
              </a:prstGeom>
              <a:noFill/>
              <a:ln w="19050" cap="flat" cmpd="sng">
                <a:solidFill>
                  <a:schemeClr val="dk2"/>
                </a:solidFill>
                <a:prstDash val="solid"/>
                <a:round/>
                <a:headEnd type="none" w="med" len="med"/>
                <a:tailEnd type="none" w="med" len="med"/>
              </a:ln>
            </p:spPr>
          </p:cxnSp>
          <p:cxnSp>
            <p:nvCxnSpPr>
              <p:cNvPr id="38" name="Google Shape;885;p86">
                <a:extLst>
                  <a:ext uri="{FF2B5EF4-FFF2-40B4-BE49-F238E27FC236}">
                    <a16:creationId xmlns:a16="http://schemas.microsoft.com/office/drawing/2014/main" id="{DF066885-9655-772A-F94B-8980CE1D1720}"/>
                  </a:ext>
                </a:extLst>
              </p:cNvPr>
              <p:cNvCxnSpPr>
                <a:cxnSpLocks/>
                <a:stCxn id="41" idx="4"/>
              </p:cNvCxnSpPr>
              <p:nvPr/>
            </p:nvCxnSpPr>
            <p:spPr>
              <a:xfrm>
                <a:off x="10126017" y="5121530"/>
                <a:ext cx="0" cy="379600"/>
              </a:xfrm>
              <a:prstGeom prst="straightConnector1">
                <a:avLst/>
              </a:prstGeom>
              <a:noFill/>
              <a:ln w="19050" cap="flat" cmpd="sng">
                <a:solidFill>
                  <a:schemeClr val="dk2"/>
                </a:solidFill>
                <a:prstDash val="solid"/>
                <a:round/>
                <a:headEnd type="none" w="med" len="med"/>
                <a:tailEnd type="none" w="med" len="med"/>
              </a:ln>
            </p:spPr>
          </p:cxnSp>
          <p:sp>
            <p:nvSpPr>
              <p:cNvPr id="39" name="Google Shape;887;p86">
                <a:extLst>
                  <a:ext uri="{FF2B5EF4-FFF2-40B4-BE49-F238E27FC236}">
                    <a16:creationId xmlns:a16="http://schemas.microsoft.com/office/drawing/2014/main" id="{5D261212-08C7-D892-2FA9-1602AA4D0650}"/>
                  </a:ext>
                </a:extLst>
              </p:cNvPr>
              <p:cNvSpPr/>
              <p:nvPr/>
            </p:nvSpPr>
            <p:spPr>
              <a:xfrm rot="10800000" flipH="1">
                <a:off x="9966860" y="5501230"/>
                <a:ext cx="318313" cy="225596"/>
              </a:xfrm>
              <a:prstGeom prst="triangle">
                <a:avLst>
                  <a:gd name="adj"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 name="Google Shape;888;p86">
                <a:extLst>
                  <a:ext uri="{FF2B5EF4-FFF2-40B4-BE49-F238E27FC236}">
                    <a16:creationId xmlns:a16="http://schemas.microsoft.com/office/drawing/2014/main" id="{5C1F2006-57B2-A79C-F6EC-F7C14F5BEB20}"/>
                  </a:ext>
                </a:extLst>
              </p:cNvPr>
              <p:cNvSpPr/>
              <p:nvPr/>
            </p:nvSpPr>
            <p:spPr>
              <a:xfrm>
                <a:off x="10048817" y="4559097"/>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 name="Google Shape;886;p86">
                <a:extLst>
                  <a:ext uri="{FF2B5EF4-FFF2-40B4-BE49-F238E27FC236}">
                    <a16:creationId xmlns:a16="http://schemas.microsoft.com/office/drawing/2014/main" id="{6E80DF1E-70D8-240C-3CF6-03655D0E7EC3}"/>
                  </a:ext>
                </a:extLst>
              </p:cNvPr>
              <p:cNvSpPr/>
              <p:nvPr/>
            </p:nvSpPr>
            <p:spPr>
              <a:xfrm>
                <a:off x="10048817" y="4967130"/>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 name="TextBox 41">
                <a:extLst>
                  <a:ext uri="{FF2B5EF4-FFF2-40B4-BE49-F238E27FC236}">
                    <a16:creationId xmlns:a16="http://schemas.microsoft.com/office/drawing/2014/main" id="{D1E9A2B9-9BBF-788D-AB96-B64465B2D21F}"/>
                  </a:ext>
                </a:extLst>
              </p:cNvPr>
              <p:cNvSpPr txBox="1"/>
              <p:nvPr/>
            </p:nvSpPr>
            <p:spPr>
              <a:xfrm>
                <a:off x="8451195" y="4883058"/>
                <a:ext cx="1722379" cy="830997"/>
              </a:xfrm>
              <a:prstGeom prst="rect">
                <a:avLst/>
              </a:prstGeom>
              <a:noFill/>
            </p:spPr>
            <p:txBody>
              <a:bodyPr wrap="square" rtlCol="0">
                <a:spAutoFit/>
              </a:bodyPr>
              <a:lstStyle/>
              <a:p>
                <a:r>
                  <a:rPr lang="en-US" sz="2400" dirty="0"/>
                  <a:t>Backscatter Circuit</a:t>
                </a:r>
              </a:p>
            </p:txBody>
          </p:sp>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8EFBF0A4-B7B1-9503-C9C0-E8F377027B9B}"/>
                    </a:ext>
                  </a:extLst>
                </p:cNvPr>
                <p:cNvSpPr txBox="1"/>
                <p:nvPr/>
              </p:nvSpPr>
              <p:spPr>
                <a:xfrm>
                  <a:off x="6197430" y="5671322"/>
                  <a:ext cx="35567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𝑠</m:t>
                            </m:r>
                          </m:sub>
                        </m:sSub>
                      </m:oMath>
                    </m:oMathPara>
                  </a14:m>
                  <a:endParaRPr lang="en-US" sz="2800" dirty="0"/>
                </a:p>
              </p:txBody>
            </p:sp>
          </mc:Choice>
          <mc:Fallback xmlns="">
            <p:sp>
              <p:nvSpPr>
                <p:cNvPr id="43" name="TextBox 42">
                  <a:extLst>
                    <a:ext uri="{FF2B5EF4-FFF2-40B4-BE49-F238E27FC236}">
                      <a16:creationId xmlns:a16="http://schemas.microsoft.com/office/drawing/2014/main" id="{8EFBF0A4-B7B1-9503-C9C0-E8F377027B9B}"/>
                    </a:ext>
                  </a:extLst>
                </p:cNvPr>
                <p:cNvSpPr txBox="1">
                  <a:spLocks noRot="1" noChangeAspect="1" noMove="1" noResize="1" noEditPoints="1" noAdjustHandles="1" noChangeArrowheads="1" noChangeShapeType="1" noTextEdit="1"/>
                </p:cNvSpPr>
                <p:nvPr/>
              </p:nvSpPr>
              <p:spPr>
                <a:xfrm>
                  <a:off x="6197430" y="5671322"/>
                  <a:ext cx="355675" cy="430887"/>
                </a:xfrm>
                <a:prstGeom prst="rect">
                  <a:avLst/>
                </a:prstGeom>
                <a:blipFill>
                  <a:blip r:embed="rId5"/>
                  <a:stretch>
                    <a:fillRect/>
                  </a:stretch>
                </a:blipFill>
              </p:spPr>
              <p:txBody>
                <a:bodyPr/>
                <a:lstStyle/>
                <a:p>
                  <a:r>
                    <a:rPr lang="en-US">
                      <a:noFill/>
                    </a:rPr>
                    <a:t> </a:t>
                  </a:r>
                </a:p>
              </p:txBody>
            </p:sp>
          </mc:Fallback>
        </mc:AlternateContent>
        <p:cxnSp>
          <p:nvCxnSpPr>
            <p:cNvPr id="44" name="Connector: Elbow 43">
              <a:extLst>
                <a:ext uri="{FF2B5EF4-FFF2-40B4-BE49-F238E27FC236}">
                  <a16:creationId xmlns:a16="http://schemas.microsoft.com/office/drawing/2014/main" id="{D08EAB13-B303-6F7C-18EE-4981DE8E21D5}"/>
                </a:ext>
              </a:extLst>
            </p:cNvPr>
            <p:cNvCxnSpPr>
              <a:endCxn id="21" idx="2"/>
            </p:cNvCxnSpPr>
            <p:nvPr/>
          </p:nvCxnSpPr>
          <p:spPr>
            <a:xfrm flipV="1">
              <a:off x="7081171" y="5555917"/>
              <a:ext cx="865004" cy="227658"/>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Google Shape;888;p86">
              <a:extLst>
                <a:ext uri="{FF2B5EF4-FFF2-40B4-BE49-F238E27FC236}">
                  <a16:creationId xmlns:a16="http://schemas.microsoft.com/office/drawing/2014/main" id="{3DE7DE85-3B90-7A5B-C33B-07628DD77BA7}"/>
                </a:ext>
              </a:extLst>
            </p:cNvPr>
            <p:cNvSpPr/>
            <p:nvPr/>
          </p:nvSpPr>
          <p:spPr>
            <a:xfrm>
              <a:off x="6969209" y="5696964"/>
              <a:ext cx="154400" cy="154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0" name="Google Shape;894;p86">
              <a:extLst>
                <a:ext uri="{FF2B5EF4-FFF2-40B4-BE49-F238E27FC236}">
                  <a16:creationId xmlns:a16="http://schemas.microsoft.com/office/drawing/2014/main" id="{D8C696A0-048F-17B1-95C7-69FF334DBF7B}"/>
                </a:ext>
              </a:extLst>
            </p:cNvPr>
            <p:cNvSpPr/>
            <p:nvPr/>
          </p:nvSpPr>
          <p:spPr>
            <a:xfrm rot="6363970">
              <a:off x="6471610" y="5544588"/>
              <a:ext cx="506170" cy="492450"/>
            </a:xfrm>
            <a:prstGeom prst="arc">
              <a:avLst>
                <a:gd name="adj1" fmla="val 16468312"/>
                <a:gd name="adj2" fmla="val 21298246"/>
              </a:avLst>
            </a:prstGeom>
            <a:noFill/>
            <a:ln w="28575" cap="flat" cmpd="sng">
              <a:solidFill>
                <a:srgbClr val="000000"/>
              </a:solidFill>
              <a:prstDash val="dash"/>
              <a:round/>
              <a:headEnd type="none" w="med" len="med"/>
              <a:tailEnd type="triangle" w="med" len="med"/>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914997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DE2EDFD-3935-C24D-145F-0D3679E626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5E9AA0-FD20-54AB-3D00-2AF67EF063C9}"/>
              </a:ext>
            </a:extLst>
          </p:cNvPr>
          <p:cNvSpPr>
            <a:spLocks noGrp="1"/>
          </p:cNvSpPr>
          <p:nvPr>
            <p:ph type="title"/>
          </p:nvPr>
        </p:nvSpPr>
        <p:spPr/>
        <p:txBody>
          <a:bodyPr>
            <a:normAutofit fontScale="90000"/>
          </a:bodyPr>
          <a:lstStyle/>
          <a:p>
            <a:r>
              <a:rPr lang="en-US" dirty="0"/>
              <a:t>Harvest Power vs Distance Measurement</a:t>
            </a:r>
          </a:p>
        </p:txBody>
      </p:sp>
      <p:sp>
        <p:nvSpPr>
          <p:cNvPr id="4" name="Slide Number Placeholder 3">
            <a:extLst>
              <a:ext uri="{FF2B5EF4-FFF2-40B4-BE49-F238E27FC236}">
                <a16:creationId xmlns:a16="http://schemas.microsoft.com/office/drawing/2014/main" id="{CF8AC194-722B-EE70-98B4-287D61D87B1F}"/>
              </a:ext>
            </a:extLst>
          </p:cNvPr>
          <p:cNvSpPr>
            <a:spLocks noGrp="1"/>
          </p:cNvSpPr>
          <p:nvPr>
            <p:ph type="sldNum" idx="12"/>
          </p:nvPr>
        </p:nvSpPr>
        <p:spPr>
          <a:xfrm>
            <a:off x="11158465" y="191793"/>
            <a:ext cx="731600" cy="524800"/>
          </a:xfrm>
        </p:spPr>
        <p:txBody>
          <a:bodyPr/>
          <a:lstStyle/>
          <a:p>
            <a:fld id="{00000000-1234-1234-1234-123412341234}" type="slidenum">
              <a:rPr lang="en" smtClean="0"/>
              <a:pPr/>
              <a:t>27</a:t>
            </a:fld>
            <a:endParaRPr lang="en" dirty="0"/>
          </a:p>
        </p:txBody>
      </p:sp>
      <p:sp>
        <p:nvSpPr>
          <p:cNvPr id="3" name="Google Shape;153;p24">
            <a:extLst>
              <a:ext uri="{FF2B5EF4-FFF2-40B4-BE49-F238E27FC236}">
                <a16:creationId xmlns:a16="http://schemas.microsoft.com/office/drawing/2014/main" id="{800DD2A7-7294-603F-E286-7569A5161521}"/>
              </a:ext>
            </a:extLst>
          </p:cNvPr>
          <p:cNvSpPr/>
          <p:nvPr/>
        </p:nvSpPr>
        <p:spPr>
          <a:xfrm>
            <a:off x="0" y="6117731"/>
            <a:ext cx="12192000" cy="718626"/>
          </a:xfrm>
          <a:prstGeom prst="rect">
            <a:avLst/>
          </a:prstGeom>
          <a:noFill/>
          <a:ln w="9525" cap="flat" cmpd="sng">
            <a:noFill/>
            <a:prstDash val="solid"/>
            <a:round/>
            <a:headEnd type="none" w="sm" len="sm"/>
            <a:tailEnd type="none" w="sm" len="sm"/>
          </a:ln>
        </p:spPr>
        <p:txBody>
          <a:bodyPr spcFirstLastPara="1" wrap="square" lIns="121900" tIns="121900" rIns="121900" bIns="121900" anchor="ctr" anchorCtr="0">
            <a:noAutofit/>
          </a:bodyPr>
          <a:lstStyle/>
          <a:p>
            <a:pPr lvl="0" algn="ctr"/>
            <a:r>
              <a:rPr lang="en-US" sz="3200" dirty="0">
                <a:solidFill>
                  <a:srgbClr val="FF0000"/>
                </a:solidFill>
              </a:rPr>
              <a:t>Our system can power up IoT sensor from more than 12 meters</a:t>
            </a:r>
          </a:p>
        </p:txBody>
      </p:sp>
      <p:grpSp>
        <p:nvGrpSpPr>
          <p:cNvPr id="5" name="Group 4">
            <a:extLst>
              <a:ext uri="{FF2B5EF4-FFF2-40B4-BE49-F238E27FC236}">
                <a16:creationId xmlns:a16="http://schemas.microsoft.com/office/drawing/2014/main" id="{EA15972D-0EE7-226F-4DF2-DF040F99EC47}"/>
              </a:ext>
            </a:extLst>
          </p:cNvPr>
          <p:cNvGrpSpPr/>
          <p:nvPr/>
        </p:nvGrpSpPr>
        <p:grpSpPr>
          <a:xfrm>
            <a:off x="2381021" y="1356967"/>
            <a:ext cx="6901125" cy="4636140"/>
            <a:chOff x="2209983" y="1369714"/>
            <a:chExt cx="7286330" cy="4894919"/>
          </a:xfrm>
        </p:grpSpPr>
        <p:pic>
          <p:nvPicPr>
            <p:cNvPr id="7" name="Picture 6">
              <a:extLst>
                <a:ext uri="{FF2B5EF4-FFF2-40B4-BE49-F238E27FC236}">
                  <a16:creationId xmlns:a16="http://schemas.microsoft.com/office/drawing/2014/main" id="{83B44376-954F-88AA-66BC-06888E7B8C8F}"/>
                </a:ext>
              </a:extLst>
            </p:cNvPr>
            <p:cNvPicPr>
              <a:picLocks noChangeAspect="1"/>
            </p:cNvPicPr>
            <p:nvPr/>
          </p:nvPicPr>
          <p:blipFill>
            <a:blip r:embed="rId3"/>
            <a:stretch>
              <a:fillRect/>
            </a:stretch>
          </p:blipFill>
          <p:spPr>
            <a:xfrm>
              <a:off x="2209983" y="1369714"/>
              <a:ext cx="7286330" cy="4894919"/>
            </a:xfrm>
            <a:prstGeom prst="rect">
              <a:avLst/>
            </a:prstGeom>
          </p:spPr>
        </p:pic>
        <p:cxnSp>
          <p:nvCxnSpPr>
            <p:cNvPr id="6" name="Straight Connector 5">
              <a:extLst>
                <a:ext uri="{FF2B5EF4-FFF2-40B4-BE49-F238E27FC236}">
                  <a16:creationId xmlns:a16="http://schemas.microsoft.com/office/drawing/2014/main" id="{B420F597-1B8C-216C-9328-234438D57F25}"/>
                </a:ext>
              </a:extLst>
            </p:cNvPr>
            <p:cNvCxnSpPr/>
            <p:nvPr/>
          </p:nvCxnSpPr>
          <p:spPr>
            <a:xfrm>
              <a:off x="3183316" y="4531742"/>
              <a:ext cx="6213423"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57DB237-B056-010F-9410-2BD1888AF9D0}"/>
                </a:ext>
              </a:extLst>
            </p:cNvPr>
            <p:cNvSpPr txBox="1"/>
            <p:nvPr/>
          </p:nvSpPr>
          <p:spPr>
            <a:xfrm>
              <a:off x="4196735" y="4472714"/>
              <a:ext cx="4867084" cy="461665"/>
            </a:xfrm>
            <a:prstGeom prst="rect">
              <a:avLst/>
            </a:prstGeom>
            <a:noFill/>
          </p:spPr>
          <p:txBody>
            <a:bodyPr wrap="square" rtlCol="0">
              <a:spAutoFit/>
            </a:bodyPr>
            <a:lstStyle/>
            <a:p>
              <a:r>
                <a:rPr lang="en-US" sz="2400" dirty="0">
                  <a:solidFill>
                    <a:srgbClr val="C00000"/>
                  </a:solidFill>
                </a:rPr>
                <a:t>IoT Sensor  Power Consumption</a:t>
              </a:r>
            </a:p>
          </p:txBody>
        </p:sp>
      </p:grpSp>
    </p:spTree>
    <p:extLst>
      <p:ext uri="{BB962C8B-B14F-4D97-AF65-F5344CB8AC3E}">
        <p14:creationId xmlns:p14="http://schemas.microsoft.com/office/powerpoint/2010/main" val="359154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75D2D-CF25-2F05-5A7C-077276FDF1EA}"/>
              </a:ext>
            </a:extLst>
          </p:cNvPr>
          <p:cNvSpPr>
            <a:spLocks noGrp="1"/>
          </p:cNvSpPr>
          <p:nvPr>
            <p:ph type="title"/>
          </p:nvPr>
        </p:nvSpPr>
        <p:spPr/>
        <p:txBody>
          <a:bodyPr>
            <a:normAutofit fontScale="90000"/>
          </a:bodyPr>
          <a:lstStyle/>
          <a:p>
            <a:r>
              <a:rPr lang="en-US" dirty="0"/>
              <a:t>RSSI Profile Measurement Result</a:t>
            </a:r>
          </a:p>
        </p:txBody>
      </p:sp>
      <p:sp>
        <p:nvSpPr>
          <p:cNvPr id="4" name="Slide Number Placeholder 3">
            <a:extLst>
              <a:ext uri="{FF2B5EF4-FFF2-40B4-BE49-F238E27FC236}">
                <a16:creationId xmlns:a16="http://schemas.microsoft.com/office/drawing/2014/main" id="{4E99610C-1F74-7266-FE60-74F3034EED61}"/>
              </a:ext>
            </a:extLst>
          </p:cNvPr>
          <p:cNvSpPr>
            <a:spLocks noGrp="1"/>
          </p:cNvSpPr>
          <p:nvPr>
            <p:ph type="sldNum" idx="12"/>
          </p:nvPr>
        </p:nvSpPr>
        <p:spPr/>
        <p:txBody>
          <a:bodyPr/>
          <a:lstStyle/>
          <a:p>
            <a:fld id="{00000000-1234-1234-1234-123412341234}" type="slidenum">
              <a:rPr lang="en" smtClean="0"/>
              <a:pPr/>
              <a:t>28</a:t>
            </a:fld>
            <a:endParaRPr lang="en"/>
          </a:p>
        </p:txBody>
      </p:sp>
      <p:pic>
        <p:nvPicPr>
          <p:cNvPr id="10" name="Picture 9">
            <a:extLst>
              <a:ext uri="{FF2B5EF4-FFF2-40B4-BE49-F238E27FC236}">
                <a16:creationId xmlns:a16="http://schemas.microsoft.com/office/drawing/2014/main" id="{7C0326D0-14EA-7F8A-8137-FFC443241A40}"/>
              </a:ext>
            </a:extLst>
          </p:cNvPr>
          <p:cNvPicPr>
            <a:picLocks noChangeAspect="1"/>
          </p:cNvPicPr>
          <p:nvPr/>
        </p:nvPicPr>
        <p:blipFill>
          <a:blip r:embed="rId3"/>
          <a:stretch>
            <a:fillRect/>
          </a:stretch>
        </p:blipFill>
        <p:spPr>
          <a:xfrm>
            <a:off x="2345850" y="1151223"/>
            <a:ext cx="7336609" cy="4672656"/>
          </a:xfrm>
          <a:prstGeom prst="rect">
            <a:avLst/>
          </a:prstGeom>
        </p:spPr>
      </p:pic>
      <p:sp>
        <p:nvSpPr>
          <p:cNvPr id="3" name="Google Shape;153;p24">
            <a:extLst>
              <a:ext uri="{FF2B5EF4-FFF2-40B4-BE49-F238E27FC236}">
                <a16:creationId xmlns:a16="http://schemas.microsoft.com/office/drawing/2014/main" id="{685DAFFA-64FF-88CA-049C-0C2017330BD1}"/>
              </a:ext>
            </a:extLst>
          </p:cNvPr>
          <p:cNvSpPr/>
          <p:nvPr/>
        </p:nvSpPr>
        <p:spPr>
          <a:xfrm>
            <a:off x="0" y="6117731"/>
            <a:ext cx="12192000" cy="718626"/>
          </a:xfrm>
          <a:prstGeom prst="rect">
            <a:avLst/>
          </a:prstGeom>
          <a:noFill/>
          <a:ln w="9525" cap="flat" cmpd="sng">
            <a:noFill/>
            <a:prstDash val="solid"/>
            <a:round/>
            <a:headEnd type="none" w="sm" len="sm"/>
            <a:tailEnd type="none" w="sm" len="sm"/>
          </a:ln>
        </p:spPr>
        <p:txBody>
          <a:bodyPr spcFirstLastPara="1" wrap="square" lIns="121900" tIns="121900" rIns="121900" bIns="121900" anchor="ctr" anchorCtr="0">
            <a:noAutofit/>
          </a:bodyPr>
          <a:lstStyle/>
          <a:p>
            <a:pPr lvl="0" algn="ctr"/>
            <a:r>
              <a:rPr lang="en-US" sz="3200" dirty="0">
                <a:solidFill>
                  <a:srgbClr val="FF0000"/>
                </a:solidFill>
              </a:rPr>
              <a:t>Takeaway message?</a:t>
            </a:r>
          </a:p>
        </p:txBody>
      </p:sp>
    </p:spTree>
    <p:extLst>
      <p:ext uri="{BB962C8B-B14F-4D97-AF65-F5344CB8AC3E}">
        <p14:creationId xmlns:p14="http://schemas.microsoft.com/office/powerpoint/2010/main" val="158594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768"/>
        <p:cNvGrpSpPr/>
        <p:nvPr/>
      </p:nvGrpSpPr>
      <p:grpSpPr>
        <a:xfrm>
          <a:off x="0" y="0"/>
          <a:ext cx="0" cy="0"/>
          <a:chOff x="0" y="0"/>
          <a:chExt cx="0" cy="0"/>
        </a:xfrm>
      </p:grpSpPr>
      <p:sp>
        <p:nvSpPr>
          <p:cNvPr id="769" name="Google Shape;769;p82"/>
          <p:cNvSpPr txBox="1">
            <a:spLocks noGrp="1"/>
          </p:cNvSpPr>
          <p:nvPr>
            <p:ph type="title"/>
          </p:nvPr>
        </p:nvSpPr>
        <p:spPr>
          <a:xfrm>
            <a:off x="415600" y="593367"/>
            <a:ext cx="11360800" cy="763600"/>
          </a:xfrm>
          <a:prstGeom prst="rect">
            <a:avLst/>
          </a:prstGeom>
          <a:ln w="19050">
            <a:noFill/>
          </a:ln>
        </p:spPr>
        <p:txBody>
          <a:bodyPr spcFirstLastPara="1" vert="horz" wrap="square" lIns="121900" tIns="121900" rIns="121900" bIns="121900" rtlCol="0" anchor="t" anchorCtr="0">
            <a:noAutofit/>
          </a:bodyPr>
          <a:lstStyle/>
          <a:p>
            <a:r>
              <a:rPr lang="en" dirty="0" err="1"/>
              <a:t>mmWave</a:t>
            </a:r>
            <a:r>
              <a:rPr lang="en" dirty="0"/>
              <a:t> harvester beam alignment</a:t>
            </a:r>
            <a:endParaRPr dirty="0"/>
          </a:p>
        </p:txBody>
      </p:sp>
      <p:sp>
        <p:nvSpPr>
          <p:cNvPr id="772" name="Google Shape;772;p82"/>
          <p:cNvSpPr/>
          <p:nvPr/>
        </p:nvSpPr>
        <p:spPr>
          <a:xfrm rot="-4993461">
            <a:off x="2719077" y="2687439"/>
            <a:ext cx="286893" cy="1763065"/>
          </a:xfrm>
          <a:prstGeom prst="ellipse">
            <a:avLst/>
          </a:prstGeom>
          <a:solidFill>
            <a:srgbClr val="CFE2F3"/>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73" name="Google Shape;773;p82"/>
          <p:cNvSpPr txBox="1"/>
          <p:nvPr/>
        </p:nvSpPr>
        <p:spPr>
          <a:xfrm>
            <a:off x="592746" y="4221799"/>
            <a:ext cx="1686165" cy="984845"/>
          </a:xfrm>
          <a:prstGeom prst="rect">
            <a:avLst/>
          </a:prstGeom>
          <a:noFill/>
          <a:ln w="19050">
            <a:noFill/>
          </a:ln>
        </p:spPr>
        <p:txBody>
          <a:bodyPr spcFirstLastPara="1" wrap="square" lIns="121900" tIns="121900" rIns="121900" bIns="121900" anchor="t" anchorCtr="0">
            <a:spAutoFit/>
          </a:bodyPr>
          <a:lstStyle/>
          <a:p>
            <a:r>
              <a:rPr lang="en" sz="2400" dirty="0"/>
              <a:t>Power Transmitter</a:t>
            </a:r>
            <a:endParaRPr sz="2400" dirty="0"/>
          </a:p>
        </p:txBody>
      </p:sp>
      <p:sp>
        <p:nvSpPr>
          <p:cNvPr id="774" name="Google Shape;774;p82"/>
          <p:cNvSpPr/>
          <p:nvPr/>
        </p:nvSpPr>
        <p:spPr>
          <a:xfrm>
            <a:off x="817914" y="2789398"/>
            <a:ext cx="798800" cy="1432400"/>
          </a:xfrm>
          <a:prstGeom prst="roundRect">
            <a:avLst>
              <a:gd name="adj" fmla="val 16667"/>
            </a:avLst>
          </a:prstGeom>
          <a:solidFill>
            <a:srgbClr val="CCCCCC"/>
          </a:solidFill>
          <a:ln w="19050"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endParaRPr sz="1733">
              <a:solidFill>
                <a:srgbClr val="000000"/>
              </a:solidFill>
            </a:endParaRPr>
          </a:p>
          <a:p>
            <a:endParaRPr sz="2400"/>
          </a:p>
        </p:txBody>
      </p:sp>
      <p:cxnSp>
        <p:nvCxnSpPr>
          <p:cNvPr id="775" name="Google Shape;775;p82"/>
          <p:cNvCxnSpPr/>
          <p:nvPr/>
        </p:nvCxnSpPr>
        <p:spPr>
          <a:xfrm>
            <a:off x="1616747" y="3113815"/>
            <a:ext cx="234000" cy="0"/>
          </a:xfrm>
          <a:prstGeom prst="straightConnector1">
            <a:avLst/>
          </a:prstGeom>
          <a:noFill/>
          <a:ln w="19050" cap="flat" cmpd="sng">
            <a:solidFill>
              <a:srgbClr val="595959"/>
            </a:solidFill>
            <a:prstDash val="solid"/>
            <a:round/>
            <a:headEnd type="none" w="med" len="med"/>
            <a:tailEnd type="none" w="med" len="med"/>
          </a:ln>
        </p:spPr>
      </p:cxnSp>
      <p:cxnSp>
        <p:nvCxnSpPr>
          <p:cNvPr id="776" name="Google Shape;776;p82"/>
          <p:cNvCxnSpPr/>
          <p:nvPr/>
        </p:nvCxnSpPr>
        <p:spPr>
          <a:xfrm>
            <a:off x="1850747" y="2992982"/>
            <a:ext cx="0" cy="127600"/>
          </a:xfrm>
          <a:prstGeom prst="straightConnector1">
            <a:avLst/>
          </a:prstGeom>
          <a:noFill/>
          <a:ln w="19050" cap="flat" cmpd="sng">
            <a:solidFill>
              <a:srgbClr val="595959"/>
            </a:solidFill>
            <a:prstDash val="solid"/>
            <a:round/>
            <a:headEnd type="none" w="med" len="med"/>
            <a:tailEnd type="none" w="med" len="med"/>
          </a:ln>
        </p:spPr>
      </p:cxnSp>
      <p:sp>
        <p:nvSpPr>
          <p:cNvPr id="777" name="Google Shape;777;p82"/>
          <p:cNvSpPr/>
          <p:nvPr/>
        </p:nvSpPr>
        <p:spPr>
          <a:xfrm rot="10800000" flipH="1">
            <a:off x="1771547" y="2855382"/>
            <a:ext cx="158400" cy="137600"/>
          </a:xfrm>
          <a:prstGeom prst="triangle">
            <a:avLst>
              <a:gd name="adj" fmla="val 50000"/>
            </a:avLst>
          </a:prstGeom>
          <a:solidFill>
            <a:srgbClr val="EEEEEE"/>
          </a:solidFill>
          <a:ln w="19050"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778" name="Google Shape;778;p82"/>
          <p:cNvCxnSpPr/>
          <p:nvPr/>
        </p:nvCxnSpPr>
        <p:spPr>
          <a:xfrm>
            <a:off x="1624381" y="3427665"/>
            <a:ext cx="234000" cy="0"/>
          </a:xfrm>
          <a:prstGeom prst="straightConnector1">
            <a:avLst/>
          </a:prstGeom>
          <a:noFill/>
          <a:ln w="19050" cap="flat" cmpd="sng">
            <a:solidFill>
              <a:srgbClr val="595959"/>
            </a:solidFill>
            <a:prstDash val="solid"/>
            <a:round/>
            <a:headEnd type="none" w="med" len="med"/>
            <a:tailEnd type="none" w="med" len="med"/>
          </a:ln>
        </p:spPr>
      </p:cxnSp>
      <p:cxnSp>
        <p:nvCxnSpPr>
          <p:cNvPr id="779" name="Google Shape;779;p82"/>
          <p:cNvCxnSpPr/>
          <p:nvPr/>
        </p:nvCxnSpPr>
        <p:spPr>
          <a:xfrm>
            <a:off x="1858381" y="3306831"/>
            <a:ext cx="0" cy="127600"/>
          </a:xfrm>
          <a:prstGeom prst="straightConnector1">
            <a:avLst/>
          </a:prstGeom>
          <a:noFill/>
          <a:ln w="19050" cap="flat" cmpd="sng">
            <a:solidFill>
              <a:srgbClr val="595959"/>
            </a:solidFill>
            <a:prstDash val="solid"/>
            <a:round/>
            <a:headEnd type="none" w="med" len="med"/>
            <a:tailEnd type="none" w="med" len="med"/>
          </a:ln>
        </p:spPr>
      </p:cxnSp>
      <p:sp>
        <p:nvSpPr>
          <p:cNvPr id="780" name="Google Shape;780;p82"/>
          <p:cNvSpPr/>
          <p:nvPr/>
        </p:nvSpPr>
        <p:spPr>
          <a:xfrm rot="10800000" flipH="1">
            <a:off x="1779181" y="3169231"/>
            <a:ext cx="158400" cy="137600"/>
          </a:xfrm>
          <a:prstGeom prst="triangle">
            <a:avLst>
              <a:gd name="adj" fmla="val 50000"/>
            </a:avLst>
          </a:prstGeom>
          <a:solidFill>
            <a:srgbClr val="EEEEEE"/>
          </a:solidFill>
          <a:ln w="19050"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781" name="Google Shape;781;p82"/>
          <p:cNvCxnSpPr/>
          <p:nvPr/>
        </p:nvCxnSpPr>
        <p:spPr>
          <a:xfrm>
            <a:off x="1616747" y="3752331"/>
            <a:ext cx="234000" cy="0"/>
          </a:xfrm>
          <a:prstGeom prst="straightConnector1">
            <a:avLst/>
          </a:prstGeom>
          <a:noFill/>
          <a:ln w="19050" cap="flat" cmpd="sng">
            <a:solidFill>
              <a:srgbClr val="595959"/>
            </a:solidFill>
            <a:prstDash val="solid"/>
            <a:round/>
            <a:headEnd type="none" w="med" len="med"/>
            <a:tailEnd type="none" w="med" len="med"/>
          </a:ln>
        </p:spPr>
      </p:cxnSp>
      <p:cxnSp>
        <p:nvCxnSpPr>
          <p:cNvPr id="782" name="Google Shape;782;p82"/>
          <p:cNvCxnSpPr/>
          <p:nvPr/>
        </p:nvCxnSpPr>
        <p:spPr>
          <a:xfrm>
            <a:off x="1850747" y="3631498"/>
            <a:ext cx="0" cy="127600"/>
          </a:xfrm>
          <a:prstGeom prst="straightConnector1">
            <a:avLst/>
          </a:prstGeom>
          <a:noFill/>
          <a:ln w="19050" cap="flat" cmpd="sng">
            <a:solidFill>
              <a:srgbClr val="595959"/>
            </a:solidFill>
            <a:prstDash val="solid"/>
            <a:round/>
            <a:headEnd type="none" w="med" len="med"/>
            <a:tailEnd type="none" w="med" len="med"/>
          </a:ln>
        </p:spPr>
      </p:cxnSp>
      <p:sp>
        <p:nvSpPr>
          <p:cNvPr id="783" name="Google Shape;783;p82"/>
          <p:cNvSpPr/>
          <p:nvPr/>
        </p:nvSpPr>
        <p:spPr>
          <a:xfrm rot="10800000" flipH="1">
            <a:off x="1771547" y="3493898"/>
            <a:ext cx="158400" cy="137600"/>
          </a:xfrm>
          <a:prstGeom prst="triangle">
            <a:avLst>
              <a:gd name="adj" fmla="val 50000"/>
            </a:avLst>
          </a:prstGeom>
          <a:solidFill>
            <a:srgbClr val="EEEEEE"/>
          </a:solidFill>
          <a:ln w="19050"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784" name="Google Shape;784;p82"/>
          <p:cNvCxnSpPr/>
          <p:nvPr/>
        </p:nvCxnSpPr>
        <p:spPr>
          <a:xfrm>
            <a:off x="1616747" y="4076998"/>
            <a:ext cx="234000" cy="0"/>
          </a:xfrm>
          <a:prstGeom prst="straightConnector1">
            <a:avLst/>
          </a:prstGeom>
          <a:noFill/>
          <a:ln w="19050" cap="flat" cmpd="sng">
            <a:solidFill>
              <a:srgbClr val="595959"/>
            </a:solidFill>
            <a:prstDash val="solid"/>
            <a:round/>
            <a:headEnd type="none" w="med" len="med"/>
            <a:tailEnd type="none" w="med" len="med"/>
          </a:ln>
        </p:spPr>
      </p:cxnSp>
      <p:cxnSp>
        <p:nvCxnSpPr>
          <p:cNvPr id="785" name="Google Shape;785;p82"/>
          <p:cNvCxnSpPr/>
          <p:nvPr/>
        </p:nvCxnSpPr>
        <p:spPr>
          <a:xfrm>
            <a:off x="1850747" y="3949398"/>
            <a:ext cx="0" cy="127600"/>
          </a:xfrm>
          <a:prstGeom prst="straightConnector1">
            <a:avLst/>
          </a:prstGeom>
          <a:noFill/>
          <a:ln w="19050" cap="flat" cmpd="sng">
            <a:solidFill>
              <a:srgbClr val="595959"/>
            </a:solidFill>
            <a:prstDash val="solid"/>
            <a:round/>
            <a:headEnd type="none" w="med" len="med"/>
            <a:tailEnd type="none" w="med" len="med"/>
          </a:ln>
        </p:spPr>
      </p:cxnSp>
      <p:sp>
        <p:nvSpPr>
          <p:cNvPr id="786" name="Google Shape;786;p82"/>
          <p:cNvSpPr/>
          <p:nvPr/>
        </p:nvSpPr>
        <p:spPr>
          <a:xfrm rot="10800000" flipH="1">
            <a:off x="1771547" y="3818565"/>
            <a:ext cx="158400" cy="137600"/>
          </a:xfrm>
          <a:prstGeom prst="triangle">
            <a:avLst>
              <a:gd name="adj" fmla="val 50000"/>
            </a:avLst>
          </a:prstGeom>
          <a:solidFill>
            <a:srgbClr val="EEEEEE"/>
          </a:solidFill>
          <a:ln w="19050"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0" name="Google Shape;800;p82"/>
          <p:cNvSpPr/>
          <p:nvPr/>
        </p:nvSpPr>
        <p:spPr>
          <a:xfrm rot="3757969">
            <a:off x="4766736" y="1856536"/>
            <a:ext cx="259101" cy="1763297"/>
          </a:xfrm>
          <a:prstGeom prst="ellipse">
            <a:avLst/>
          </a:prstGeom>
          <a:solidFill>
            <a:srgbClr val="CFE2F3"/>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1" name="Google Shape;801;p82"/>
          <p:cNvSpPr/>
          <p:nvPr/>
        </p:nvSpPr>
        <p:spPr>
          <a:xfrm rot="3085969">
            <a:off x="1427488" y="2480282"/>
            <a:ext cx="2009521" cy="1780696"/>
          </a:xfrm>
          <a:prstGeom prst="arc">
            <a:avLst>
              <a:gd name="adj1" fmla="val 17222435"/>
              <a:gd name="adj2" fmla="val 21331523"/>
            </a:avLst>
          </a:prstGeom>
          <a:noFill/>
          <a:ln w="19050" cap="flat" cmpd="sng">
            <a:solidFill>
              <a:srgbClr val="000000"/>
            </a:solidFill>
            <a:prstDash val="dash"/>
            <a:round/>
            <a:headEnd type="triangle" w="sm" len="sm"/>
            <a:tailEnd type="none" w="sm" len="sm"/>
          </a:ln>
        </p:spPr>
        <p:txBody>
          <a:bodyPr spcFirstLastPara="1" wrap="square" lIns="121900" tIns="121900" rIns="121900" bIns="121900" anchor="ctr" anchorCtr="0">
            <a:noAutofit/>
          </a:bodyPr>
          <a:lstStyle/>
          <a:p>
            <a:endParaRPr sz="2400"/>
          </a:p>
        </p:txBody>
      </p:sp>
      <p:sp>
        <p:nvSpPr>
          <p:cNvPr id="802" name="Google Shape;802;p82"/>
          <p:cNvSpPr/>
          <p:nvPr/>
        </p:nvSpPr>
        <p:spPr>
          <a:xfrm rot="11747929">
            <a:off x="4703232" y="1566614"/>
            <a:ext cx="1768392" cy="1645671"/>
          </a:xfrm>
          <a:prstGeom prst="arc">
            <a:avLst>
              <a:gd name="adj1" fmla="val 16461221"/>
              <a:gd name="adj2" fmla="val 21331523"/>
            </a:avLst>
          </a:prstGeom>
          <a:noFill/>
          <a:ln w="19050" cap="flat" cmpd="sng">
            <a:solidFill>
              <a:srgbClr val="000000"/>
            </a:solidFill>
            <a:prstDash val="dash"/>
            <a:round/>
            <a:headEnd type="triangle" w="sm" len="sm"/>
            <a:tailEnd type="none" w="sm" len="sm"/>
          </a:ln>
        </p:spPr>
        <p:txBody>
          <a:bodyPr spcFirstLastPara="1" wrap="square" lIns="121900" tIns="121900" rIns="121900" bIns="121900" anchor="ctr" anchorCtr="0">
            <a:noAutofit/>
          </a:bodyPr>
          <a:lstStyle/>
          <a:p>
            <a:endParaRPr sz="2400"/>
          </a:p>
        </p:txBody>
      </p:sp>
      <p:sp>
        <p:nvSpPr>
          <p:cNvPr id="4" name="Oval 3">
            <a:extLst>
              <a:ext uri="{FF2B5EF4-FFF2-40B4-BE49-F238E27FC236}">
                <a16:creationId xmlns:a16="http://schemas.microsoft.com/office/drawing/2014/main" id="{F1C16DCB-BB2E-DC8C-5094-24A68E97E41F}"/>
              </a:ext>
            </a:extLst>
          </p:cNvPr>
          <p:cNvSpPr/>
          <p:nvPr/>
        </p:nvSpPr>
        <p:spPr>
          <a:xfrm>
            <a:off x="5713265" y="1975402"/>
            <a:ext cx="428367" cy="428367"/>
          </a:xfrm>
          <a:prstGeom prst="ellipse">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CF2512B-4106-AFD4-62B5-5841D1903FF6}"/>
              </a:ext>
            </a:extLst>
          </p:cNvPr>
          <p:cNvSpPr/>
          <p:nvPr/>
        </p:nvSpPr>
        <p:spPr>
          <a:xfrm>
            <a:off x="6737459" y="3780034"/>
            <a:ext cx="428367" cy="428367"/>
          </a:xfrm>
          <a:prstGeom prst="ellipse">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95E2AB5-D1C4-A1E2-9846-51CD9F650925}"/>
              </a:ext>
            </a:extLst>
          </p:cNvPr>
          <p:cNvSpPr/>
          <p:nvPr/>
        </p:nvSpPr>
        <p:spPr>
          <a:xfrm>
            <a:off x="4843622" y="6001170"/>
            <a:ext cx="428367" cy="428367"/>
          </a:xfrm>
          <a:prstGeom prst="ellipse">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800;p82">
            <a:extLst>
              <a:ext uri="{FF2B5EF4-FFF2-40B4-BE49-F238E27FC236}">
                <a16:creationId xmlns:a16="http://schemas.microsoft.com/office/drawing/2014/main" id="{4B09D171-12E9-ED1E-238F-AC0BAC0C9F6F}"/>
              </a:ext>
            </a:extLst>
          </p:cNvPr>
          <p:cNvSpPr/>
          <p:nvPr/>
        </p:nvSpPr>
        <p:spPr>
          <a:xfrm rot="8118042">
            <a:off x="4097153" y="4522467"/>
            <a:ext cx="265949" cy="1763297"/>
          </a:xfrm>
          <a:prstGeom prst="ellipse">
            <a:avLst/>
          </a:prstGeom>
          <a:solidFill>
            <a:srgbClr val="CFE2F3"/>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 name="Google Shape;802;p82">
            <a:extLst>
              <a:ext uri="{FF2B5EF4-FFF2-40B4-BE49-F238E27FC236}">
                <a16:creationId xmlns:a16="http://schemas.microsoft.com/office/drawing/2014/main" id="{72F2EC0E-8B06-351E-DA90-32325AAF9327}"/>
              </a:ext>
            </a:extLst>
          </p:cNvPr>
          <p:cNvSpPr/>
          <p:nvPr/>
        </p:nvSpPr>
        <p:spPr>
          <a:xfrm rot="16659163">
            <a:off x="3677545" y="5003495"/>
            <a:ext cx="1768392" cy="1645671"/>
          </a:xfrm>
          <a:prstGeom prst="arc">
            <a:avLst>
              <a:gd name="adj1" fmla="val 16461221"/>
              <a:gd name="adj2" fmla="val 21331523"/>
            </a:avLst>
          </a:prstGeom>
          <a:noFill/>
          <a:ln w="19050" cap="flat" cmpd="sng">
            <a:solidFill>
              <a:srgbClr val="000000"/>
            </a:solidFill>
            <a:prstDash val="dash"/>
            <a:round/>
            <a:headEnd type="triangle" w="sm" len="sm"/>
            <a:tailEnd type="none" w="sm" len="sm"/>
          </a:ln>
        </p:spPr>
        <p:txBody>
          <a:bodyPr spcFirstLastPara="1" wrap="square" lIns="121900" tIns="121900" rIns="121900" bIns="121900" anchor="ctr" anchorCtr="0">
            <a:noAutofit/>
          </a:bodyPr>
          <a:lstStyle/>
          <a:p>
            <a:endParaRPr sz="2400"/>
          </a:p>
        </p:txBody>
      </p:sp>
      <p:sp>
        <p:nvSpPr>
          <p:cNvPr id="11" name="Google Shape;773;p82">
            <a:extLst>
              <a:ext uri="{FF2B5EF4-FFF2-40B4-BE49-F238E27FC236}">
                <a16:creationId xmlns:a16="http://schemas.microsoft.com/office/drawing/2014/main" id="{F4218942-BF04-9DDE-6D5A-4D35C95E2187}"/>
              </a:ext>
            </a:extLst>
          </p:cNvPr>
          <p:cNvSpPr txBox="1"/>
          <p:nvPr/>
        </p:nvSpPr>
        <p:spPr>
          <a:xfrm>
            <a:off x="5563641" y="2364550"/>
            <a:ext cx="1686165" cy="615513"/>
          </a:xfrm>
          <a:prstGeom prst="rect">
            <a:avLst/>
          </a:prstGeom>
          <a:noFill/>
          <a:ln w="19050">
            <a:noFill/>
          </a:ln>
        </p:spPr>
        <p:txBody>
          <a:bodyPr spcFirstLastPara="1" wrap="square" lIns="121900" tIns="121900" rIns="121900" bIns="121900" anchor="t" anchorCtr="0">
            <a:spAutoFit/>
          </a:bodyPr>
          <a:lstStyle/>
          <a:p>
            <a:r>
              <a:rPr lang="en" sz="2400" dirty="0"/>
              <a:t>IoT node1</a:t>
            </a:r>
            <a:endParaRPr sz="2400" dirty="0"/>
          </a:p>
        </p:txBody>
      </p:sp>
      <p:sp>
        <p:nvSpPr>
          <p:cNvPr id="12" name="Google Shape;773;p82">
            <a:extLst>
              <a:ext uri="{FF2B5EF4-FFF2-40B4-BE49-F238E27FC236}">
                <a16:creationId xmlns:a16="http://schemas.microsoft.com/office/drawing/2014/main" id="{B67C1AAF-275A-A0F4-0396-A2D2C68F9128}"/>
              </a:ext>
            </a:extLst>
          </p:cNvPr>
          <p:cNvSpPr txBox="1"/>
          <p:nvPr/>
        </p:nvSpPr>
        <p:spPr>
          <a:xfrm>
            <a:off x="6522972" y="4066811"/>
            <a:ext cx="1686165" cy="615513"/>
          </a:xfrm>
          <a:prstGeom prst="rect">
            <a:avLst/>
          </a:prstGeom>
          <a:noFill/>
          <a:ln w="19050">
            <a:noFill/>
          </a:ln>
        </p:spPr>
        <p:txBody>
          <a:bodyPr spcFirstLastPara="1" wrap="square" lIns="121900" tIns="121900" rIns="121900" bIns="121900" anchor="t" anchorCtr="0">
            <a:spAutoFit/>
          </a:bodyPr>
          <a:lstStyle/>
          <a:p>
            <a:r>
              <a:rPr lang="en" sz="2400" dirty="0"/>
              <a:t>IoT node2</a:t>
            </a:r>
            <a:endParaRPr sz="2400" dirty="0"/>
          </a:p>
        </p:txBody>
      </p:sp>
      <p:sp>
        <p:nvSpPr>
          <p:cNvPr id="13" name="Google Shape;773;p82">
            <a:extLst>
              <a:ext uri="{FF2B5EF4-FFF2-40B4-BE49-F238E27FC236}">
                <a16:creationId xmlns:a16="http://schemas.microsoft.com/office/drawing/2014/main" id="{2E9DF645-7B0B-57DA-675E-7C5A361B1329}"/>
              </a:ext>
            </a:extLst>
          </p:cNvPr>
          <p:cNvSpPr txBox="1"/>
          <p:nvPr/>
        </p:nvSpPr>
        <p:spPr>
          <a:xfrm>
            <a:off x="4720558" y="6242487"/>
            <a:ext cx="1686165" cy="615513"/>
          </a:xfrm>
          <a:prstGeom prst="rect">
            <a:avLst/>
          </a:prstGeom>
          <a:noFill/>
          <a:ln w="19050">
            <a:noFill/>
          </a:ln>
        </p:spPr>
        <p:txBody>
          <a:bodyPr spcFirstLastPara="1" wrap="square" lIns="121900" tIns="121900" rIns="121900" bIns="121900" anchor="t" anchorCtr="0">
            <a:spAutoFit/>
          </a:bodyPr>
          <a:lstStyle/>
          <a:p>
            <a:r>
              <a:rPr lang="en" sz="2400" dirty="0"/>
              <a:t>IoT node3</a:t>
            </a:r>
            <a:endParaRPr sz="2400" dirty="0"/>
          </a:p>
        </p:txBody>
      </p:sp>
      <p:sp>
        <p:nvSpPr>
          <p:cNvPr id="14" name="Google Shape;800;p82">
            <a:extLst>
              <a:ext uri="{FF2B5EF4-FFF2-40B4-BE49-F238E27FC236}">
                <a16:creationId xmlns:a16="http://schemas.microsoft.com/office/drawing/2014/main" id="{79EEE36C-F25F-CEB8-6A3B-F3BF46B90C3E}"/>
              </a:ext>
            </a:extLst>
          </p:cNvPr>
          <p:cNvSpPr/>
          <p:nvPr/>
        </p:nvSpPr>
        <p:spPr>
          <a:xfrm rot="4577438">
            <a:off x="5660781" y="3406725"/>
            <a:ext cx="285882" cy="1763297"/>
          </a:xfrm>
          <a:prstGeom prst="ellipse">
            <a:avLst/>
          </a:prstGeom>
          <a:solidFill>
            <a:srgbClr val="CFE2F3"/>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 name="Google Shape;802;p82">
            <a:extLst>
              <a:ext uri="{FF2B5EF4-FFF2-40B4-BE49-F238E27FC236}">
                <a16:creationId xmlns:a16="http://schemas.microsoft.com/office/drawing/2014/main" id="{3FEEE677-3D98-FA7C-2FB7-7653C1E37A0F}"/>
              </a:ext>
            </a:extLst>
          </p:cNvPr>
          <p:cNvSpPr/>
          <p:nvPr/>
        </p:nvSpPr>
        <p:spPr>
          <a:xfrm rot="13128438">
            <a:off x="5491722" y="3375932"/>
            <a:ext cx="1768392" cy="1645671"/>
          </a:xfrm>
          <a:prstGeom prst="arc">
            <a:avLst>
              <a:gd name="adj1" fmla="val 16461221"/>
              <a:gd name="adj2" fmla="val 21331523"/>
            </a:avLst>
          </a:prstGeom>
          <a:noFill/>
          <a:ln w="19050" cap="flat" cmpd="sng">
            <a:solidFill>
              <a:srgbClr val="000000"/>
            </a:solidFill>
            <a:prstDash val="dash"/>
            <a:round/>
            <a:headEnd type="triangle" w="sm" len="sm"/>
            <a:tailEnd type="none" w="sm" len="sm"/>
          </a:ln>
        </p:spPr>
        <p:txBody>
          <a:bodyPr spcFirstLastPara="1" wrap="square" lIns="121900" tIns="121900" rIns="121900" bIns="121900" anchor="ctr" anchorCtr="0">
            <a:noAutofit/>
          </a:bodyPr>
          <a:lstStyle/>
          <a:p>
            <a:endParaRPr sz="2400"/>
          </a:p>
        </p:txBody>
      </p:sp>
      <p:sp>
        <p:nvSpPr>
          <p:cNvPr id="2" name="TextBox 1">
            <a:extLst>
              <a:ext uri="{FF2B5EF4-FFF2-40B4-BE49-F238E27FC236}">
                <a16:creationId xmlns:a16="http://schemas.microsoft.com/office/drawing/2014/main" id="{6FA1A0CE-426C-94BA-3530-19858F3C4A50}"/>
              </a:ext>
            </a:extLst>
          </p:cNvPr>
          <p:cNvSpPr txBox="1"/>
          <p:nvPr/>
        </p:nvSpPr>
        <p:spPr>
          <a:xfrm>
            <a:off x="7540963" y="2074744"/>
            <a:ext cx="4597284" cy="1384995"/>
          </a:xfrm>
          <a:prstGeom prst="rect">
            <a:avLst/>
          </a:prstGeom>
          <a:noFill/>
        </p:spPr>
        <p:txBody>
          <a:bodyPr wrap="none" rtlCol="0">
            <a:spAutoFit/>
          </a:bodyPr>
          <a:lstStyle/>
          <a:p>
            <a:r>
              <a:rPr lang="en-US" sz="2800" dirty="0"/>
              <a:t>Design goals</a:t>
            </a:r>
          </a:p>
          <a:p>
            <a:pPr marL="285750" indent="-285750">
              <a:buFont typeface="Arial" panose="020B0604020202020204" pitchFamily="34" charset="0"/>
              <a:buChar char="•"/>
            </a:pPr>
            <a:r>
              <a:rPr lang="en-US" sz="2800" dirty="0"/>
              <a:t>Low-Power Beam Alignment</a:t>
            </a:r>
          </a:p>
          <a:p>
            <a:pPr marL="285750" indent="-285750">
              <a:buFont typeface="Arial" panose="020B0604020202020204" pitchFamily="34" charset="0"/>
              <a:buChar char="•"/>
            </a:pPr>
            <a:r>
              <a:rPr lang="en-US" sz="2800" dirty="0"/>
              <a:t>Wide Angle of Coverage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Samsung Brings 5G Indoors with New Commercial 5G mmWave Small Cell for  In-building Use - Samsung US Newsroom">
            <a:extLst>
              <a:ext uri="{FF2B5EF4-FFF2-40B4-BE49-F238E27FC236}">
                <a16:creationId xmlns:a16="http://schemas.microsoft.com/office/drawing/2014/main" id="{053C5074-7F3E-E9E9-E66E-86AB148EAA6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073" b="91927" l="10000" r="90000">
                        <a14:foregroundMark x1="55444" y1="9896" x2="62111" y2="8073"/>
                        <a14:foregroundMark x1="62111" y1="8073" x2="67111" y2="9766"/>
                        <a14:foregroundMark x1="41111" y1="89583" x2="47222" y2="91927"/>
                        <a14:foregroundMark x1="47222" y1="91927" x2="49778" y2="8984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432642" y="2491784"/>
            <a:ext cx="2985623" cy="25474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09001A-55AA-BE0F-91C6-3999E7338F0B}"/>
              </a:ext>
            </a:extLst>
          </p:cNvPr>
          <p:cNvSpPr>
            <a:spLocks noGrp="1"/>
          </p:cNvSpPr>
          <p:nvPr>
            <p:ph type="title"/>
          </p:nvPr>
        </p:nvSpPr>
        <p:spPr>
          <a:xfrm>
            <a:off x="402284" y="5254972"/>
            <a:ext cx="11584710" cy="1325563"/>
          </a:xfrm>
        </p:spPr>
        <p:txBody>
          <a:bodyPr>
            <a:noAutofit/>
          </a:bodyPr>
          <a:lstStyle/>
          <a:p>
            <a:pPr algn="ctr"/>
            <a:br>
              <a:rPr lang="en-US" sz="3200" b="1" dirty="0"/>
            </a:br>
            <a:r>
              <a:rPr lang="en-US" sz="3200" b="1" dirty="0"/>
              <a:t>Our idea: Access Point are mostly idle during nights, use them to</a:t>
            </a:r>
            <a:br>
              <a:rPr lang="en-US" sz="3200" b="1" dirty="0"/>
            </a:br>
            <a:r>
              <a:rPr lang="en-US" sz="3200" b="1" dirty="0"/>
              <a:t>transfer power to IoT device batteries</a:t>
            </a:r>
          </a:p>
        </p:txBody>
      </p:sp>
      <p:pic>
        <p:nvPicPr>
          <p:cNvPr id="2052" name="Picture 4" descr="The Smart Home Ecosystem | Vector Security">
            <a:extLst>
              <a:ext uri="{FF2B5EF4-FFF2-40B4-BE49-F238E27FC236}">
                <a16:creationId xmlns:a16="http://schemas.microsoft.com/office/drawing/2014/main" id="{F811F64B-D1BF-EB4A-95EE-B4B1B58376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428" y="1151438"/>
            <a:ext cx="7899398" cy="3949699"/>
          </a:xfrm>
          <a:prstGeom prst="rect">
            <a:avLst/>
          </a:prstGeom>
          <a:noFill/>
          <a:extLst>
            <a:ext uri="{909E8E84-426E-40DD-AFC4-6F175D3DCCD1}">
              <a14:hiddenFill xmlns:a14="http://schemas.microsoft.com/office/drawing/2010/main">
                <a:solidFill>
                  <a:srgbClr val="FFFFFF"/>
                </a:solidFill>
              </a14:hiddenFill>
            </a:ext>
          </a:extLst>
        </p:spPr>
      </p:pic>
      <p:sp>
        <p:nvSpPr>
          <p:cNvPr id="9" name="Isosceles Triangle 8">
            <a:extLst>
              <a:ext uri="{FF2B5EF4-FFF2-40B4-BE49-F238E27FC236}">
                <a16:creationId xmlns:a16="http://schemas.microsoft.com/office/drawing/2014/main" id="{B3F69BDA-E110-9AF3-F720-941D881C7C7D}"/>
              </a:ext>
            </a:extLst>
          </p:cNvPr>
          <p:cNvSpPr/>
          <p:nvPr/>
        </p:nvSpPr>
        <p:spPr>
          <a:xfrm rot="8570406">
            <a:off x="8486104" y="1308122"/>
            <a:ext cx="776320" cy="2724221"/>
          </a:xfrm>
          <a:prstGeom prst="triangle">
            <a:avLst>
              <a:gd name="adj" fmla="val 10649"/>
            </a:avLst>
          </a:prstGeom>
          <a:gradFill flip="none" rotWithShape="1">
            <a:gsLst>
              <a:gs pos="100000">
                <a:schemeClr val="accent4">
                  <a:lumMod val="67000"/>
                </a:schemeClr>
              </a:gs>
              <a:gs pos="48000">
                <a:schemeClr val="accent4">
                  <a:lumMod val="60000"/>
                  <a:lumOff val="40000"/>
                </a:schemeClr>
              </a:gs>
              <a:gs pos="0">
                <a:schemeClr val="accent4">
                  <a:lumMod val="20000"/>
                  <a:lumOff val="80000"/>
                  <a:alpha val="39000"/>
                </a:schemeClr>
              </a:gs>
            </a:gsLst>
            <a:lin ang="16200000" scaled="1"/>
            <a:tileRect/>
          </a:gradFill>
          <a:ln>
            <a:noFill/>
          </a:ln>
          <a:effectLst>
            <a:softEdge rad="38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A5A310FD-197A-BDF2-E3CA-5384D41FC6E0}"/>
              </a:ext>
            </a:extLst>
          </p:cNvPr>
          <p:cNvSpPr/>
          <p:nvPr/>
        </p:nvSpPr>
        <p:spPr>
          <a:xfrm rot="5930025">
            <a:off x="7251807" y="1194708"/>
            <a:ext cx="776320" cy="5038331"/>
          </a:xfrm>
          <a:prstGeom prst="triangle">
            <a:avLst>
              <a:gd name="adj" fmla="val 19274"/>
            </a:avLst>
          </a:prstGeom>
          <a:gradFill flip="none" rotWithShape="1">
            <a:gsLst>
              <a:gs pos="100000">
                <a:schemeClr val="accent4">
                  <a:lumMod val="67000"/>
                </a:schemeClr>
              </a:gs>
              <a:gs pos="48000">
                <a:schemeClr val="accent4">
                  <a:lumMod val="60000"/>
                  <a:lumOff val="40000"/>
                </a:schemeClr>
              </a:gs>
              <a:gs pos="0">
                <a:schemeClr val="accent4">
                  <a:lumMod val="20000"/>
                  <a:lumOff val="80000"/>
                  <a:alpha val="39000"/>
                </a:schemeClr>
              </a:gs>
            </a:gsLst>
            <a:lin ang="16200000" scaled="1"/>
            <a:tileRect/>
          </a:gradFill>
          <a:ln>
            <a:noFill/>
          </a:ln>
          <a:effectLst>
            <a:softEdge rad="38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4DEA1D9-9DDD-7713-C55C-1C016870A1ED}"/>
              </a:ext>
            </a:extLst>
          </p:cNvPr>
          <p:cNvSpPr/>
          <p:nvPr/>
        </p:nvSpPr>
        <p:spPr>
          <a:xfrm rot="5172150">
            <a:off x="7052792" y="1385420"/>
            <a:ext cx="776320" cy="5859284"/>
          </a:xfrm>
          <a:prstGeom prst="triangle">
            <a:avLst>
              <a:gd name="adj" fmla="val 49106"/>
            </a:avLst>
          </a:prstGeom>
          <a:gradFill flip="none" rotWithShape="1">
            <a:gsLst>
              <a:gs pos="100000">
                <a:schemeClr val="accent4">
                  <a:lumMod val="67000"/>
                </a:schemeClr>
              </a:gs>
              <a:gs pos="48000">
                <a:schemeClr val="accent4">
                  <a:lumMod val="60000"/>
                  <a:lumOff val="40000"/>
                </a:schemeClr>
              </a:gs>
              <a:gs pos="0">
                <a:schemeClr val="accent4">
                  <a:lumMod val="20000"/>
                  <a:lumOff val="80000"/>
                  <a:alpha val="39000"/>
                </a:schemeClr>
              </a:gs>
            </a:gsLst>
            <a:lin ang="16200000" scaled="1"/>
            <a:tileRect/>
          </a:gradFill>
          <a:ln>
            <a:noFill/>
          </a:ln>
          <a:effectLst>
            <a:softEdge rad="38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4DEADA6-9A36-F4A7-9594-1BB5E9E5FA5D}"/>
              </a:ext>
            </a:extLst>
          </p:cNvPr>
          <p:cNvSpPr txBox="1"/>
          <p:nvPr/>
        </p:nvSpPr>
        <p:spPr>
          <a:xfrm>
            <a:off x="9347611" y="4723970"/>
            <a:ext cx="1586295" cy="954107"/>
          </a:xfrm>
          <a:prstGeom prst="rect">
            <a:avLst/>
          </a:prstGeom>
          <a:noFill/>
        </p:spPr>
        <p:txBody>
          <a:bodyPr wrap="square" rtlCol="0">
            <a:spAutoFit/>
          </a:bodyPr>
          <a:lstStyle/>
          <a:p>
            <a:pPr algn="ctr"/>
            <a:r>
              <a:rPr lang="en-US" sz="2800" dirty="0"/>
              <a:t>Access </a:t>
            </a:r>
          </a:p>
          <a:p>
            <a:pPr algn="ctr"/>
            <a:r>
              <a:rPr lang="en-US" sz="2800" dirty="0"/>
              <a:t>Points</a:t>
            </a:r>
          </a:p>
        </p:txBody>
      </p:sp>
      <p:sp>
        <p:nvSpPr>
          <p:cNvPr id="3" name="TextBox 2">
            <a:extLst>
              <a:ext uri="{FF2B5EF4-FFF2-40B4-BE49-F238E27FC236}">
                <a16:creationId xmlns:a16="http://schemas.microsoft.com/office/drawing/2014/main" id="{D5B2E654-5E85-37AA-EA86-DAA553B31522}"/>
              </a:ext>
            </a:extLst>
          </p:cNvPr>
          <p:cNvSpPr txBox="1"/>
          <p:nvPr/>
        </p:nvSpPr>
        <p:spPr>
          <a:xfrm>
            <a:off x="600085" y="199163"/>
            <a:ext cx="10333821" cy="769441"/>
          </a:xfrm>
          <a:prstGeom prst="rect">
            <a:avLst/>
          </a:prstGeom>
          <a:noFill/>
        </p:spPr>
        <p:txBody>
          <a:bodyPr wrap="square" rtlCol="0">
            <a:spAutoFit/>
          </a:bodyPr>
          <a:lstStyle/>
          <a:p>
            <a:r>
              <a:rPr lang="en-US" sz="4400" dirty="0"/>
              <a:t>What can we do?</a:t>
            </a:r>
          </a:p>
        </p:txBody>
      </p:sp>
    </p:spTree>
    <p:extLst>
      <p:ext uri="{BB962C8B-B14F-4D97-AF65-F5344CB8AC3E}">
        <p14:creationId xmlns:p14="http://schemas.microsoft.com/office/powerpoint/2010/main" val="55228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500"/>
                                        <p:tgtEl>
                                          <p:spTgt spid="20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500"/>
                                        <p:tgtEl>
                                          <p:spTgt spid="205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animBg="1"/>
      <p:bldP spid="12"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BD788-63FD-FD9B-A614-9FF27AF598E7}"/>
              </a:ext>
            </a:extLst>
          </p:cNvPr>
          <p:cNvSpPr>
            <a:spLocks noGrp="1"/>
          </p:cNvSpPr>
          <p:nvPr>
            <p:ph type="title"/>
          </p:nvPr>
        </p:nvSpPr>
        <p:spPr/>
        <p:txBody>
          <a:bodyPr>
            <a:normAutofit fontScale="90000"/>
          </a:bodyPr>
          <a:lstStyle/>
          <a:p>
            <a:r>
              <a:rPr lang="en-US" dirty="0"/>
              <a:t>Existing Works</a:t>
            </a:r>
          </a:p>
        </p:txBody>
      </p:sp>
      <p:sp>
        <p:nvSpPr>
          <p:cNvPr id="4" name="Slide Number Placeholder 3">
            <a:extLst>
              <a:ext uri="{FF2B5EF4-FFF2-40B4-BE49-F238E27FC236}">
                <a16:creationId xmlns:a16="http://schemas.microsoft.com/office/drawing/2014/main" id="{5934D26C-DA47-8B21-D3F1-284BC9E7D99C}"/>
              </a:ext>
            </a:extLst>
          </p:cNvPr>
          <p:cNvSpPr>
            <a:spLocks noGrp="1"/>
          </p:cNvSpPr>
          <p:nvPr>
            <p:ph type="sldNum" idx="12"/>
          </p:nvPr>
        </p:nvSpPr>
        <p:spPr/>
        <p:txBody>
          <a:bodyPr/>
          <a:lstStyle/>
          <a:p>
            <a:fld id="{00000000-1234-1234-1234-123412341234}" type="slidenum">
              <a:rPr lang="en" smtClean="0"/>
              <a:pPr/>
              <a:t>30</a:t>
            </a:fld>
            <a:endParaRPr lang="en"/>
          </a:p>
        </p:txBody>
      </p:sp>
      <p:pic>
        <p:nvPicPr>
          <p:cNvPr id="5" name="Picture 4">
            <a:extLst>
              <a:ext uri="{FF2B5EF4-FFF2-40B4-BE49-F238E27FC236}">
                <a16:creationId xmlns:a16="http://schemas.microsoft.com/office/drawing/2014/main" id="{71F182F4-62DA-402C-39FC-55F7D1A56232}"/>
              </a:ext>
            </a:extLst>
          </p:cNvPr>
          <p:cNvPicPr>
            <a:picLocks noChangeAspect="1"/>
          </p:cNvPicPr>
          <p:nvPr/>
        </p:nvPicPr>
        <p:blipFill>
          <a:blip r:embed="rId3"/>
          <a:stretch>
            <a:fillRect/>
          </a:stretch>
        </p:blipFill>
        <p:spPr>
          <a:xfrm>
            <a:off x="321234" y="2044034"/>
            <a:ext cx="6235025" cy="3307895"/>
          </a:xfrm>
          <a:prstGeom prst="rect">
            <a:avLst/>
          </a:prstGeom>
        </p:spPr>
      </p:pic>
      <p:sp>
        <p:nvSpPr>
          <p:cNvPr id="7" name="TextBox 6">
            <a:extLst>
              <a:ext uri="{FF2B5EF4-FFF2-40B4-BE49-F238E27FC236}">
                <a16:creationId xmlns:a16="http://schemas.microsoft.com/office/drawing/2014/main" id="{61B2CE48-D924-EE21-5C6B-7004F14D1641}"/>
              </a:ext>
            </a:extLst>
          </p:cNvPr>
          <p:cNvSpPr txBox="1"/>
          <p:nvPr/>
        </p:nvSpPr>
        <p:spPr>
          <a:xfrm>
            <a:off x="2783540" y="5466665"/>
            <a:ext cx="4760259" cy="1569660"/>
          </a:xfrm>
          <a:prstGeom prst="rect">
            <a:avLst/>
          </a:prstGeom>
          <a:noFill/>
        </p:spPr>
        <p:txBody>
          <a:bodyPr wrap="square" rtlCol="0">
            <a:spAutoFit/>
          </a:bodyPr>
          <a:lstStyle/>
          <a:p>
            <a:r>
              <a:rPr lang="en-US" sz="2400" dirty="0"/>
              <a:t>Requires communication module</a:t>
            </a:r>
          </a:p>
          <a:p>
            <a:pPr marL="285750" indent="-285750">
              <a:buFont typeface="Arial" panose="020B0604020202020204" pitchFamily="34" charset="0"/>
              <a:buChar char="•"/>
            </a:pPr>
            <a:r>
              <a:rPr lang="en-US" sz="2400" dirty="0" err="1"/>
              <a:t>WiFi</a:t>
            </a:r>
            <a:r>
              <a:rPr lang="en-US" sz="2400" dirty="0"/>
              <a:t> or Bluetooth</a:t>
            </a:r>
          </a:p>
          <a:p>
            <a:pPr marL="285750" indent="-285750">
              <a:buFont typeface="Arial" panose="020B0604020202020204" pitchFamily="34" charset="0"/>
              <a:buChar char="•"/>
            </a:pPr>
            <a:r>
              <a:rPr lang="en-US" sz="2400" dirty="0"/>
              <a:t>Time synchronization</a:t>
            </a:r>
          </a:p>
          <a:p>
            <a:endParaRPr lang="en-US" sz="2400" dirty="0"/>
          </a:p>
        </p:txBody>
      </p:sp>
      <p:sp>
        <p:nvSpPr>
          <p:cNvPr id="9" name="TextBox 8">
            <a:extLst>
              <a:ext uri="{FF2B5EF4-FFF2-40B4-BE49-F238E27FC236}">
                <a16:creationId xmlns:a16="http://schemas.microsoft.com/office/drawing/2014/main" id="{3596B4FC-DA17-F750-D8BC-721270F89575}"/>
              </a:ext>
            </a:extLst>
          </p:cNvPr>
          <p:cNvSpPr txBox="1"/>
          <p:nvPr/>
        </p:nvSpPr>
        <p:spPr>
          <a:xfrm>
            <a:off x="4159470" y="1781816"/>
            <a:ext cx="2106859" cy="1200329"/>
          </a:xfrm>
          <a:prstGeom prst="rect">
            <a:avLst/>
          </a:prstGeom>
          <a:noFill/>
        </p:spPr>
        <p:txBody>
          <a:bodyPr wrap="none" rtlCol="0">
            <a:spAutoFit/>
          </a:bodyPr>
          <a:lstStyle/>
          <a:p>
            <a:r>
              <a:rPr lang="en-US" sz="2400" dirty="0"/>
              <a:t>Fixed Beam</a:t>
            </a:r>
          </a:p>
          <a:p>
            <a:pPr marL="285750" indent="-285750">
              <a:buFont typeface="Arial" panose="020B0604020202020204" pitchFamily="34" charset="0"/>
              <a:buChar char="•"/>
            </a:pPr>
            <a:r>
              <a:rPr lang="en-US" sz="2400" dirty="0"/>
              <a:t>Grid antenna</a:t>
            </a:r>
          </a:p>
          <a:p>
            <a:endParaRPr lang="en-US" sz="2400" dirty="0"/>
          </a:p>
        </p:txBody>
      </p:sp>
      <p:sp>
        <p:nvSpPr>
          <p:cNvPr id="10" name="TextBox 9">
            <a:extLst>
              <a:ext uri="{FF2B5EF4-FFF2-40B4-BE49-F238E27FC236}">
                <a16:creationId xmlns:a16="http://schemas.microsoft.com/office/drawing/2014/main" id="{4F7EA4D8-E2BF-126A-FF8B-28A9D0A93E4A}"/>
              </a:ext>
            </a:extLst>
          </p:cNvPr>
          <p:cNvSpPr txBox="1"/>
          <p:nvPr/>
        </p:nvSpPr>
        <p:spPr>
          <a:xfrm>
            <a:off x="6636123" y="3133164"/>
            <a:ext cx="3667542" cy="1200329"/>
          </a:xfrm>
          <a:prstGeom prst="rect">
            <a:avLst/>
          </a:prstGeom>
          <a:noFill/>
        </p:spPr>
        <p:txBody>
          <a:bodyPr wrap="none" rtlCol="0">
            <a:spAutoFit/>
          </a:bodyPr>
          <a:lstStyle/>
          <a:p>
            <a:r>
              <a:rPr lang="en-US" sz="2400" dirty="0"/>
              <a:t>Combined DC output</a:t>
            </a:r>
          </a:p>
          <a:p>
            <a:pPr marL="285750" indent="-285750">
              <a:buFont typeface="Arial" panose="020B0604020202020204" pitchFamily="34" charset="0"/>
              <a:buChar char="•"/>
            </a:pPr>
            <a:r>
              <a:rPr lang="en-US" sz="2400" dirty="0"/>
              <a:t>Low conversion efficiency</a:t>
            </a:r>
          </a:p>
          <a:p>
            <a:endParaRPr lang="en-US" sz="2400" dirty="0"/>
          </a:p>
        </p:txBody>
      </p:sp>
      <p:sp>
        <p:nvSpPr>
          <p:cNvPr id="3" name="TextBox 2">
            <a:extLst>
              <a:ext uri="{FF2B5EF4-FFF2-40B4-BE49-F238E27FC236}">
                <a16:creationId xmlns:a16="http://schemas.microsoft.com/office/drawing/2014/main" id="{0C045006-7224-D75E-1CB6-977C5C6E42AD}"/>
              </a:ext>
            </a:extLst>
          </p:cNvPr>
          <p:cNvSpPr txBox="1"/>
          <p:nvPr/>
        </p:nvSpPr>
        <p:spPr>
          <a:xfrm>
            <a:off x="6556259" y="881508"/>
            <a:ext cx="4760259" cy="646331"/>
          </a:xfrm>
          <a:prstGeom prst="rect">
            <a:avLst/>
          </a:prstGeom>
          <a:noFill/>
        </p:spPr>
        <p:txBody>
          <a:bodyPr wrap="square" rtlCol="0">
            <a:spAutoFit/>
          </a:bodyPr>
          <a:lstStyle/>
          <a:p>
            <a:r>
              <a:rPr lang="en-US" dirty="0">
                <a:solidFill>
                  <a:srgbClr val="FF0000"/>
                </a:solidFill>
              </a:rPr>
              <a:t>What’s the issue with the existing work? How do we solve those issues?</a:t>
            </a:r>
          </a:p>
        </p:txBody>
      </p:sp>
    </p:spTree>
    <p:extLst>
      <p:ext uri="{BB962C8B-B14F-4D97-AF65-F5344CB8AC3E}">
        <p14:creationId xmlns:p14="http://schemas.microsoft.com/office/powerpoint/2010/main" val="14729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3C453DC-3B36-CFD7-6F54-31E41904A7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12FDAF-C091-7FC5-4A01-E62BAB411ABE}"/>
              </a:ext>
            </a:extLst>
          </p:cNvPr>
          <p:cNvSpPr>
            <a:spLocks noGrp="1"/>
          </p:cNvSpPr>
          <p:nvPr>
            <p:ph type="title"/>
          </p:nvPr>
        </p:nvSpPr>
        <p:spPr/>
        <p:txBody>
          <a:bodyPr>
            <a:normAutofit fontScale="90000"/>
          </a:bodyPr>
          <a:lstStyle/>
          <a:p>
            <a:r>
              <a:rPr lang="en-US" dirty="0"/>
              <a:t>Challenges</a:t>
            </a:r>
          </a:p>
        </p:txBody>
      </p:sp>
      <p:sp>
        <p:nvSpPr>
          <p:cNvPr id="3" name="Text Placeholder 2">
            <a:extLst>
              <a:ext uri="{FF2B5EF4-FFF2-40B4-BE49-F238E27FC236}">
                <a16:creationId xmlns:a16="http://schemas.microsoft.com/office/drawing/2014/main" id="{B1DC3FF5-1618-98B8-6B56-A6273363B67B}"/>
              </a:ext>
            </a:extLst>
          </p:cNvPr>
          <p:cNvSpPr>
            <a:spLocks noGrp="1"/>
          </p:cNvSpPr>
          <p:nvPr>
            <p:ph type="body" idx="1"/>
          </p:nvPr>
        </p:nvSpPr>
        <p:spPr/>
        <p:txBody>
          <a:bodyPr/>
          <a:lstStyle/>
          <a:p>
            <a:pPr>
              <a:lnSpc>
                <a:spcPct val="200000"/>
              </a:lnSpc>
            </a:pPr>
            <a:r>
              <a:rPr lang="en-US" dirty="0"/>
              <a:t>Low-power </a:t>
            </a:r>
            <a:r>
              <a:rPr lang="en-US" dirty="0" err="1"/>
              <a:t>mmWave</a:t>
            </a:r>
            <a:r>
              <a:rPr lang="en-US" dirty="0"/>
              <a:t> beamforming</a:t>
            </a:r>
          </a:p>
          <a:p>
            <a:pPr>
              <a:lnSpc>
                <a:spcPct val="200000"/>
              </a:lnSpc>
            </a:pPr>
            <a:r>
              <a:rPr lang="en-US" dirty="0"/>
              <a:t>Efficient beam alignment protocol</a:t>
            </a:r>
          </a:p>
          <a:p>
            <a:pPr>
              <a:lnSpc>
                <a:spcPct val="200000"/>
              </a:lnSpc>
            </a:pPr>
            <a:r>
              <a:rPr lang="en-US" dirty="0"/>
              <a:t>Self-interference</a:t>
            </a:r>
          </a:p>
          <a:p>
            <a:endParaRPr lang="en-US" dirty="0"/>
          </a:p>
        </p:txBody>
      </p:sp>
      <p:sp>
        <p:nvSpPr>
          <p:cNvPr id="4" name="Slide Number Placeholder 3">
            <a:extLst>
              <a:ext uri="{FF2B5EF4-FFF2-40B4-BE49-F238E27FC236}">
                <a16:creationId xmlns:a16="http://schemas.microsoft.com/office/drawing/2014/main" id="{69DEAC5F-3DA9-BCE7-217F-5549A6FD4915}"/>
              </a:ext>
            </a:extLst>
          </p:cNvPr>
          <p:cNvSpPr>
            <a:spLocks noGrp="1"/>
          </p:cNvSpPr>
          <p:nvPr>
            <p:ph type="sldNum" idx="12"/>
          </p:nvPr>
        </p:nvSpPr>
        <p:spPr/>
        <p:txBody>
          <a:bodyPr/>
          <a:lstStyle/>
          <a:p>
            <a:fld id="{00000000-1234-1234-1234-123412341234}" type="slidenum">
              <a:rPr lang="en" smtClean="0"/>
              <a:pPr/>
              <a:t>31</a:t>
            </a:fld>
            <a:endParaRPr lang="en"/>
          </a:p>
        </p:txBody>
      </p:sp>
    </p:spTree>
    <p:extLst>
      <p:ext uri="{BB962C8B-B14F-4D97-AF65-F5344CB8AC3E}">
        <p14:creationId xmlns:p14="http://schemas.microsoft.com/office/powerpoint/2010/main" val="1739925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202C8BAD-AD93-8C4D-8C87-5E3A173513B6}"/>
              </a:ext>
            </a:extLst>
          </p:cNvPr>
          <p:cNvPicPr>
            <a:picLocks noChangeAspect="1"/>
          </p:cNvPicPr>
          <p:nvPr/>
        </p:nvPicPr>
        <p:blipFill>
          <a:blip r:embed="rId3"/>
          <a:stretch>
            <a:fillRect/>
          </a:stretch>
        </p:blipFill>
        <p:spPr>
          <a:xfrm>
            <a:off x="2798821" y="2713658"/>
            <a:ext cx="5360670" cy="2934965"/>
          </a:xfrm>
          <a:prstGeom prst="rect">
            <a:avLst/>
          </a:prstGeom>
        </p:spPr>
      </p:pic>
      <p:sp>
        <p:nvSpPr>
          <p:cNvPr id="5" name="TextBox 4">
            <a:extLst>
              <a:ext uri="{FF2B5EF4-FFF2-40B4-BE49-F238E27FC236}">
                <a16:creationId xmlns:a16="http://schemas.microsoft.com/office/drawing/2014/main" id="{DFC7E719-0F96-EB4A-9BAC-441D8F4A96D2}"/>
              </a:ext>
            </a:extLst>
          </p:cNvPr>
          <p:cNvSpPr txBox="1"/>
          <p:nvPr/>
        </p:nvSpPr>
        <p:spPr>
          <a:xfrm>
            <a:off x="5014452" y="5468113"/>
            <a:ext cx="1871603" cy="461665"/>
          </a:xfrm>
          <a:prstGeom prst="rect">
            <a:avLst/>
          </a:prstGeom>
          <a:noFill/>
        </p:spPr>
        <p:txBody>
          <a:bodyPr wrap="none" rtlCol="0">
            <a:spAutoFit/>
          </a:bodyPr>
          <a:lstStyle/>
          <a:p>
            <a:r>
              <a:rPr lang="en-US" sz="2400" dirty="0"/>
              <a:t>FSA Structure</a:t>
            </a:r>
          </a:p>
        </p:txBody>
      </p:sp>
      <p:sp>
        <p:nvSpPr>
          <p:cNvPr id="2" name="Title 1">
            <a:extLst>
              <a:ext uri="{FF2B5EF4-FFF2-40B4-BE49-F238E27FC236}">
                <a16:creationId xmlns:a16="http://schemas.microsoft.com/office/drawing/2014/main" id="{23F49B8D-BDDB-D846-8BED-5EAA2FB959C5}"/>
              </a:ext>
            </a:extLst>
          </p:cNvPr>
          <p:cNvSpPr>
            <a:spLocks noGrp="1"/>
          </p:cNvSpPr>
          <p:nvPr>
            <p:ph type="title"/>
          </p:nvPr>
        </p:nvSpPr>
        <p:spPr/>
        <p:txBody>
          <a:bodyPr/>
          <a:lstStyle/>
          <a:p>
            <a:r>
              <a:rPr lang="en-US" dirty="0"/>
              <a:t>What is FSA?</a:t>
            </a:r>
          </a:p>
        </p:txBody>
      </p:sp>
      <p:sp>
        <p:nvSpPr>
          <p:cNvPr id="3" name="Content Placeholder 2">
            <a:extLst>
              <a:ext uri="{FF2B5EF4-FFF2-40B4-BE49-F238E27FC236}">
                <a16:creationId xmlns:a16="http://schemas.microsoft.com/office/drawing/2014/main" id="{B9E96CB3-5CAA-2841-BE15-74BDE6D41206}"/>
              </a:ext>
            </a:extLst>
          </p:cNvPr>
          <p:cNvSpPr>
            <a:spLocks noGrp="1"/>
          </p:cNvSpPr>
          <p:nvPr>
            <p:ph idx="1"/>
          </p:nvPr>
        </p:nvSpPr>
        <p:spPr>
          <a:xfrm>
            <a:off x="838200" y="1445056"/>
            <a:ext cx="10515600" cy="4351338"/>
          </a:xfrm>
        </p:spPr>
        <p:txBody>
          <a:bodyPr>
            <a:normAutofit/>
          </a:bodyPr>
          <a:lstStyle/>
          <a:p>
            <a:pPr marL="457200" lvl="1" indent="0">
              <a:buNone/>
            </a:pPr>
            <a:endParaRPr lang="en-US" sz="2800" dirty="0"/>
          </a:p>
          <a:p>
            <a:pPr lvl="1"/>
            <a:r>
              <a:rPr lang="en-US" sz="3200" dirty="0"/>
              <a:t>Passive system for beam steering</a:t>
            </a:r>
          </a:p>
          <a:p>
            <a:pPr lvl="1"/>
            <a:r>
              <a:rPr lang="en-US" sz="3200" dirty="0"/>
              <a:t>Beam direction depends on signal frequency</a:t>
            </a:r>
          </a:p>
        </p:txBody>
      </p:sp>
      <p:sp>
        <p:nvSpPr>
          <p:cNvPr id="7" name="Slide Number Placeholder 6">
            <a:extLst>
              <a:ext uri="{FF2B5EF4-FFF2-40B4-BE49-F238E27FC236}">
                <a16:creationId xmlns:a16="http://schemas.microsoft.com/office/drawing/2014/main" id="{7E4BA7E3-A185-DC4D-8778-A754CC49953A}"/>
              </a:ext>
            </a:extLst>
          </p:cNvPr>
          <p:cNvSpPr>
            <a:spLocks noGrp="1"/>
          </p:cNvSpPr>
          <p:nvPr>
            <p:ph type="sldNum" sz="quarter" idx="12"/>
          </p:nvPr>
        </p:nvSpPr>
        <p:spPr/>
        <p:txBody>
          <a:bodyPr/>
          <a:lstStyle/>
          <a:p>
            <a:fld id="{13A151B3-2FD4-B749-B626-A1FC386C0CF3}" type="slidenum">
              <a:rPr lang="en-US" smtClean="0"/>
              <a:t>32</a:t>
            </a:fld>
            <a:endParaRPr lang="en-US"/>
          </a:p>
        </p:txBody>
      </p:sp>
      <p:sp>
        <p:nvSpPr>
          <p:cNvPr id="6" name="Rectangle 5">
            <a:extLst>
              <a:ext uri="{FF2B5EF4-FFF2-40B4-BE49-F238E27FC236}">
                <a16:creationId xmlns:a16="http://schemas.microsoft.com/office/drawing/2014/main" id="{7A9D4A2D-EA8C-2445-B1D8-8E8A27DA2D28}"/>
              </a:ext>
            </a:extLst>
          </p:cNvPr>
          <p:cNvSpPr/>
          <p:nvPr/>
        </p:nvSpPr>
        <p:spPr>
          <a:xfrm>
            <a:off x="0" y="6091049"/>
            <a:ext cx="12192000" cy="728315"/>
          </a:xfrm>
          <a:prstGeom prst="rect">
            <a:avLst/>
          </a:prstGeom>
          <a:solidFill>
            <a:schemeClr val="accent5">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prstClr val="white"/>
                </a:solidFill>
                <a:effectLst/>
                <a:uLnTx/>
                <a:uFillTx/>
                <a:latin typeface="Calibri" panose="020F0502020204030204"/>
                <a:ea typeface="+mn-ea"/>
                <a:cs typeface="+mn-cs"/>
              </a:rPr>
              <a:t>Passive Beam Steering Based on Frequency</a:t>
            </a:r>
          </a:p>
        </p:txBody>
      </p:sp>
    </p:spTree>
    <p:extLst>
      <p:ext uri="{BB962C8B-B14F-4D97-AF65-F5344CB8AC3E}">
        <p14:creationId xmlns:p14="http://schemas.microsoft.com/office/powerpoint/2010/main" val="90035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1D037-A6C6-617F-BC7C-FA266050B7A7}"/>
              </a:ext>
            </a:extLst>
          </p:cNvPr>
          <p:cNvSpPr>
            <a:spLocks noGrp="1"/>
          </p:cNvSpPr>
          <p:nvPr>
            <p:ph type="title"/>
          </p:nvPr>
        </p:nvSpPr>
        <p:spPr>
          <a:xfrm>
            <a:off x="858034" y="6094400"/>
            <a:ext cx="11360800" cy="763600"/>
          </a:xfrm>
        </p:spPr>
        <p:txBody>
          <a:bodyPr>
            <a:noAutofit/>
          </a:bodyPr>
          <a:lstStyle/>
          <a:p>
            <a:r>
              <a:rPr lang="en-US" sz="3200" dirty="0"/>
              <a:t>Which spectrum band serves better for wireless power transfer?</a:t>
            </a:r>
            <a:br>
              <a:rPr lang="en-US" sz="3200" dirty="0"/>
            </a:br>
            <a:endParaRPr lang="en-US" sz="3200" dirty="0"/>
          </a:p>
        </p:txBody>
      </p:sp>
      <p:grpSp>
        <p:nvGrpSpPr>
          <p:cNvPr id="4" name="Group 3">
            <a:extLst>
              <a:ext uri="{FF2B5EF4-FFF2-40B4-BE49-F238E27FC236}">
                <a16:creationId xmlns:a16="http://schemas.microsoft.com/office/drawing/2014/main" id="{03412284-F37D-A443-E978-80A32D52080E}"/>
              </a:ext>
            </a:extLst>
          </p:cNvPr>
          <p:cNvGrpSpPr/>
          <p:nvPr/>
        </p:nvGrpSpPr>
        <p:grpSpPr>
          <a:xfrm>
            <a:off x="281982" y="2296836"/>
            <a:ext cx="4006828" cy="3656195"/>
            <a:chOff x="281982" y="2296836"/>
            <a:chExt cx="4006828" cy="3656195"/>
          </a:xfrm>
        </p:grpSpPr>
        <p:pic>
          <p:nvPicPr>
            <p:cNvPr id="5" name="Picture 4">
              <a:extLst>
                <a:ext uri="{FF2B5EF4-FFF2-40B4-BE49-F238E27FC236}">
                  <a16:creationId xmlns:a16="http://schemas.microsoft.com/office/drawing/2014/main" id="{D2E3A248-B633-6BB1-9C63-DE2C6FFD10EF}"/>
                </a:ext>
              </a:extLst>
            </p:cNvPr>
            <p:cNvPicPr>
              <a:picLocks noChangeAspect="1"/>
            </p:cNvPicPr>
            <p:nvPr/>
          </p:nvPicPr>
          <p:blipFill rotWithShape="1">
            <a:blip r:embed="rId3"/>
            <a:srcRect l="12161"/>
            <a:stretch/>
          </p:blipFill>
          <p:spPr>
            <a:xfrm>
              <a:off x="281982" y="2296836"/>
              <a:ext cx="4006828" cy="2407101"/>
            </a:xfrm>
            <a:prstGeom prst="rect">
              <a:avLst/>
            </a:prstGeom>
          </p:spPr>
        </p:pic>
        <p:sp>
          <p:nvSpPr>
            <p:cNvPr id="6" name="TextBox 5">
              <a:extLst>
                <a:ext uri="{FF2B5EF4-FFF2-40B4-BE49-F238E27FC236}">
                  <a16:creationId xmlns:a16="http://schemas.microsoft.com/office/drawing/2014/main" id="{FCB4D7E5-3471-E0A4-3B0E-1485527DF9C6}"/>
                </a:ext>
              </a:extLst>
            </p:cNvPr>
            <p:cNvSpPr txBox="1"/>
            <p:nvPr/>
          </p:nvSpPr>
          <p:spPr>
            <a:xfrm>
              <a:off x="659624" y="5029701"/>
              <a:ext cx="2894504" cy="923330"/>
            </a:xfrm>
            <a:prstGeom prst="rect">
              <a:avLst/>
            </a:prstGeom>
            <a:noFill/>
          </p:spPr>
          <p:txBody>
            <a:bodyPr wrap="square" rtlCol="0">
              <a:spAutoFit/>
            </a:bodyPr>
            <a:lstStyle/>
            <a:p>
              <a:pPr algn="ctr"/>
              <a:r>
                <a:rPr lang="en-US" dirty="0"/>
                <a:t> </a:t>
              </a:r>
            </a:p>
            <a:p>
              <a:pPr algn="ctr"/>
              <a:r>
                <a:rPr lang="en-US" b="1" dirty="0"/>
                <a:t>915 MHz</a:t>
              </a:r>
            </a:p>
            <a:p>
              <a:pPr algn="ctr"/>
              <a:r>
                <a:rPr lang="en-US" dirty="0"/>
                <a:t>(X. Fan et al., 2020)</a:t>
              </a:r>
            </a:p>
          </p:txBody>
        </p:sp>
      </p:grpSp>
      <p:grpSp>
        <p:nvGrpSpPr>
          <p:cNvPr id="7" name="Group 6">
            <a:extLst>
              <a:ext uri="{FF2B5EF4-FFF2-40B4-BE49-F238E27FC236}">
                <a16:creationId xmlns:a16="http://schemas.microsoft.com/office/drawing/2014/main" id="{5795EF5D-7C4F-0C3B-E658-AB07D1E63DE8}"/>
              </a:ext>
            </a:extLst>
          </p:cNvPr>
          <p:cNvGrpSpPr/>
          <p:nvPr/>
        </p:nvGrpSpPr>
        <p:grpSpPr>
          <a:xfrm>
            <a:off x="6258784" y="2177847"/>
            <a:ext cx="2894504" cy="3756022"/>
            <a:chOff x="6258784" y="2177847"/>
            <a:chExt cx="2894504" cy="3756022"/>
          </a:xfrm>
        </p:grpSpPr>
        <p:pic>
          <p:nvPicPr>
            <p:cNvPr id="8" name="Picture 2" descr="This wireless power startup says it can charge your phone using only radio  waves - The Verge">
              <a:extLst>
                <a:ext uri="{FF2B5EF4-FFF2-40B4-BE49-F238E27FC236}">
                  <a16:creationId xmlns:a16="http://schemas.microsoft.com/office/drawing/2014/main" id="{A6900CE8-64EE-D5AC-3CC2-18AB6E96EB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3145" y="2177847"/>
              <a:ext cx="2255761" cy="30076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BA07BB1-6D38-7272-45A9-84AE8C123C35}"/>
                </a:ext>
              </a:extLst>
            </p:cNvPr>
            <p:cNvSpPr txBox="1"/>
            <p:nvPr/>
          </p:nvSpPr>
          <p:spPr>
            <a:xfrm>
              <a:off x="6258784" y="5287538"/>
              <a:ext cx="2894504" cy="646331"/>
            </a:xfrm>
            <a:prstGeom prst="rect">
              <a:avLst/>
            </a:prstGeom>
            <a:noFill/>
          </p:spPr>
          <p:txBody>
            <a:bodyPr wrap="square" rtlCol="0">
              <a:spAutoFit/>
            </a:bodyPr>
            <a:lstStyle/>
            <a:p>
              <a:pPr algn="ctr"/>
              <a:r>
                <a:rPr lang="en-US" b="1" dirty="0"/>
                <a:t>24 GHz</a:t>
              </a:r>
            </a:p>
            <a:p>
              <a:pPr algn="ctr"/>
              <a:r>
                <a:rPr lang="en-US" dirty="0"/>
                <a:t>(</a:t>
              </a:r>
              <a:r>
                <a:rPr lang="en-US" dirty="0" err="1"/>
                <a:t>GuRu</a:t>
              </a:r>
              <a:r>
                <a:rPr lang="en-US" dirty="0"/>
                <a:t>, 2017)</a:t>
              </a:r>
            </a:p>
          </p:txBody>
        </p:sp>
      </p:grpSp>
      <p:grpSp>
        <p:nvGrpSpPr>
          <p:cNvPr id="10" name="Group 9">
            <a:extLst>
              <a:ext uri="{FF2B5EF4-FFF2-40B4-BE49-F238E27FC236}">
                <a16:creationId xmlns:a16="http://schemas.microsoft.com/office/drawing/2014/main" id="{B23C1ABE-0EF4-4562-2F08-129F750800D4}"/>
              </a:ext>
            </a:extLst>
          </p:cNvPr>
          <p:cNvGrpSpPr/>
          <p:nvPr/>
        </p:nvGrpSpPr>
        <p:grpSpPr>
          <a:xfrm>
            <a:off x="9153288" y="1465431"/>
            <a:ext cx="2894504" cy="4487600"/>
            <a:chOff x="9153288" y="1465431"/>
            <a:chExt cx="2894504" cy="4487600"/>
          </a:xfrm>
        </p:grpSpPr>
        <p:pic>
          <p:nvPicPr>
            <p:cNvPr id="11" name="Picture 4" descr="Figure 3">
              <a:extLst>
                <a:ext uri="{FF2B5EF4-FFF2-40B4-BE49-F238E27FC236}">
                  <a16:creationId xmlns:a16="http://schemas.microsoft.com/office/drawing/2014/main" id="{D9FE5CB1-CB69-0007-6E9C-41D1053E649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8300" b="12525"/>
            <a:stretch/>
          </p:blipFill>
          <p:spPr bwMode="auto">
            <a:xfrm>
              <a:off x="9344644" y="1465431"/>
              <a:ext cx="2645683" cy="37966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22891DB-96D6-53C6-D723-830297DB579F}"/>
                </a:ext>
              </a:extLst>
            </p:cNvPr>
            <p:cNvSpPr txBox="1"/>
            <p:nvPr/>
          </p:nvSpPr>
          <p:spPr>
            <a:xfrm>
              <a:off x="9153288" y="5306700"/>
              <a:ext cx="2894504" cy="646331"/>
            </a:xfrm>
            <a:prstGeom prst="rect">
              <a:avLst/>
            </a:prstGeom>
            <a:noFill/>
          </p:spPr>
          <p:txBody>
            <a:bodyPr wrap="square" rtlCol="0">
              <a:spAutoFit/>
            </a:bodyPr>
            <a:lstStyle/>
            <a:p>
              <a:pPr algn="ctr"/>
              <a:r>
                <a:rPr lang="en-US" b="1" dirty="0"/>
                <a:t>28 GHz</a:t>
              </a:r>
            </a:p>
            <a:p>
              <a:pPr algn="ctr"/>
              <a:r>
                <a:rPr lang="en-US" dirty="0"/>
                <a:t>(A. Eid et al., 2021)</a:t>
              </a:r>
            </a:p>
          </p:txBody>
        </p:sp>
      </p:grpSp>
      <p:grpSp>
        <p:nvGrpSpPr>
          <p:cNvPr id="13" name="Group 12">
            <a:extLst>
              <a:ext uri="{FF2B5EF4-FFF2-40B4-BE49-F238E27FC236}">
                <a16:creationId xmlns:a16="http://schemas.microsoft.com/office/drawing/2014/main" id="{AA64B526-5160-DD40-AA27-0BA7CA87EE6A}"/>
              </a:ext>
            </a:extLst>
          </p:cNvPr>
          <p:cNvGrpSpPr/>
          <p:nvPr/>
        </p:nvGrpSpPr>
        <p:grpSpPr>
          <a:xfrm>
            <a:off x="3643930" y="1833054"/>
            <a:ext cx="2894504" cy="4100814"/>
            <a:chOff x="3643930" y="1833054"/>
            <a:chExt cx="2894504" cy="4100814"/>
          </a:xfrm>
        </p:grpSpPr>
        <p:sp>
          <p:nvSpPr>
            <p:cNvPr id="14" name="TextBox 13">
              <a:extLst>
                <a:ext uri="{FF2B5EF4-FFF2-40B4-BE49-F238E27FC236}">
                  <a16:creationId xmlns:a16="http://schemas.microsoft.com/office/drawing/2014/main" id="{66325505-307E-63DC-BC33-4461335420BF}"/>
                </a:ext>
              </a:extLst>
            </p:cNvPr>
            <p:cNvSpPr txBox="1"/>
            <p:nvPr/>
          </p:nvSpPr>
          <p:spPr>
            <a:xfrm>
              <a:off x="3643930" y="5287537"/>
              <a:ext cx="2894504" cy="646331"/>
            </a:xfrm>
            <a:prstGeom prst="rect">
              <a:avLst/>
            </a:prstGeom>
            <a:noFill/>
          </p:spPr>
          <p:txBody>
            <a:bodyPr wrap="square" rtlCol="0">
              <a:spAutoFit/>
            </a:bodyPr>
            <a:lstStyle/>
            <a:p>
              <a:pPr algn="ctr"/>
              <a:r>
                <a:rPr lang="en-US" b="1" dirty="0"/>
                <a:t>2.4 GHz</a:t>
              </a:r>
            </a:p>
            <a:p>
              <a:pPr algn="ctr"/>
              <a:r>
                <a:rPr lang="en-US" dirty="0"/>
                <a:t>(G. </a:t>
              </a:r>
              <a:r>
                <a:rPr lang="en-US" dirty="0" err="1"/>
                <a:t>Andia</a:t>
              </a:r>
              <a:r>
                <a:rPr lang="en-US" dirty="0"/>
                <a:t> Vera et al., 2010)</a:t>
              </a:r>
            </a:p>
          </p:txBody>
        </p:sp>
        <p:pic>
          <p:nvPicPr>
            <p:cNvPr id="15" name="Picture 14">
              <a:extLst>
                <a:ext uri="{FF2B5EF4-FFF2-40B4-BE49-F238E27FC236}">
                  <a16:creationId xmlns:a16="http://schemas.microsoft.com/office/drawing/2014/main" id="{5BF5A5BB-3A0C-E129-DF99-AEC5F5E1E2F6}"/>
                </a:ext>
              </a:extLst>
            </p:cNvPr>
            <p:cNvPicPr>
              <a:picLocks noChangeAspect="1"/>
            </p:cNvPicPr>
            <p:nvPr/>
          </p:nvPicPr>
          <p:blipFill>
            <a:blip r:embed="rId6"/>
            <a:stretch>
              <a:fillRect/>
            </a:stretch>
          </p:blipFill>
          <p:spPr>
            <a:xfrm>
              <a:off x="4135995" y="1833054"/>
              <a:ext cx="1805119" cy="3429001"/>
            </a:xfrm>
            <a:prstGeom prst="rect">
              <a:avLst/>
            </a:prstGeom>
          </p:spPr>
        </p:pic>
      </p:grpSp>
      <p:sp>
        <p:nvSpPr>
          <p:cNvPr id="3" name="TextBox 2">
            <a:extLst>
              <a:ext uri="{FF2B5EF4-FFF2-40B4-BE49-F238E27FC236}">
                <a16:creationId xmlns:a16="http://schemas.microsoft.com/office/drawing/2014/main" id="{4202C4EC-4EA3-9143-7855-D8C69D786704}"/>
              </a:ext>
            </a:extLst>
          </p:cNvPr>
          <p:cNvSpPr txBox="1"/>
          <p:nvPr/>
        </p:nvSpPr>
        <p:spPr>
          <a:xfrm>
            <a:off x="659624" y="442591"/>
            <a:ext cx="10065771" cy="769441"/>
          </a:xfrm>
          <a:prstGeom prst="rect">
            <a:avLst/>
          </a:prstGeom>
          <a:noFill/>
        </p:spPr>
        <p:txBody>
          <a:bodyPr wrap="square" rtlCol="0">
            <a:spAutoFit/>
          </a:bodyPr>
          <a:lstStyle/>
          <a:p>
            <a:r>
              <a:rPr lang="en-US" sz="4400" dirty="0"/>
              <a:t>Existing wireless power transfer systems</a:t>
            </a:r>
          </a:p>
        </p:txBody>
      </p:sp>
    </p:spTree>
    <p:extLst>
      <p:ext uri="{BB962C8B-B14F-4D97-AF65-F5344CB8AC3E}">
        <p14:creationId xmlns:p14="http://schemas.microsoft.com/office/powerpoint/2010/main" val="360369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A61DC4-059C-5E28-65F6-AFFE484D9E2F}"/>
              </a:ext>
            </a:extLst>
          </p:cNvPr>
          <p:cNvSpPr>
            <a:spLocks noGrp="1"/>
          </p:cNvSpPr>
          <p:nvPr>
            <p:ph type="sldNum" sz="quarter" idx="12"/>
          </p:nvPr>
        </p:nvSpPr>
        <p:spPr/>
        <p:txBody>
          <a:bodyPr/>
          <a:lstStyle/>
          <a:p>
            <a:fld id="{13A151B3-2FD4-B749-B626-A1FC386C0CF3}" type="slidenum">
              <a:rPr lang="en-US" smtClean="0"/>
              <a:t>5</a:t>
            </a:fld>
            <a:endParaRPr lang="en-US"/>
          </a:p>
        </p:txBody>
      </p:sp>
      <p:sp>
        <p:nvSpPr>
          <p:cNvPr id="46" name="TextBox 45">
            <a:extLst>
              <a:ext uri="{FF2B5EF4-FFF2-40B4-BE49-F238E27FC236}">
                <a16:creationId xmlns:a16="http://schemas.microsoft.com/office/drawing/2014/main" id="{7222F7D4-50A3-2D85-0826-C170F64C3441}"/>
              </a:ext>
            </a:extLst>
          </p:cNvPr>
          <p:cNvSpPr txBox="1"/>
          <p:nvPr/>
        </p:nvSpPr>
        <p:spPr>
          <a:xfrm>
            <a:off x="3148461" y="4503055"/>
            <a:ext cx="3706328" cy="707886"/>
          </a:xfrm>
          <a:prstGeom prst="rect">
            <a:avLst/>
          </a:prstGeom>
          <a:noFill/>
        </p:spPr>
        <p:txBody>
          <a:bodyPr wrap="square" rtlCol="0">
            <a:spAutoFit/>
          </a:bodyPr>
          <a:lstStyle/>
          <a:p>
            <a:pPr algn="ctr"/>
            <a:r>
              <a:rPr lang="en-US" sz="2000" dirty="0"/>
              <a:t>Lower Frequency Bands</a:t>
            </a:r>
          </a:p>
          <a:p>
            <a:pPr algn="ctr"/>
            <a:r>
              <a:rPr lang="en-US" sz="2000" dirty="0"/>
              <a:t>(900 MHz, 2.4 GHz, and 5.8 GHz)</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B620C2E7-B161-F1BC-1BB2-5A0FEFD0163B}"/>
                  </a:ext>
                </a:extLst>
              </p:cNvPr>
              <p:cNvSpPr txBox="1"/>
              <p:nvPr/>
            </p:nvSpPr>
            <p:spPr>
              <a:xfrm>
                <a:off x="6930616" y="4533094"/>
                <a:ext cx="3706328" cy="707886"/>
              </a:xfrm>
              <a:prstGeom prst="rect">
                <a:avLst/>
              </a:prstGeom>
              <a:noFill/>
            </p:spPr>
            <p:txBody>
              <a:bodyPr wrap="square" rtlCol="0">
                <a:spAutoFit/>
              </a:bodyPr>
              <a:lstStyle/>
              <a:p>
                <a:pPr algn="ctr"/>
                <a:r>
                  <a:rPr lang="en-US" sz="2000" dirty="0"/>
                  <a:t>Higher Frequency Bands</a:t>
                </a:r>
              </a:p>
              <a:p>
                <a:pPr algn="ctr"/>
                <a:r>
                  <a:rPr lang="en-US" sz="2000" dirty="0"/>
                  <a:t>(</a:t>
                </a:r>
                <a14:m>
                  <m:oMath xmlns:m="http://schemas.openxmlformats.org/officeDocument/2006/math">
                    <m:r>
                      <a:rPr lang="en-US" sz="2000" b="0" i="1" smtClean="0">
                        <a:latin typeface="Cambria Math" panose="02040503050406030204" pitchFamily="18" charset="0"/>
                      </a:rPr>
                      <m:t>≥ </m:t>
                    </m:r>
                  </m:oMath>
                </a14:m>
                <a:r>
                  <a:rPr lang="en-US" sz="2000" dirty="0"/>
                  <a:t>24 GHz)</a:t>
                </a:r>
              </a:p>
            </p:txBody>
          </p:sp>
        </mc:Choice>
        <mc:Fallback xmlns="">
          <p:sp>
            <p:nvSpPr>
              <p:cNvPr id="47" name="TextBox 46">
                <a:extLst>
                  <a:ext uri="{FF2B5EF4-FFF2-40B4-BE49-F238E27FC236}">
                    <a16:creationId xmlns:a16="http://schemas.microsoft.com/office/drawing/2014/main" id="{B620C2E7-B161-F1BC-1BB2-5A0FEFD0163B}"/>
                  </a:ext>
                </a:extLst>
              </p:cNvPr>
              <p:cNvSpPr txBox="1">
                <a:spLocks noRot="1" noChangeAspect="1" noMove="1" noResize="1" noEditPoints="1" noAdjustHandles="1" noChangeArrowheads="1" noChangeShapeType="1" noTextEdit="1"/>
              </p:cNvSpPr>
              <p:nvPr/>
            </p:nvSpPr>
            <p:spPr>
              <a:xfrm>
                <a:off x="6930616" y="4533094"/>
                <a:ext cx="3706328" cy="707886"/>
              </a:xfrm>
              <a:prstGeom prst="rect">
                <a:avLst/>
              </a:prstGeom>
              <a:blipFill>
                <a:blip r:embed="rId4"/>
                <a:stretch>
                  <a:fillRect t="-5172" b="-14655"/>
                </a:stretch>
              </a:blipFill>
            </p:spPr>
            <p:txBody>
              <a:bodyPr/>
              <a:lstStyle/>
              <a:p>
                <a:r>
                  <a:rPr lang="en-US">
                    <a:noFill/>
                  </a:rPr>
                  <a:t> </a:t>
                </a:r>
              </a:p>
            </p:txBody>
          </p:sp>
        </mc:Fallback>
      </mc:AlternateContent>
      <p:sp>
        <p:nvSpPr>
          <p:cNvPr id="48" name="TextBox 47">
            <a:extLst>
              <a:ext uri="{FF2B5EF4-FFF2-40B4-BE49-F238E27FC236}">
                <a16:creationId xmlns:a16="http://schemas.microsoft.com/office/drawing/2014/main" id="{ECC7B4C1-4FF7-1882-AF1D-78A7CB924E08}"/>
              </a:ext>
            </a:extLst>
          </p:cNvPr>
          <p:cNvSpPr txBox="1"/>
          <p:nvPr/>
        </p:nvSpPr>
        <p:spPr>
          <a:xfrm>
            <a:off x="1634845" y="5315489"/>
            <a:ext cx="1115452" cy="369332"/>
          </a:xfrm>
          <a:prstGeom prst="rect">
            <a:avLst/>
          </a:prstGeom>
          <a:noFill/>
        </p:spPr>
        <p:txBody>
          <a:bodyPr wrap="square" rtlCol="0">
            <a:spAutoFit/>
          </a:bodyPr>
          <a:lstStyle/>
          <a:p>
            <a:r>
              <a:rPr lang="en-US" dirty="0"/>
              <a:t>Path loss</a:t>
            </a:r>
          </a:p>
        </p:txBody>
      </p:sp>
      <p:grpSp>
        <p:nvGrpSpPr>
          <p:cNvPr id="54" name="Group 53">
            <a:extLst>
              <a:ext uri="{FF2B5EF4-FFF2-40B4-BE49-F238E27FC236}">
                <a16:creationId xmlns:a16="http://schemas.microsoft.com/office/drawing/2014/main" id="{91ABF5B0-81F2-7D20-F7A3-8CC9977BA6EF}"/>
              </a:ext>
            </a:extLst>
          </p:cNvPr>
          <p:cNvGrpSpPr/>
          <p:nvPr/>
        </p:nvGrpSpPr>
        <p:grpSpPr>
          <a:xfrm>
            <a:off x="1070507" y="4573068"/>
            <a:ext cx="9703324" cy="2223505"/>
            <a:chOff x="1070507" y="4573068"/>
            <a:chExt cx="9703324" cy="2223505"/>
          </a:xfrm>
        </p:grpSpPr>
        <p:cxnSp>
          <p:nvCxnSpPr>
            <p:cNvPr id="44" name="Straight Connector 43">
              <a:extLst>
                <a:ext uri="{FF2B5EF4-FFF2-40B4-BE49-F238E27FC236}">
                  <a16:creationId xmlns:a16="http://schemas.microsoft.com/office/drawing/2014/main" id="{DF025E41-211F-97C3-E55B-947E3AC21B09}"/>
                </a:ext>
              </a:extLst>
            </p:cNvPr>
            <p:cNvCxnSpPr>
              <a:cxnSpLocks/>
            </p:cNvCxnSpPr>
            <p:nvPr/>
          </p:nvCxnSpPr>
          <p:spPr>
            <a:xfrm>
              <a:off x="1070507" y="5245532"/>
              <a:ext cx="9703324" cy="0"/>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9572606-9F42-3D6D-FDF9-1BC9395DFB96}"/>
                </a:ext>
              </a:extLst>
            </p:cNvPr>
            <p:cNvCxnSpPr/>
            <p:nvPr/>
          </p:nvCxnSpPr>
          <p:spPr>
            <a:xfrm>
              <a:off x="6833198" y="4573068"/>
              <a:ext cx="0" cy="222350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3C1F4C5-0F87-F78A-9FB0-CB1878D77A7D}"/>
                </a:ext>
              </a:extLst>
            </p:cNvPr>
            <p:cNvCxnSpPr/>
            <p:nvPr/>
          </p:nvCxnSpPr>
          <p:spPr>
            <a:xfrm>
              <a:off x="3072633" y="4573068"/>
              <a:ext cx="0" cy="222350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80E13D24-E5E1-9A73-040B-505F66E37C22}"/>
              </a:ext>
            </a:extLst>
          </p:cNvPr>
          <p:cNvSpPr txBox="1"/>
          <p:nvPr/>
        </p:nvSpPr>
        <p:spPr>
          <a:xfrm>
            <a:off x="1076925" y="5637751"/>
            <a:ext cx="2041308" cy="369332"/>
          </a:xfrm>
          <a:prstGeom prst="rect">
            <a:avLst/>
          </a:prstGeom>
          <a:noFill/>
        </p:spPr>
        <p:txBody>
          <a:bodyPr wrap="square" rtlCol="0">
            <a:spAutoFit/>
          </a:bodyPr>
          <a:lstStyle/>
          <a:p>
            <a:pPr algn="ctr"/>
            <a:r>
              <a:rPr lang="en-US" dirty="0"/>
              <a:t>PCE</a:t>
            </a:r>
          </a:p>
        </p:txBody>
      </p:sp>
      <p:sp>
        <p:nvSpPr>
          <p:cNvPr id="56" name="TextBox 55">
            <a:extLst>
              <a:ext uri="{FF2B5EF4-FFF2-40B4-BE49-F238E27FC236}">
                <a16:creationId xmlns:a16="http://schemas.microsoft.com/office/drawing/2014/main" id="{8DD570BC-1FEA-62CF-B701-F14F2E37AD4E}"/>
              </a:ext>
            </a:extLst>
          </p:cNvPr>
          <p:cNvSpPr txBox="1"/>
          <p:nvPr/>
        </p:nvSpPr>
        <p:spPr>
          <a:xfrm>
            <a:off x="1076925" y="5977191"/>
            <a:ext cx="2041308" cy="369332"/>
          </a:xfrm>
          <a:prstGeom prst="rect">
            <a:avLst/>
          </a:prstGeom>
          <a:noFill/>
        </p:spPr>
        <p:txBody>
          <a:bodyPr wrap="square" rtlCol="0">
            <a:spAutoFit/>
          </a:bodyPr>
          <a:lstStyle/>
          <a:p>
            <a:pPr algn="ctr"/>
            <a:r>
              <a:rPr lang="en-US" dirty="0"/>
              <a:t>Regulation EIRP</a:t>
            </a:r>
          </a:p>
        </p:txBody>
      </p:sp>
      <p:sp>
        <p:nvSpPr>
          <p:cNvPr id="59" name="TextBox 58">
            <a:extLst>
              <a:ext uri="{FF2B5EF4-FFF2-40B4-BE49-F238E27FC236}">
                <a16:creationId xmlns:a16="http://schemas.microsoft.com/office/drawing/2014/main" id="{28575184-15CB-A22B-9C38-928F65760F80}"/>
              </a:ext>
            </a:extLst>
          </p:cNvPr>
          <p:cNvSpPr txBox="1"/>
          <p:nvPr/>
        </p:nvSpPr>
        <p:spPr>
          <a:xfrm>
            <a:off x="1097340" y="6373468"/>
            <a:ext cx="2041308" cy="369332"/>
          </a:xfrm>
          <a:prstGeom prst="rect">
            <a:avLst/>
          </a:prstGeom>
          <a:noFill/>
        </p:spPr>
        <p:txBody>
          <a:bodyPr wrap="square" rtlCol="0">
            <a:spAutoFit/>
          </a:bodyPr>
          <a:lstStyle/>
          <a:p>
            <a:pPr algn="ctr"/>
            <a:r>
              <a:rPr lang="en-US" dirty="0"/>
              <a:t>Antenna Gain</a:t>
            </a:r>
          </a:p>
        </p:txBody>
      </p:sp>
      <p:grpSp>
        <p:nvGrpSpPr>
          <p:cNvPr id="63" name="Group 62">
            <a:extLst>
              <a:ext uri="{FF2B5EF4-FFF2-40B4-BE49-F238E27FC236}">
                <a16:creationId xmlns:a16="http://schemas.microsoft.com/office/drawing/2014/main" id="{1C989AFE-FAFC-54A5-C46D-2CE4E6C00B8A}"/>
              </a:ext>
            </a:extLst>
          </p:cNvPr>
          <p:cNvGrpSpPr/>
          <p:nvPr/>
        </p:nvGrpSpPr>
        <p:grpSpPr>
          <a:xfrm>
            <a:off x="4355193" y="5321590"/>
            <a:ext cx="1192629" cy="371791"/>
            <a:chOff x="4355193" y="5321590"/>
            <a:chExt cx="1192629" cy="371791"/>
          </a:xfrm>
        </p:grpSpPr>
        <p:sp>
          <p:nvSpPr>
            <p:cNvPr id="50" name="TextBox 49">
              <a:extLst>
                <a:ext uri="{FF2B5EF4-FFF2-40B4-BE49-F238E27FC236}">
                  <a16:creationId xmlns:a16="http://schemas.microsoft.com/office/drawing/2014/main" id="{2D82113B-52DA-399B-2FB1-F01F7E8B0283}"/>
                </a:ext>
              </a:extLst>
            </p:cNvPr>
            <p:cNvSpPr txBox="1"/>
            <p:nvPr/>
          </p:nvSpPr>
          <p:spPr>
            <a:xfrm>
              <a:off x="4432370" y="5321590"/>
              <a:ext cx="1115452" cy="369332"/>
            </a:xfrm>
            <a:prstGeom prst="rect">
              <a:avLst/>
            </a:prstGeom>
            <a:noFill/>
          </p:spPr>
          <p:txBody>
            <a:bodyPr wrap="square" rtlCol="0">
              <a:spAutoFit/>
            </a:bodyPr>
            <a:lstStyle/>
            <a:p>
              <a:pPr algn="ctr"/>
              <a:r>
                <a:rPr lang="en-US" dirty="0">
                  <a:solidFill>
                    <a:schemeClr val="tx1">
                      <a:lumMod val="95000"/>
                      <a:lumOff val="5000"/>
                    </a:schemeClr>
                  </a:solidFill>
                </a:rPr>
                <a:t>Low</a:t>
              </a:r>
            </a:p>
          </p:txBody>
        </p:sp>
        <p:pic>
          <p:nvPicPr>
            <p:cNvPr id="8" name="Graphic 7" descr="Smiling face with solid fill with solid fill">
              <a:extLst>
                <a:ext uri="{FF2B5EF4-FFF2-40B4-BE49-F238E27FC236}">
                  <a16:creationId xmlns:a16="http://schemas.microsoft.com/office/drawing/2014/main" id="{4E4D5C87-64DA-EDC3-D6AA-212C0B49773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355193" y="5327962"/>
              <a:ext cx="365419" cy="365419"/>
            </a:xfrm>
            <a:prstGeom prst="rect">
              <a:avLst/>
            </a:prstGeom>
          </p:spPr>
        </p:pic>
      </p:grpSp>
      <p:grpSp>
        <p:nvGrpSpPr>
          <p:cNvPr id="64" name="Group 63">
            <a:extLst>
              <a:ext uri="{FF2B5EF4-FFF2-40B4-BE49-F238E27FC236}">
                <a16:creationId xmlns:a16="http://schemas.microsoft.com/office/drawing/2014/main" id="{347BE39E-0331-46DD-711D-90F8B0EE30FC}"/>
              </a:ext>
            </a:extLst>
          </p:cNvPr>
          <p:cNvGrpSpPr/>
          <p:nvPr/>
        </p:nvGrpSpPr>
        <p:grpSpPr>
          <a:xfrm>
            <a:off x="8015803" y="5321590"/>
            <a:ext cx="1212920" cy="392662"/>
            <a:chOff x="8015803" y="5321590"/>
            <a:chExt cx="1212920" cy="392662"/>
          </a:xfrm>
        </p:grpSpPr>
        <p:sp>
          <p:nvSpPr>
            <p:cNvPr id="51" name="TextBox 50">
              <a:extLst>
                <a:ext uri="{FF2B5EF4-FFF2-40B4-BE49-F238E27FC236}">
                  <a16:creationId xmlns:a16="http://schemas.microsoft.com/office/drawing/2014/main" id="{9D81C8FD-3434-5323-E0D9-BC4C21692CF8}"/>
                </a:ext>
              </a:extLst>
            </p:cNvPr>
            <p:cNvSpPr txBox="1"/>
            <p:nvPr/>
          </p:nvSpPr>
          <p:spPr>
            <a:xfrm>
              <a:off x="8113271" y="5321590"/>
              <a:ext cx="1115452" cy="369332"/>
            </a:xfrm>
            <a:prstGeom prst="rect">
              <a:avLst/>
            </a:prstGeom>
            <a:noFill/>
          </p:spPr>
          <p:txBody>
            <a:bodyPr wrap="square" rtlCol="0">
              <a:spAutoFit/>
            </a:bodyPr>
            <a:lstStyle/>
            <a:p>
              <a:pPr algn="ctr"/>
              <a:r>
                <a:rPr lang="en-US" dirty="0"/>
                <a:t>High</a:t>
              </a:r>
            </a:p>
          </p:txBody>
        </p:sp>
        <p:pic>
          <p:nvPicPr>
            <p:cNvPr id="24" name="Graphic 23" descr="Crying face with solid fill with solid fill">
              <a:extLst>
                <a:ext uri="{FF2B5EF4-FFF2-40B4-BE49-F238E27FC236}">
                  <a16:creationId xmlns:a16="http://schemas.microsoft.com/office/drawing/2014/main" id="{8036CE78-3B5E-65F4-6306-39B065AB85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15803" y="5327962"/>
              <a:ext cx="386290" cy="386290"/>
            </a:xfrm>
            <a:prstGeom prst="rect">
              <a:avLst/>
            </a:prstGeom>
          </p:spPr>
        </p:pic>
      </p:grpSp>
      <p:grpSp>
        <p:nvGrpSpPr>
          <p:cNvPr id="65" name="Group 64">
            <a:extLst>
              <a:ext uri="{FF2B5EF4-FFF2-40B4-BE49-F238E27FC236}">
                <a16:creationId xmlns:a16="http://schemas.microsoft.com/office/drawing/2014/main" id="{965EB7B0-CA4A-E60E-E6D5-6E3D4EA82955}"/>
              </a:ext>
            </a:extLst>
          </p:cNvPr>
          <p:cNvGrpSpPr/>
          <p:nvPr/>
        </p:nvGrpSpPr>
        <p:grpSpPr>
          <a:xfrm>
            <a:off x="4355193" y="5670664"/>
            <a:ext cx="1201048" cy="369332"/>
            <a:chOff x="4355193" y="5670664"/>
            <a:chExt cx="1201048" cy="369332"/>
          </a:xfrm>
        </p:grpSpPr>
        <p:sp>
          <p:nvSpPr>
            <p:cNvPr id="53" name="TextBox 52">
              <a:extLst>
                <a:ext uri="{FF2B5EF4-FFF2-40B4-BE49-F238E27FC236}">
                  <a16:creationId xmlns:a16="http://schemas.microsoft.com/office/drawing/2014/main" id="{D11AF57E-B9E9-BF3E-D0D8-69B0DF151D4B}"/>
                </a:ext>
              </a:extLst>
            </p:cNvPr>
            <p:cNvSpPr txBox="1"/>
            <p:nvPr/>
          </p:nvSpPr>
          <p:spPr>
            <a:xfrm>
              <a:off x="4440789" y="5670664"/>
              <a:ext cx="1115452" cy="369332"/>
            </a:xfrm>
            <a:prstGeom prst="rect">
              <a:avLst/>
            </a:prstGeom>
            <a:noFill/>
          </p:spPr>
          <p:txBody>
            <a:bodyPr wrap="square" rtlCol="0">
              <a:spAutoFit/>
            </a:bodyPr>
            <a:lstStyle/>
            <a:p>
              <a:pPr algn="ctr"/>
              <a:r>
                <a:rPr lang="en-US" dirty="0">
                  <a:solidFill>
                    <a:schemeClr val="tx1">
                      <a:lumMod val="95000"/>
                      <a:lumOff val="5000"/>
                    </a:schemeClr>
                  </a:solidFill>
                </a:rPr>
                <a:t>High</a:t>
              </a:r>
            </a:p>
          </p:txBody>
        </p:sp>
        <p:pic>
          <p:nvPicPr>
            <p:cNvPr id="28" name="Graphic 27" descr="Smiling face with solid fill with solid fill">
              <a:extLst>
                <a:ext uri="{FF2B5EF4-FFF2-40B4-BE49-F238E27FC236}">
                  <a16:creationId xmlns:a16="http://schemas.microsoft.com/office/drawing/2014/main" id="{587ED396-C482-A1B7-C6D0-68A86DDB48D0}"/>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355193" y="5672621"/>
              <a:ext cx="365419" cy="365419"/>
            </a:xfrm>
            <a:prstGeom prst="rect">
              <a:avLst/>
            </a:prstGeom>
          </p:spPr>
        </p:pic>
      </p:grpSp>
      <p:grpSp>
        <p:nvGrpSpPr>
          <p:cNvPr id="66" name="Group 65">
            <a:extLst>
              <a:ext uri="{FF2B5EF4-FFF2-40B4-BE49-F238E27FC236}">
                <a16:creationId xmlns:a16="http://schemas.microsoft.com/office/drawing/2014/main" id="{CE5A791D-B035-C158-9FED-401A9D45B9AD}"/>
              </a:ext>
            </a:extLst>
          </p:cNvPr>
          <p:cNvGrpSpPr/>
          <p:nvPr/>
        </p:nvGrpSpPr>
        <p:grpSpPr>
          <a:xfrm>
            <a:off x="8017257" y="5670664"/>
            <a:ext cx="1208351" cy="412920"/>
            <a:chOff x="8017257" y="5670664"/>
            <a:chExt cx="1208351" cy="412920"/>
          </a:xfrm>
        </p:grpSpPr>
        <p:sp>
          <p:nvSpPr>
            <p:cNvPr id="55" name="TextBox 54">
              <a:extLst>
                <a:ext uri="{FF2B5EF4-FFF2-40B4-BE49-F238E27FC236}">
                  <a16:creationId xmlns:a16="http://schemas.microsoft.com/office/drawing/2014/main" id="{17DC58BE-1820-9BDB-E97B-84F79BDB952D}"/>
                </a:ext>
              </a:extLst>
            </p:cNvPr>
            <p:cNvSpPr txBox="1"/>
            <p:nvPr/>
          </p:nvSpPr>
          <p:spPr>
            <a:xfrm>
              <a:off x="8110156" y="5670664"/>
              <a:ext cx="1115452" cy="369332"/>
            </a:xfrm>
            <a:prstGeom prst="rect">
              <a:avLst/>
            </a:prstGeom>
            <a:noFill/>
          </p:spPr>
          <p:txBody>
            <a:bodyPr wrap="square" rtlCol="0">
              <a:spAutoFit/>
            </a:bodyPr>
            <a:lstStyle/>
            <a:p>
              <a:pPr algn="ctr"/>
              <a:r>
                <a:rPr lang="en-US" dirty="0"/>
                <a:t>Low</a:t>
              </a:r>
            </a:p>
          </p:txBody>
        </p:sp>
        <p:pic>
          <p:nvPicPr>
            <p:cNvPr id="3" name="Graphic 2" descr="Crying face with solid fill with solid fill">
              <a:extLst>
                <a:ext uri="{FF2B5EF4-FFF2-40B4-BE49-F238E27FC236}">
                  <a16:creationId xmlns:a16="http://schemas.microsoft.com/office/drawing/2014/main" id="{6B8F3E9B-4C4A-2AAA-BF4C-EB08A73BF0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17257" y="5697294"/>
              <a:ext cx="386290" cy="386290"/>
            </a:xfrm>
            <a:prstGeom prst="rect">
              <a:avLst/>
            </a:prstGeom>
          </p:spPr>
        </p:pic>
      </p:grpSp>
      <p:grpSp>
        <p:nvGrpSpPr>
          <p:cNvPr id="67" name="Group 66">
            <a:extLst>
              <a:ext uri="{FF2B5EF4-FFF2-40B4-BE49-F238E27FC236}">
                <a16:creationId xmlns:a16="http://schemas.microsoft.com/office/drawing/2014/main" id="{E30BD4E6-8FD2-14AF-F731-BD621D834D70}"/>
              </a:ext>
            </a:extLst>
          </p:cNvPr>
          <p:cNvGrpSpPr/>
          <p:nvPr/>
        </p:nvGrpSpPr>
        <p:grpSpPr>
          <a:xfrm>
            <a:off x="4350530" y="5993877"/>
            <a:ext cx="1184862" cy="386290"/>
            <a:chOff x="4350530" y="5993877"/>
            <a:chExt cx="1184862" cy="386290"/>
          </a:xfrm>
        </p:grpSpPr>
        <p:sp>
          <p:nvSpPr>
            <p:cNvPr id="57" name="TextBox 56">
              <a:extLst>
                <a:ext uri="{FF2B5EF4-FFF2-40B4-BE49-F238E27FC236}">
                  <a16:creationId xmlns:a16="http://schemas.microsoft.com/office/drawing/2014/main" id="{1B3D6A77-FF93-D7CB-E695-4E58FC429201}"/>
                </a:ext>
              </a:extLst>
            </p:cNvPr>
            <p:cNvSpPr txBox="1"/>
            <p:nvPr/>
          </p:nvSpPr>
          <p:spPr>
            <a:xfrm>
              <a:off x="4419940" y="6010835"/>
              <a:ext cx="1115452" cy="369332"/>
            </a:xfrm>
            <a:prstGeom prst="rect">
              <a:avLst/>
            </a:prstGeom>
            <a:noFill/>
          </p:spPr>
          <p:txBody>
            <a:bodyPr wrap="square" rtlCol="0">
              <a:spAutoFit/>
            </a:bodyPr>
            <a:lstStyle/>
            <a:p>
              <a:pPr algn="ctr"/>
              <a:r>
                <a:rPr lang="en-US" dirty="0"/>
                <a:t>Low</a:t>
              </a:r>
            </a:p>
          </p:txBody>
        </p:sp>
        <p:pic>
          <p:nvPicPr>
            <p:cNvPr id="10" name="Graphic 9" descr="Crying face with solid fill with solid fill">
              <a:extLst>
                <a:ext uri="{FF2B5EF4-FFF2-40B4-BE49-F238E27FC236}">
                  <a16:creationId xmlns:a16="http://schemas.microsoft.com/office/drawing/2014/main" id="{25132C0C-D07B-5EEC-9B50-6E4152CDB64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50530" y="5993877"/>
              <a:ext cx="386290" cy="386290"/>
            </a:xfrm>
            <a:prstGeom prst="rect">
              <a:avLst/>
            </a:prstGeom>
          </p:spPr>
        </p:pic>
      </p:grpSp>
      <p:grpSp>
        <p:nvGrpSpPr>
          <p:cNvPr id="69" name="Group 68">
            <a:extLst>
              <a:ext uri="{FF2B5EF4-FFF2-40B4-BE49-F238E27FC236}">
                <a16:creationId xmlns:a16="http://schemas.microsoft.com/office/drawing/2014/main" id="{CE573A0B-F442-EFE4-B575-13A67D4406FD}"/>
              </a:ext>
            </a:extLst>
          </p:cNvPr>
          <p:cNvGrpSpPr/>
          <p:nvPr/>
        </p:nvGrpSpPr>
        <p:grpSpPr>
          <a:xfrm>
            <a:off x="4351984" y="6363209"/>
            <a:ext cx="1190687" cy="398686"/>
            <a:chOff x="4351984" y="6363209"/>
            <a:chExt cx="1190687" cy="398686"/>
          </a:xfrm>
        </p:grpSpPr>
        <p:sp>
          <p:nvSpPr>
            <p:cNvPr id="61" name="TextBox 60">
              <a:extLst>
                <a:ext uri="{FF2B5EF4-FFF2-40B4-BE49-F238E27FC236}">
                  <a16:creationId xmlns:a16="http://schemas.microsoft.com/office/drawing/2014/main" id="{4C191F5A-3C23-946A-BE64-829F78AB748B}"/>
                </a:ext>
              </a:extLst>
            </p:cNvPr>
            <p:cNvSpPr txBox="1"/>
            <p:nvPr/>
          </p:nvSpPr>
          <p:spPr>
            <a:xfrm>
              <a:off x="4427219" y="6392563"/>
              <a:ext cx="1115452" cy="369332"/>
            </a:xfrm>
            <a:prstGeom prst="rect">
              <a:avLst/>
            </a:prstGeom>
            <a:noFill/>
          </p:spPr>
          <p:txBody>
            <a:bodyPr wrap="square" rtlCol="0">
              <a:spAutoFit/>
            </a:bodyPr>
            <a:lstStyle/>
            <a:p>
              <a:pPr algn="ctr"/>
              <a:r>
                <a:rPr lang="en-US" dirty="0"/>
                <a:t>Low</a:t>
              </a:r>
            </a:p>
          </p:txBody>
        </p:sp>
        <p:pic>
          <p:nvPicPr>
            <p:cNvPr id="11" name="Graphic 10" descr="Crying face with solid fill with solid fill">
              <a:extLst>
                <a:ext uri="{FF2B5EF4-FFF2-40B4-BE49-F238E27FC236}">
                  <a16:creationId xmlns:a16="http://schemas.microsoft.com/office/drawing/2014/main" id="{D1CE3A6D-6B52-D6C7-2129-EC710801BE4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51984" y="6363209"/>
              <a:ext cx="386290" cy="386290"/>
            </a:xfrm>
            <a:prstGeom prst="rect">
              <a:avLst/>
            </a:prstGeom>
          </p:spPr>
        </p:pic>
      </p:grpSp>
      <p:grpSp>
        <p:nvGrpSpPr>
          <p:cNvPr id="68" name="Group 67">
            <a:extLst>
              <a:ext uri="{FF2B5EF4-FFF2-40B4-BE49-F238E27FC236}">
                <a16:creationId xmlns:a16="http://schemas.microsoft.com/office/drawing/2014/main" id="{519306E0-B588-DEE2-9A8C-A2E3B9420766}"/>
              </a:ext>
            </a:extLst>
          </p:cNvPr>
          <p:cNvGrpSpPr/>
          <p:nvPr/>
        </p:nvGrpSpPr>
        <p:grpSpPr>
          <a:xfrm>
            <a:off x="8039685" y="6010835"/>
            <a:ext cx="1219792" cy="394005"/>
            <a:chOff x="8039685" y="6010835"/>
            <a:chExt cx="1219792" cy="394005"/>
          </a:xfrm>
        </p:grpSpPr>
        <p:sp>
          <p:nvSpPr>
            <p:cNvPr id="58" name="TextBox 57">
              <a:extLst>
                <a:ext uri="{FF2B5EF4-FFF2-40B4-BE49-F238E27FC236}">
                  <a16:creationId xmlns:a16="http://schemas.microsoft.com/office/drawing/2014/main" id="{AB5F4839-25C8-9604-9700-26AE9139F319}"/>
                </a:ext>
              </a:extLst>
            </p:cNvPr>
            <p:cNvSpPr txBox="1"/>
            <p:nvPr/>
          </p:nvSpPr>
          <p:spPr>
            <a:xfrm>
              <a:off x="8144025" y="6010835"/>
              <a:ext cx="1115452" cy="369332"/>
            </a:xfrm>
            <a:prstGeom prst="rect">
              <a:avLst/>
            </a:prstGeom>
            <a:noFill/>
          </p:spPr>
          <p:txBody>
            <a:bodyPr wrap="square" rtlCol="0">
              <a:spAutoFit/>
            </a:bodyPr>
            <a:lstStyle/>
            <a:p>
              <a:pPr algn="ctr"/>
              <a:r>
                <a:rPr lang="en-US" dirty="0">
                  <a:solidFill>
                    <a:schemeClr val="tx1">
                      <a:lumMod val="95000"/>
                      <a:lumOff val="5000"/>
                    </a:schemeClr>
                  </a:solidFill>
                </a:rPr>
                <a:t>High</a:t>
              </a:r>
            </a:p>
          </p:txBody>
        </p:sp>
        <p:pic>
          <p:nvPicPr>
            <p:cNvPr id="12" name="Graphic 11" descr="Smiling face with solid fill with solid fill">
              <a:extLst>
                <a:ext uri="{FF2B5EF4-FFF2-40B4-BE49-F238E27FC236}">
                  <a16:creationId xmlns:a16="http://schemas.microsoft.com/office/drawing/2014/main" id="{FD58E721-2A9D-FB7E-A639-580CCF0AC0B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039685" y="6039421"/>
              <a:ext cx="365419" cy="365419"/>
            </a:xfrm>
            <a:prstGeom prst="rect">
              <a:avLst/>
            </a:prstGeom>
          </p:spPr>
        </p:pic>
      </p:grpSp>
      <p:grpSp>
        <p:nvGrpSpPr>
          <p:cNvPr id="70" name="Group 69">
            <a:extLst>
              <a:ext uri="{FF2B5EF4-FFF2-40B4-BE49-F238E27FC236}">
                <a16:creationId xmlns:a16="http://schemas.microsoft.com/office/drawing/2014/main" id="{E8596601-35B4-BBD3-D050-C6DF4745F44D}"/>
              </a:ext>
            </a:extLst>
          </p:cNvPr>
          <p:cNvGrpSpPr/>
          <p:nvPr/>
        </p:nvGrpSpPr>
        <p:grpSpPr>
          <a:xfrm>
            <a:off x="8039685" y="6370784"/>
            <a:ext cx="1219792" cy="378715"/>
            <a:chOff x="8039685" y="6370784"/>
            <a:chExt cx="1219792" cy="378715"/>
          </a:xfrm>
        </p:grpSpPr>
        <p:sp>
          <p:nvSpPr>
            <p:cNvPr id="60" name="TextBox 59">
              <a:extLst>
                <a:ext uri="{FF2B5EF4-FFF2-40B4-BE49-F238E27FC236}">
                  <a16:creationId xmlns:a16="http://schemas.microsoft.com/office/drawing/2014/main" id="{B6A18790-1826-A2F7-F72C-9A024514CF3E}"/>
                </a:ext>
              </a:extLst>
            </p:cNvPr>
            <p:cNvSpPr txBox="1"/>
            <p:nvPr/>
          </p:nvSpPr>
          <p:spPr>
            <a:xfrm>
              <a:off x="8144025" y="6370784"/>
              <a:ext cx="1115452" cy="369332"/>
            </a:xfrm>
            <a:prstGeom prst="rect">
              <a:avLst/>
            </a:prstGeom>
            <a:noFill/>
          </p:spPr>
          <p:txBody>
            <a:bodyPr wrap="square" rtlCol="0">
              <a:spAutoFit/>
            </a:bodyPr>
            <a:lstStyle/>
            <a:p>
              <a:pPr algn="ctr"/>
              <a:r>
                <a:rPr lang="en-US" dirty="0">
                  <a:solidFill>
                    <a:schemeClr val="tx1">
                      <a:lumMod val="95000"/>
                      <a:lumOff val="5000"/>
                    </a:schemeClr>
                  </a:solidFill>
                </a:rPr>
                <a:t>High</a:t>
              </a:r>
            </a:p>
          </p:txBody>
        </p:sp>
        <p:pic>
          <p:nvPicPr>
            <p:cNvPr id="20" name="Graphic 19" descr="Smiling face with solid fill with solid fill">
              <a:extLst>
                <a:ext uri="{FF2B5EF4-FFF2-40B4-BE49-F238E27FC236}">
                  <a16:creationId xmlns:a16="http://schemas.microsoft.com/office/drawing/2014/main" id="{185C4CA2-9939-AD5D-D8B3-33FD112DA55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039685" y="6384080"/>
              <a:ext cx="365419" cy="365419"/>
            </a:xfrm>
            <a:prstGeom prst="rect">
              <a:avLst/>
            </a:prstGeom>
          </p:spPr>
        </p:pic>
      </p:grpSp>
      <p:sp>
        <p:nvSpPr>
          <p:cNvPr id="23" name="TextBox 22">
            <a:extLst>
              <a:ext uri="{FF2B5EF4-FFF2-40B4-BE49-F238E27FC236}">
                <a16:creationId xmlns:a16="http://schemas.microsoft.com/office/drawing/2014/main" id="{B8464DB5-6E7A-0804-3DBE-79FFB722D8E1}"/>
              </a:ext>
            </a:extLst>
          </p:cNvPr>
          <p:cNvSpPr txBox="1"/>
          <p:nvPr/>
        </p:nvSpPr>
        <p:spPr>
          <a:xfrm>
            <a:off x="904915" y="1142137"/>
            <a:ext cx="4188737" cy="523220"/>
          </a:xfrm>
          <a:prstGeom prst="rect">
            <a:avLst/>
          </a:prstGeom>
          <a:noFill/>
        </p:spPr>
        <p:txBody>
          <a:bodyPr wrap="square" rtlCol="0">
            <a:spAutoFit/>
          </a:bodyPr>
          <a:lstStyle/>
          <a:p>
            <a:r>
              <a:rPr lang="en-US" sz="2800" i="1" dirty="0"/>
              <a:t>An End-to-End Evaluation</a:t>
            </a:r>
            <a:endParaRPr lang="en-US" sz="2800" dirty="0"/>
          </a:p>
        </p:txBody>
      </p:sp>
      <p:pic>
        <p:nvPicPr>
          <p:cNvPr id="39" name="Google Shape;101;p20">
            <a:extLst>
              <a:ext uri="{FF2B5EF4-FFF2-40B4-BE49-F238E27FC236}">
                <a16:creationId xmlns:a16="http://schemas.microsoft.com/office/drawing/2014/main" id="{39F686ED-F275-45DF-D34F-E6ABD7A539CE}"/>
              </a:ext>
            </a:extLst>
          </p:cNvPr>
          <p:cNvPicPr preferRelativeResize="0"/>
          <p:nvPr/>
        </p:nvPicPr>
        <p:blipFill>
          <a:blip r:embed="rId11">
            <a:alphaModFix amt="38000"/>
          </a:blip>
          <a:stretch>
            <a:fillRect/>
          </a:stretch>
        </p:blipFill>
        <p:spPr>
          <a:xfrm rot="5558404">
            <a:off x="2729956" y="1544231"/>
            <a:ext cx="1572981" cy="1572963"/>
          </a:xfrm>
          <a:prstGeom prst="rect">
            <a:avLst/>
          </a:prstGeom>
          <a:noFill/>
          <a:ln>
            <a:noFill/>
          </a:ln>
        </p:spPr>
      </p:pic>
      <p:grpSp>
        <p:nvGrpSpPr>
          <p:cNvPr id="40" name="Group 39">
            <a:extLst>
              <a:ext uri="{FF2B5EF4-FFF2-40B4-BE49-F238E27FC236}">
                <a16:creationId xmlns:a16="http://schemas.microsoft.com/office/drawing/2014/main" id="{C7E44DE7-4183-3525-C973-2E44465EEA7D}"/>
              </a:ext>
            </a:extLst>
          </p:cNvPr>
          <p:cNvGrpSpPr/>
          <p:nvPr/>
        </p:nvGrpSpPr>
        <p:grpSpPr>
          <a:xfrm>
            <a:off x="7786962" y="2244227"/>
            <a:ext cx="1088427" cy="1032474"/>
            <a:chOff x="7786962" y="2244227"/>
            <a:chExt cx="1088427" cy="1032474"/>
          </a:xfrm>
        </p:grpSpPr>
        <p:cxnSp>
          <p:nvCxnSpPr>
            <p:cNvPr id="72" name="Google Shape;882;p20">
              <a:extLst>
                <a:ext uri="{FF2B5EF4-FFF2-40B4-BE49-F238E27FC236}">
                  <a16:creationId xmlns:a16="http://schemas.microsoft.com/office/drawing/2014/main" id="{8FEE9E87-9450-B7B7-A38A-6BCFD399E6C9}"/>
                </a:ext>
              </a:extLst>
            </p:cNvPr>
            <p:cNvCxnSpPr>
              <a:cxnSpLocks/>
              <a:stCxn id="73" idx="0"/>
            </p:cNvCxnSpPr>
            <p:nvPr/>
          </p:nvCxnSpPr>
          <p:spPr>
            <a:xfrm>
              <a:off x="8052476" y="2614050"/>
              <a:ext cx="0" cy="662651"/>
            </a:xfrm>
            <a:prstGeom prst="straightConnector1">
              <a:avLst/>
            </a:prstGeom>
            <a:noFill/>
            <a:ln w="28575" cap="flat" cmpd="sng">
              <a:solidFill>
                <a:schemeClr val="dk2"/>
              </a:solidFill>
              <a:prstDash val="solid"/>
              <a:round/>
              <a:headEnd type="none" w="med" len="med"/>
              <a:tailEnd type="none" w="med" len="med"/>
            </a:ln>
          </p:spPr>
        </p:cxnSp>
        <p:sp>
          <p:nvSpPr>
            <p:cNvPr id="73" name="Google Shape;883;p20">
              <a:extLst>
                <a:ext uri="{FF2B5EF4-FFF2-40B4-BE49-F238E27FC236}">
                  <a16:creationId xmlns:a16="http://schemas.microsoft.com/office/drawing/2014/main" id="{8186BD9D-7F05-590C-1B72-AFD6BB9E5580}"/>
                </a:ext>
              </a:extLst>
            </p:cNvPr>
            <p:cNvSpPr/>
            <p:nvPr/>
          </p:nvSpPr>
          <p:spPr>
            <a:xfrm rot="10800000">
              <a:off x="7786962" y="2244227"/>
              <a:ext cx="531028" cy="369823"/>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cxnSp>
          <p:nvCxnSpPr>
            <p:cNvPr id="74" name="Google Shape;896;p20">
              <a:extLst>
                <a:ext uri="{FF2B5EF4-FFF2-40B4-BE49-F238E27FC236}">
                  <a16:creationId xmlns:a16="http://schemas.microsoft.com/office/drawing/2014/main" id="{5A0B5396-BD3D-0590-08A6-239BB2831AB3}"/>
                </a:ext>
              </a:extLst>
            </p:cNvPr>
            <p:cNvCxnSpPr>
              <a:cxnSpLocks/>
            </p:cNvCxnSpPr>
            <p:nvPr/>
          </p:nvCxnSpPr>
          <p:spPr>
            <a:xfrm flipH="1">
              <a:off x="8048583" y="3276701"/>
              <a:ext cx="826806" cy="0"/>
            </a:xfrm>
            <a:prstGeom prst="straightConnector1">
              <a:avLst/>
            </a:prstGeom>
            <a:noFill/>
            <a:ln w="28575" cap="flat" cmpd="sng">
              <a:solidFill>
                <a:schemeClr val="dk2"/>
              </a:solidFill>
              <a:prstDash val="solid"/>
              <a:round/>
              <a:headEnd type="none" w="med" len="med"/>
              <a:tailEnd type="none" w="med" len="med"/>
            </a:ln>
          </p:spPr>
        </p:cxnSp>
      </p:grpSp>
      <p:grpSp>
        <p:nvGrpSpPr>
          <p:cNvPr id="75" name="Group 74">
            <a:extLst>
              <a:ext uri="{FF2B5EF4-FFF2-40B4-BE49-F238E27FC236}">
                <a16:creationId xmlns:a16="http://schemas.microsoft.com/office/drawing/2014/main" id="{9B6E8E6D-6357-F818-EABD-347689E19338}"/>
              </a:ext>
            </a:extLst>
          </p:cNvPr>
          <p:cNvGrpSpPr/>
          <p:nvPr/>
        </p:nvGrpSpPr>
        <p:grpSpPr>
          <a:xfrm>
            <a:off x="2074288" y="2240489"/>
            <a:ext cx="941524" cy="1032474"/>
            <a:chOff x="2074288" y="2240489"/>
            <a:chExt cx="941524" cy="1032474"/>
          </a:xfrm>
        </p:grpSpPr>
        <p:cxnSp>
          <p:nvCxnSpPr>
            <p:cNvPr id="76" name="Google Shape;896;p20">
              <a:extLst>
                <a:ext uri="{FF2B5EF4-FFF2-40B4-BE49-F238E27FC236}">
                  <a16:creationId xmlns:a16="http://schemas.microsoft.com/office/drawing/2014/main" id="{BE59D486-E824-0EC4-78F6-256331762B0C}"/>
                </a:ext>
              </a:extLst>
            </p:cNvPr>
            <p:cNvCxnSpPr>
              <a:cxnSpLocks/>
            </p:cNvCxnSpPr>
            <p:nvPr/>
          </p:nvCxnSpPr>
          <p:spPr>
            <a:xfrm flipH="1">
              <a:off x="2074288" y="3272962"/>
              <a:ext cx="676010" cy="0"/>
            </a:xfrm>
            <a:prstGeom prst="straightConnector1">
              <a:avLst/>
            </a:prstGeom>
            <a:noFill/>
            <a:ln w="28575" cap="flat" cmpd="sng">
              <a:solidFill>
                <a:schemeClr val="dk2"/>
              </a:solidFill>
              <a:prstDash val="solid"/>
              <a:round/>
              <a:headEnd type="none" w="med" len="med"/>
              <a:tailEnd type="none" w="med" len="med"/>
            </a:ln>
          </p:spPr>
        </p:cxnSp>
        <p:cxnSp>
          <p:nvCxnSpPr>
            <p:cNvPr id="77" name="Google Shape;882;p20">
              <a:extLst>
                <a:ext uri="{FF2B5EF4-FFF2-40B4-BE49-F238E27FC236}">
                  <a16:creationId xmlns:a16="http://schemas.microsoft.com/office/drawing/2014/main" id="{A2D7BDD6-7B49-70C0-2316-C0882670F86D}"/>
                </a:ext>
              </a:extLst>
            </p:cNvPr>
            <p:cNvCxnSpPr>
              <a:cxnSpLocks/>
              <a:stCxn id="78" idx="0"/>
            </p:cNvCxnSpPr>
            <p:nvPr/>
          </p:nvCxnSpPr>
          <p:spPr>
            <a:xfrm>
              <a:off x="2750298" y="2610312"/>
              <a:ext cx="0" cy="662651"/>
            </a:xfrm>
            <a:prstGeom prst="straightConnector1">
              <a:avLst/>
            </a:prstGeom>
            <a:noFill/>
            <a:ln w="28575" cap="flat" cmpd="sng">
              <a:solidFill>
                <a:schemeClr val="dk2"/>
              </a:solidFill>
              <a:prstDash val="solid"/>
              <a:round/>
              <a:headEnd type="none" w="med" len="med"/>
              <a:tailEnd type="none" w="med" len="med"/>
            </a:ln>
          </p:spPr>
        </p:cxnSp>
        <p:sp>
          <p:nvSpPr>
            <p:cNvPr id="78" name="Google Shape;883;p20">
              <a:extLst>
                <a:ext uri="{FF2B5EF4-FFF2-40B4-BE49-F238E27FC236}">
                  <a16:creationId xmlns:a16="http://schemas.microsoft.com/office/drawing/2014/main" id="{DFF3ECE3-1D56-CC37-D10B-5990903FCB63}"/>
                </a:ext>
              </a:extLst>
            </p:cNvPr>
            <p:cNvSpPr/>
            <p:nvPr/>
          </p:nvSpPr>
          <p:spPr>
            <a:xfrm rot="10800000">
              <a:off x="2484784" y="2240489"/>
              <a:ext cx="531028" cy="369823"/>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grpSp>
      <p:grpSp>
        <p:nvGrpSpPr>
          <p:cNvPr id="79" name="Group 78">
            <a:extLst>
              <a:ext uri="{FF2B5EF4-FFF2-40B4-BE49-F238E27FC236}">
                <a16:creationId xmlns:a16="http://schemas.microsoft.com/office/drawing/2014/main" id="{77C32450-D801-21A3-9CD7-ED8C3049EE21}"/>
              </a:ext>
            </a:extLst>
          </p:cNvPr>
          <p:cNvGrpSpPr/>
          <p:nvPr/>
        </p:nvGrpSpPr>
        <p:grpSpPr>
          <a:xfrm>
            <a:off x="2806023" y="2643158"/>
            <a:ext cx="5242557" cy="1429513"/>
            <a:chOff x="2806023" y="2643158"/>
            <a:chExt cx="5242557" cy="1429513"/>
          </a:xfrm>
        </p:grpSpPr>
        <p:grpSp>
          <p:nvGrpSpPr>
            <p:cNvPr id="80" name="Group 79">
              <a:extLst>
                <a:ext uri="{FF2B5EF4-FFF2-40B4-BE49-F238E27FC236}">
                  <a16:creationId xmlns:a16="http://schemas.microsoft.com/office/drawing/2014/main" id="{132AE5D6-0787-139D-2212-B5FBDBFEF460}"/>
                </a:ext>
              </a:extLst>
            </p:cNvPr>
            <p:cNvGrpSpPr/>
            <p:nvPr/>
          </p:nvGrpSpPr>
          <p:grpSpPr>
            <a:xfrm>
              <a:off x="2806023" y="2643158"/>
              <a:ext cx="5242557" cy="968404"/>
              <a:chOff x="2806023" y="2643158"/>
              <a:chExt cx="5242557" cy="968404"/>
            </a:xfrm>
          </p:grpSpPr>
          <p:sp>
            <p:nvSpPr>
              <p:cNvPr id="82" name="TextBox 81">
                <a:extLst>
                  <a:ext uri="{FF2B5EF4-FFF2-40B4-BE49-F238E27FC236}">
                    <a16:creationId xmlns:a16="http://schemas.microsoft.com/office/drawing/2014/main" id="{F2C4F0AF-2E8F-5431-9D38-685BC6ED98FA}"/>
                  </a:ext>
                </a:extLst>
              </p:cNvPr>
              <p:cNvSpPr txBox="1"/>
              <p:nvPr/>
            </p:nvSpPr>
            <p:spPr>
              <a:xfrm>
                <a:off x="4358212" y="2643158"/>
                <a:ext cx="2126151" cy="830997"/>
              </a:xfrm>
              <a:prstGeom prst="rect">
                <a:avLst/>
              </a:prstGeom>
              <a:noFill/>
            </p:spPr>
            <p:txBody>
              <a:bodyPr wrap="square" rtlCol="0">
                <a:spAutoFit/>
              </a:bodyPr>
              <a:lstStyle/>
              <a:p>
                <a:pPr algn="ctr"/>
                <a:r>
                  <a:rPr lang="en-US" sz="2400" dirty="0">
                    <a:solidFill>
                      <a:srgbClr val="0070C0"/>
                    </a:solidFill>
                  </a:rPr>
                  <a:t>Propagation Path Loss</a:t>
                </a:r>
              </a:p>
            </p:txBody>
          </p:sp>
          <p:sp>
            <p:nvSpPr>
              <p:cNvPr id="83" name="Right Brace 82">
                <a:extLst>
                  <a:ext uri="{FF2B5EF4-FFF2-40B4-BE49-F238E27FC236}">
                    <a16:creationId xmlns:a16="http://schemas.microsoft.com/office/drawing/2014/main" id="{B592C94A-2D19-67BF-6DBC-DE2C20A067FD}"/>
                  </a:ext>
                </a:extLst>
              </p:cNvPr>
              <p:cNvSpPr/>
              <p:nvPr/>
            </p:nvSpPr>
            <p:spPr>
              <a:xfrm rot="5400000">
                <a:off x="5244739" y="807721"/>
                <a:ext cx="365125" cy="5242557"/>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1" name="TextBox 80">
              <a:extLst>
                <a:ext uri="{FF2B5EF4-FFF2-40B4-BE49-F238E27FC236}">
                  <a16:creationId xmlns:a16="http://schemas.microsoft.com/office/drawing/2014/main" id="{6A2A8046-2A83-7275-A322-0B52392E060F}"/>
                </a:ext>
              </a:extLst>
            </p:cNvPr>
            <p:cNvSpPr txBox="1"/>
            <p:nvPr/>
          </p:nvSpPr>
          <p:spPr>
            <a:xfrm>
              <a:off x="4643264" y="3549451"/>
              <a:ext cx="1543738" cy="523220"/>
            </a:xfrm>
            <a:prstGeom prst="rect">
              <a:avLst/>
            </a:prstGeom>
            <a:noFill/>
          </p:spPr>
          <p:txBody>
            <a:bodyPr wrap="square">
              <a:spAutoFit/>
            </a:bodyPr>
            <a:lstStyle/>
            <a:p>
              <a:pPr algn="ctr"/>
              <a:r>
                <a:rPr lang="en-US" sz="2800" i="1" dirty="0">
                  <a:latin typeface="Times New Roman"/>
                  <a:ea typeface="Times New Roman"/>
                  <a:cs typeface="Times New Roman"/>
                  <a:sym typeface="Times New Roman"/>
                </a:rPr>
                <a:t>L(f, d)</a:t>
              </a:r>
              <a:endParaRPr lang="en-US" sz="2800" i="1" dirty="0"/>
            </a:p>
          </p:txBody>
        </p:sp>
      </p:grpSp>
      <p:sp>
        <p:nvSpPr>
          <p:cNvPr id="84" name="TextBox 83">
            <a:extLst>
              <a:ext uri="{FF2B5EF4-FFF2-40B4-BE49-F238E27FC236}">
                <a16:creationId xmlns:a16="http://schemas.microsoft.com/office/drawing/2014/main" id="{4F3F5B8F-40B8-806F-C8A7-A687A95CF557}"/>
              </a:ext>
            </a:extLst>
          </p:cNvPr>
          <p:cNvSpPr txBox="1"/>
          <p:nvPr/>
        </p:nvSpPr>
        <p:spPr>
          <a:xfrm>
            <a:off x="2025754" y="2741937"/>
            <a:ext cx="885300" cy="523220"/>
          </a:xfrm>
          <a:prstGeom prst="rect">
            <a:avLst/>
          </a:prstGeom>
          <a:noFill/>
        </p:spPr>
        <p:txBody>
          <a:bodyPr wrap="square">
            <a:spAutoFit/>
          </a:bodyPr>
          <a:lstStyle/>
          <a:p>
            <a:r>
              <a:rPr lang="en-US" sz="2800" dirty="0" err="1">
                <a:latin typeface="Times New Roman"/>
                <a:ea typeface="Times New Roman"/>
                <a:cs typeface="Times New Roman"/>
                <a:sym typeface="Times New Roman"/>
              </a:rPr>
              <a:t>P</a:t>
            </a:r>
            <a:r>
              <a:rPr lang="en-US" sz="2800" baseline="-25000" dirty="0" err="1">
                <a:latin typeface="Times New Roman"/>
                <a:ea typeface="Times New Roman"/>
                <a:cs typeface="Times New Roman"/>
                <a:sym typeface="Times New Roman"/>
              </a:rPr>
              <a:t>tx</a:t>
            </a:r>
            <a:endParaRPr lang="en-US" sz="2800" dirty="0"/>
          </a:p>
        </p:txBody>
      </p:sp>
      <p:grpSp>
        <p:nvGrpSpPr>
          <p:cNvPr id="85" name="Group 84">
            <a:extLst>
              <a:ext uri="{FF2B5EF4-FFF2-40B4-BE49-F238E27FC236}">
                <a16:creationId xmlns:a16="http://schemas.microsoft.com/office/drawing/2014/main" id="{25C1C82E-8E1F-ED9F-8715-41165B714C4B}"/>
              </a:ext>
            </a:extLst>
          </p:cNvPr>
          <p:cNvGrpSpPr/>
          <p:nvPr/>
        </p:nvGrpSpPr>
        <p:grpSpPr>
          <a:xfrm>
            <a:off x="7786962" y="1678481"/>
            <a:ext cx="2162726" cy="830997"/>
            <a:chOff x="7786962" y="1678481"/>
            <a:chExt cx="2162726" cy="830997"/>
          </a:xfrm>
        </p:grpSpPr>
        <p:sp>
          <p:nvSpPr>
            <p:cNvPr id="86" name="TextBox 85">
              <a:extLst>
                <a:ext uri="{FF2B5EF4-FFF2-40B4-BE49-F238E27FC236}">
                  <a16:creationId xmlns:a16="http://schemas.microsoft.com/office/drawing/2014/main" id="{A5225CD0-8580-7989-9E3C-74AC32602B4C}"/>
                </a:ext>
              </a:extLst>
            </p:cNvPr>
            <p:cNvSpPr txBox="1"/>
            <p:nvPr/>
          </p:nvSpPr>
          <p:spPr>
            <a:xfrm>
              <a:off x="8048580" y="1678481"/>
              <a:ext cx="1901108" cy="830997"/>
            </a:xfrm>
            <a:prstGeom prst="rect">
              <a:avLst/>
            </a:prstGeom>
            <a:noFill/>
          </p:spPr>
          <p:txBody>
            <a:bodyPr wrap="square" rtlCol="0">
              <a:spAutoFit/>
            </a:bodyPr>
            <a:lstStyle/>
            <a:p>
              <a:pPr algn="ctr"/>
              <a:r>
                <a:rPr lang="en-US" sz="2400" dirty="0"/>
                <a:t>Rx Antenna</a:t>
              </a:r>
            </a:p>
            <a:p>
              <a:pPr algn="ctr"/>
              <a:r>
                <a:rPr lang="en-US" sz="2400" dirty="0"/>
                <a:t>Gain</a:t>
              </a:r>
            </a:p>
          </p:txBody>
        </p:sp>
        <p:sp>
          <p:nvSpPr>
            <p:cNvPr id="87" name="TextBox 86">
              <a:extLst>
                <a:ext uri="{FF2B5EF4-FFF2-40B4-BE49-F238E27FC236}">
                  <a16:creationId xmlns:a16="http://schemas.microsoft.com/office/drawing/2014/main" id="{B84E2FCD-C299-EE9A-3BD0-0575E090775D}"/>
                </a:ext>
              </a:extLst>
            </p:cNvPr>
            <p:cNvSpPr txBox="1"/>
            <p:nvPr/>
          </p:nvSpPr>
          <p:spPr>
            <a:xfrm>
              <a:off x="7786962" y="1699852"/>
              <a:ext cx="673198" cy="523220"/>
            </a:xfrm>
            <a:prstGeom prst="rect">
              <a:avLst/>
            </a:prstGeom>
            <a:noFill/>
          </p:spPr>
          <p:txBody>
            <a:bodyPr wrap="square">
              <a:spAutoFit/>
            </a:bodyPr>
            <a:lstStyle/>
            <a:p>
              <a:r>
                <a:rPr lang="en-US" sz="2800" dirty="0" err="1">
                  <a:latin typeface="Times New Roman"/>
                  <a:ea typeface="Times New Roman"/>
                  <a:cs typeface="Times New Roman"/>
                  <a:sym typeface="Times New Roman"/>
                </a:rPr>
                <a:t>G</a:t>
              </a:r>
              <a:r>
                <a:rPr lang="en-US" sz="2800" baseline="-25000" dirty="0" err="1">
                  <a:latin typeface="Times New Roman"/>
                  <a:ea typeface="Times New Roman"/>
                  <a:cs typeface="Times New Roman"/>
                  <a:sym typeface="Times New Roman"/>
                </a:rPr>
                <a:t>rx</a:t>
              </a:r>
              <a:endParaRPr lang="en-US" sz="2800" dirty="0"/>
            </a:p>
          </p:txBody>
        </p:sp>
      </p:grpSp>
      <p:grpSp>
        <p:nvGrpSpPr>
          <p:cNvPr id="88" name="Group 87">
            <a:extLst>
              <a:ext uri="{FF2B5EF4-FFF2-40B4-BE49-F238E27FC236}">
                <a16:creationId xmlns:a16="http://schemas.microsoft.com/office/drawing/2014/main" id="{F31387A8-75DC-CB88-234A-94B4D38AED55}"/>
              </a:ext>
            </a:extLst>
          </p:cNvPr>
          <p:cNvGrpSpPr/>
          <p:nvPr/>
        </p:nvGrpSpPr>
        <p:grpSpPr>
          <a:xfrm>
            <a:off x="815642" y="1675947"/>
            <a:ext cx="3438767" cy="830997"/>
            <a:chOff x="815642" y="1675947"/>
            <a:chExt cx="3438767" cy="830997"/>
          </a:xfrm>
        </p:grpSpPr>
        <p:sp>
          <p:nvSpPr>
            <p:cNvPr id="89" name="TextBox 88">
              <a:extLst>
                <a:ext uri="{FF2B5EF4-FFF2-40B4-BE49-F238E27FC236}">
                  <a16:creationId xmlns:a16="http://schemas.microsoft.com/office/drawing/2014/main" id="{C7BD24D3-2FBD-8AA1-B22D-73A6AA85E036}"/>
                </a:ext>
              </a:extLst>
            </p:cNvPr>
            <p:cNvSpPr txBox="1"/>
            <p:nvPr/>
          </p:nvSpPr>
          <p:spPr>
            <a:xfrm>
              <a:off x="815642" y="1675947"/>
              <a:ext cx="1901108" cy="830997"/>
            </a:xfrm>
            <a:prstGeom prst="rect">
              <a:avLst/>
            </a:prstGeom>
            <a:noFill/>
          </p:spPr>
          <p:txBody>
            <a:bodyPr wrap="square" rtlCol="0">
              <a:spAutoFit/>
            </a:bodyPr>
            <a:lstStyle/>
            <a:p>
              <a:pPr algn="ctr"/>
              <a:r>
                <a:rPr lang="en-US" sz="2400" dirty="0"/>
                <a:t>Tx Antenna</a:t>
              </a:r>
            </a:p>
            <a:p>
              <a:pPr algn="ctr"/>
              <a:r>
                <a:rPr lang="en-US" sz="2400" dirty="0"/>
                <a:t>Gain</a:t>
              </a:r>
            </a:p>
          </p:txBody>
        </p:sp>
        <p:sp>
          <p:nvSpPr>
            <p:cNvPr id="90" name="TextBox 89">
              <a:extLst>
                <a:ext uri="{FF2B5EF4-FFF2-40B4-BE49-F238E27FC236}">
                  <a16:creationId xmlns:a16="http://schemas.microsoft.com/office/drawing/2014/main" id="{1A34FED8-68C0-F152-2A74-A943207F2AC7}"/>
                </a:ext>
              </a:extLst>
            </p:cNvPr>
            <p:cNvSpPr txBox="1"/>
            <p:nvPr/>
          </p:nvSpPr>
          <p:spPr>
            <a:xfrm>
              <a:off x="2487931" y="1706753"/>
              <a:ext cx="1766478" cy="523220"/>
            </a:xfrm>
            <a:prstGeom prst="rect">
              <a:avLst/>
            </a:prstGeom>
            <a:noFill/>
          </p:spPr>
          <p:txBody>
            <a:bodyPr wrap="square">
              <a:spAutoFit/>
            </a:bodyPr>
            <a:lstStyle/>
            <a:p>
              <a:r>
                <a:rPr lang="en-US" sz="2800" dirty="0" err="1">
                  <a:latin typeface="Times New Roman"/>
                  <a:ea typeface="Times New Roman"/>
                  <a:cs typeface="Times New Roman"/>
                  <a:sym typeface="Times New Roman"/>
                </a:rPr>
                <a:t>G</a:t>
              </a:r>
              <a:r>
                <a:rPr lang="en-US" sz="2800" baseline="-25000" dirty="0" err="1">
                  <a:latin typeface="Times New Roman"/>
                  <a:ea typeface="Times New Roman"/>
                  <a:cs typeface="Times New Roman"/>
                  <a:sym typeface="Times New Roman"/>
                </a:rPr>
                <a:t>tx</a:t>
              </a:r>
              <a:endParaRPr lang="en-US" sz="2800" dirty="0"/>
            </a:p>
          </p:txBody>
        </p:sp>
      </p:grpSp>
      <p:sp>
        <p:nvSpPr>
          <p:cNvPr id="91" name="TextBox 90">
            <a:extLst>
              <a:ext uri="{FF2B5EF4-FFF2-40B4-BE49-F238E27FC236}">
                <a16:creationId xmlns:a16="http://schemas.microsoft.com/office/drawing/2014/main" id="{37EB60A7-9B89-47DB-2346-DEA8AD47CC4A}"/>
              </a:ext>
            </a:extLst>
          </p:cNvPr>
          <p:cNvSpPr txBox="1"/>
          <p:nvPr/>
        </p:nvSpPr>
        <p:spPr>
          <a:xfrm>
            <a:off x="8208948" y="2747724"/>
            <a:ext cx="885300" cy="523220"/>
          </a:xfrm>
          <a:prstGeom prst="rect">
            <a:avLst/>
          </a:prstGeom>
          <a:noFill/>
        </p:spPr>
        <p:txBody>
          <a:bodyPr wrap="square">
            <a:spAutoFit/>
          </a:bodyPr>
          <a:lstStyle/>
          <a:p>
            <a:r>
              <a:rPr lang="en-US" sz="2800" dirty="0" err="1">
                <a:latin typeface="Times New Roman"/>
                <a:ea typeface="Times New Roman"/>
                <a:cs typeface="Times New Roman"/>
                <a:sym typeface="Times New Roman"/>
              </a:rPr>
              <a:t>P</a:t>
            </a:r>
            <a:r>
              <a:rPr lang="en-US" sz="2800" baseline="-25000" dirty="0" err="1">
                <a:latin typeface="Times New Roman"/>
                <a:ea typeface="Times New Roman"/>
                <a:cs typeface="Times New Roman"/>
                <a:sym typeface="Times New Roman"/>
              </a:rPr>
              <a:t>rx</a:t>
            </a:r>
            <a:endParaRPr lang="en-US" sz="2800" dirty="0"/>
          </a:p>
        </p:txBody>
      </p:sp>
      <p:sp>
        <p:nvSpPr>
          <p:cNvPr id="92" name="TextBox 91">
            <a:extLst>
              <a:ext uri="{FF2B5EF4-FFF2-40B4-BE49-F238E27FC236}">
                <a16:creationId xmlns:a16="http://schemas.microsoft.com/office/drawing/2014/main" id="{912D74E2-594C-123D-EFFD-4B14D2FD6CE1}"/>
              </a:ext>
            </a:extLst>
          </p:cNvPr>
          <p:cNvSpPr txBox="1"/>
          <p:nvPr/>
        </p:nvSpPr>
        <p:spPr>
          <a:xfrm>
            <a:off x="10341766" y="2751387"/>
            <a:ext cx="885300" cy="523220"/>
          </a:xfrm>
          <a:prstGeom prst="rect">
            <a:avLst/>
          </a:prstGeom>
          <a:noFill/>
        </p:spPr>
        <p:txBody>
          <a:bodyPr wrap="square">
            <a:spAutoFit/>
          </a:bodyPr>
          <a:lstStyle/>
          <a:p>
            <a:r>
              <a:rPr lang="en-US" sz="2800" dirty="0">
                <a:latin typeface="Times New Roman"/>
                <a:ea typeface="Times New Roman"/>
                <a:cs typeface="Times New Roman"/>
                <a:sym typeface="Times New Roman"/>
              </a:rPr>
              <a:t>P</a:t>
            </a:r>
            <a:r>
              <a:rPr lang="en-US" sz="2400" baseline="-25000" dirty="0">
                <a:latin typeface="Times New Roman"/>
                <a:ea typeface="Times New Roman"/>
                <a:cs typeface="Times New Roman"/>
                <a:sym typeface="Times New Roman"/>
              </a:rPr>
              <a:t>DC</a:t>
            </a:r>
            <a:endParaRPr lang="en-US" sz="2800" dirty="0"/>
          </a:p>
        </p:txBody>
      </p:sp>
      <p:grpSp>
        <p:nvGrpSpPr>
          <p:cNvPr id="93" name="Group 92">
            <a:extLst>
              <a:ext uri="{FF2B5EF4-FFF2-40B4-BE49-F238E27FC236}">
                <a16:creationId xmlns:a16="http://schemas.microsoft.com/office/drawing/2014/main" id="{27DC07B4-741E-D76C-6A3E-12F35B944C8B}"/>
              </a:ext>
            </a:extLst>
          </p:cNvPr>
          <p:cNvGrpSpPr/>
          <p:nvPr/>
        </p:nvGrpSpPr>
        <p:grpSpPr>
          <a:xfrm>
            <a:off x="8875388" y="2799216"/>
            <a:ext cx="2149825" cy="954091"/>
            <a:chOff x="8875388" y="2799216"/>
            <a:chExt cx="2149825" cy="954091"/>
          </a:xfrm>
        </p:grpSpPr>
        <p:cxnSp>
          <p:nvCxnSpPr>
            <p:cNvPr id="94" name="Google Shape;896;p20">
              <a:extLst>
                <a:ext uri="{FF2B5EF4-FFF2-40B4-BE49-F238E27FC236}">
                  <a16:creationId xmlns:a16="http://schemas.microsoft.com/office/drawing/2014/main" id="{3EEB62D7-97B4-4BA2-6D89-F5F0E5BCAC35}"/>
                </a:ext>
              </a:extLst>
            </p:cNvPr>
            <p:cNvCxnSpPr>
              <a:cxnSpLocks/>
            </p:cNvCxnSpPr>
            <p:nvPr/>
          </p:nvCxnSpPr>
          <p:spPr>
            <a:xfrm flipH="1">
              <a:off x="10198407" y="3277929"/>
              <a:ext cx="826806" cy="0"/>
            </a:xfrm>
            <a:prstGeom prst="straightConnector1">
              <a:avLst/>
            </a:prstGeom>
            <a:noFill/>
            <a:ln w="28575" cap="flat" cmpd="sng">
              <a:solidFill>
                <a:schemeClr val="dk2"/>
              </a:solidFill>
              <a:prstDash val="solid"/>
              <a:round/>
              <a:headEnd type="triangle" w="med" len="med"/>
              <a:tailEnd type="none" w="med" len="med"/>
            </a:ln>
          </p:spPr>
        </p:cxnSp>
        <p:sp>
          <p:nvSpPr>
            <p:cNvPr id="95" name="Rounded Rectangle 12">
              <a:extLst>
                <a:ext uri="{FF2B5EF4-FFF2-40B4-BE49-F238E27FC236}">
                  <a16:creationId xmlns:a16="http://schemas.microsoft.com/office/drawing/2014/main" id="{195259FE-7748-3377-0AAC-16A3464E51F9}"/>
                </a:ext>
              </a:extLst>
            </p:cNvPr>
            <p:cNvSpPr/>
            <p:nvPr/>
          </p:nvSpPr>
          <p:spPr>
            <a:xfrm>
              <a:off x="8875388" y="2799216"/>
              <a:ext cx="1323019" cy="954091"/>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Rectifier</a:t>
              </a:r>
            </a:p>
            <a:p>
              <a:pPr algn="ctr"/>
              <a:r>
                <a:rPr lang="en-US" sz="2400" dirty="0">
                  <a:solidFill>
                    <a:schemeClr val="tx1"/>
                  </a:solidFill>
                </a:rPr>
                <a:t>Circuit</a:t>
              </a:r>
            </a:p>
          </p:txBody>
        </p:sp>
      </p:grpSp>
      <p:grpSp>
        <p:nvGrpSpPr>
          <p:cNvPr id="96" name="Group 95">
            <a:extLst>
              <a:ext uri="{FF2B5EF4-FFF2-40B4-BE49-F238E27FC236}">
                <a16:creationId xmlns:a16="http://schemas.microsoft.com/office/drawing/2014/main" id="{1DD37589-5DA7-0052-FED6-26ED5CEE78CF}"/>
              </a:ext>
            </a:extLst>
          </p:cNvPr>
          <p:cNvGrpSpPr/>
          <p:nvPr/>
        </p:nvGrpSpPr>
        <p:grpSpPr>
          <a:xfrm>
            <a:off x="8048580" y="3669750"/>
            <a:ext cx="2930096" cy="830997"/>
            <a:chOff x="8048580" y="3669750"/>
            <a:chExt cx="2930096" cy="830997"/>
          </a:xfrm>
        </p:grpSpPr>
        <p:sp>
          <p:nvSpPr>
            <p:cNvPr id="97" name="TextBox 96">
              <a:extLst>
                <a:ext uri="{FF2B5EF4-FFF2-40B4-BE49-F238E27FC236}">
                  <a16:creationId xmlns:a16="http://schemas.microsoft.com/office/drawing/2014/main" id="{1076E6C4-0241-94E1-120F-61847C7C1B04}"/>
                </a:ext>
              </a:extLst>
            </p:cNvPr>
            <p:cNvSpPr txBox="1"/>
            <p:nvPr/>
          </p:nvSpPr>
          <p:spPr>
            <a:xfrm>
              <a:off x="8048580" y="3669750"/>
              <a:ext cx="2930096" cy="830997"/>
            </a:xfrm>
            <a:prstGeom prst="rect">
              <a:avLst/>
            </a:prstGeom>
            <a:noFill/>
          </p:spPr>
          <p:txBody>
            <a:bodyPr wrap="square" rtlCol="0">
              <a:spAutoFit/>
            </a:bodyPr>
            <a:lstStyle/>
            <a:p>
              <a:pPr algn="ctr"/>
              <a:r>
                <a:rPr lang="en-US" sz="2400" dirty="0">
                  <a:solidFill>
                    <a:srgbClr val="0070C0"/>
                  </a:solidFill>
                </a:rPr>
                <a:t>Power Conversion Efficiency (PCE):</a:t>
              </a:r>
            </a:p>
          </p:txBody>
        </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37433AB6-E978-B161-A520-103EA38337E7}"/>
                    </a:ext>
                  </a:extLst>
                </p:cNvPr>
                <p:cNvSpPr txBox="1"/>
                <p:nvPr/>
              </p:nvSpPr>
              <p:spPr>
                <a:xfrm>
                  <a:off x="10421686" y="3983669"/>
                  <a:ext cx="556990"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𝜂</m:t>
                        </m:r>
                      </m:oMath>
                    </m:oMathPara>
                  </a14:m>
                  <a:endParaRPr lang="en-US" sz="3200" dirty="0"/>
                </a:p>
              </p:txBody>
            </p:sp>
          </mc:Choice>
          <mc:Fallback xmlns="">
            <p:sp>
              <p:nvSpPr>
                <p:cNvPr id="62" name="TextBox 61">
                  <a:extLst>
                    <a:ext uri="{FF2B5EF4-FFF2-40B4-BE49-F238E27FC236}">
                      <a16:creationId xmlns:a16="http://schemas.microsoft.com/office/drawing/2014/main" id="{5D605ED7-3122-03C2-B21B-2945E0CC5312}"/>
                    </a:ext>
                  </a:extLst>
                </p:cNvPr>
                <p:cNvSpPr txBox="1">
                  <a:spLocks noRot="1" noChangeAspect="1" noMove="1" noResize="1" noEditPoints="1" noAdjustHandles="1" noChangeArrowheads="1" noChangeShapeType="1" noTextEdit="1"/>
                </p:cNvSpPr>
                <p:nvPr/>
              </p:nvSpPr>
              <p:spPr>
                <a:xfrm>
                  <a:off x="10421686" y="3983669"/>
                  <a:ext cx="556990" cy="492443"/>
                </a:xfrm>
                <a:prstGeom prst="rect">
                  <a:avLst/>
                </a:prstGeom>
                <a:blipFill>
                  <a:blip r:embed="rId12"/>
                  <a:stretch>
                    <a:fillRect/>
                  </a:stretch>
                </a:blipFill>
              </p:spPr>
              <p:txBody>
                <a:bodyPr/>
                <a:lstStyle/>
                <a:p>
                  <a:r>
                    <a:rPr lang="en-US">
                      <a:noFill/>
                    </a:rPr>
                    <a:t> </a:t>
                  </a:r>
                </a:p>
              </p:txBody>
            </p:sp>
          </mc:Fallback>
        </mc:AlternateContent>
      </p:grpSp>
      <p:sp>
        <p:nvSpPr>
          <p:cNvPr id="99" name="TextBox 98">
            <a:extLst>
              <a:ext uri="{FF2B5EF4-FFF2-40B4-BE49-F238E27FC236}">
                <a16:creationId xmlns:a16="http://schemas.microsoft.com/office/drawing/2014/main" id="{87470FCD-470F-4733-3C4F-080AA6916A7D}"/>
              </a:ext>
            </a:extLst>
          </p:cNvPr>
          <p:cNvSpPr txBox="1"/>
          <p:nvPr/>
        </p:nvSpPr>
        <p:spPr>
          <a:xfrm>
            <a:off x="904915" y="1142137"/>
            <a:ext cx="4188737" cy="523220"/>
          </a:xfrm>
          <a:prstGeom prst="rect">
            <a:avLst/>
          </a:prstGeom>
          <a:noFill/>
        </p:spPr>
        <p:txBody>
          <a:bodyPr wrap="square" rtlCol="0">
            <a:spAutoFit/>
          </a:bodyPr>
          <a:lstStyle/>
          <a:p>
            <a:r>
              <a:rPr lang="en-US" sz="2800" i="1" dirty="0"/>
              <a:t>An End-to-End Evaluation</a:t>
            </a:r>
            <a:endParaRPr lang="en-US" sz="2800" dirty="0"/>
          </a:p>
        </p:txBody>
      </p:sp>
      <p:sp>
        <p:nvSpPr>
          <p:cNvPr id="100" name="TextBox 99">
            <a:extLst>
              <a:ext uri="{FF2B5EF4-FFF2-40B4-BE49-F238E27FC236}">
                <a16:creationId xmlns:a16="http://schemas.microsoft.com/office/drawing/2014/main" id="{D6922B28-8BF6-8460-25AB-835E9B20F0B1}"/>
              </a:ext>
            </a:extLst>
          </p:cNvPr>
          <p:cNvSpPr txBox="1"/>
          <p:nvPr/>
        </p:nvSpPr>
        <p:spPr>
          <a:xfrm>
            <a:off x="3595363" y="1757316"/>
            <a:ext cx="2180487" cy="830997"/>
          </a:xfrm>
          <a:prstGeom prst="rect">
            <a:avLst/>
          </a:prstGeom>
          <a:noFill/>
        </p:spPr>
        <p:txBody>
          <a:bodyPr wrap="square">
            <a:spAutoFit/>
          </a:bodyPr>
          <a:lstStyle/>
          <a:p>
            <a:pPr algn="ctr"/>
            <a:r>
              <a:rPr lang="en-US" sz="2400" dirty="0">
                <a:solidFill>
                  <a:srgbClr val="0070C0"/>
                </a:solidFill>
              </a:rPr>
              <a:t>EIRP</a:t>
            </a:r>
          </a:p>
          <a:p>
            <a:pPr algn="ctr"/>
            <a:r>
              <a:rPr lang="en-US" sz="2400" dirty="0">
                <a:solidFill>
                  <a:srgbClr val="0070C0"/>
                </a:solidFill>
              </a:rPr>
              <a:t>Regulations</a:t>
            </a:r>
          </a:p>
        </p:txBody>
      </p:sp>
      <p:sp>
        <p:nvSpPr>
          <p:cNvPr id="7" name="Title 1">
            <a:extLst>
              <a:ext uri="{FF2B5EF4-FFF2-40B4-BE49-F238E27FC236}">
                <a16:creationId xmlns:a16="http://schemas.microsoft.com/office/drawing/2014/main" id="{9F223749-85EA-8315-DB98-CBB3175C912A}"/>
              </a:ext>
            </a:extLst>
          </p:cNvPr>
          <p:cNvSpPr>
            <a:spLocks noGrp="1"/>
          </p:cNvSpPr>
          <p:nvPr>
            <p:ph type="title"/>
          </p:nvPr>
        </p:nvSpPr>
        <p:spPr>
          <a:xfrm>
            <a:off x="480257" y="641214"/>
            <a:ext cx="11058287" cy="763600"/>
          </a:xfrm>
        </p:spPr>
        <p:txBody>
          <a:bodyPr>
            <a:noAutofit/>
          </a:bodyPr>
          <a:lstStyle/>
          <a:p>
            <a:r>
              <a:rPr lang="en-US" sz="3300" dirty="0"/>
              <a:t>Which spectrum band serves better for wireless power transfer?</a:t>
            </a:r>
            <a:br>
              <a:rPr lang="en-US" sz="3300" dirty="0"/>
            </a:br>
            <a:endParaRPr lang="en-US" sz="3300" dirty="0"/>
          </a:p>
        </p:txBody>
      </p:sp>
    </p:spTree>
    <p:extLst>
      <p:ext uri="{BB962C8B-B14F-4D97-AF65-F5344CB8AC3E}">
        <p14:creationId xmlns:p14="http://schemas.microsoft.com/office/powerpoint/2010/main" val="95372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par>
                                <p:cTn id="13" presetID="10"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fade">
                                      <p:cBhvr>
                                        <p:cTn id="30" dur="500"/>
                                        <p:tgtEl>
                                          <p:spTgt spid="8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500"/>
                                        <p:tgtEl>
                                          <p:spTgt spid="8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fade">
                                      <p:cBhvr>
                                        <p:cTn id="40" dur="500"/>
                                        <p:tgtEl>
                                          <p:spTgt spid="10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fade">
                                      <p:cBhvr>
                                        <p:cTn id="50" dur="500"/>
                                        <p:tgtEl>
                                          <p:spTgt spid="8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1"/>
                                        </p:tgtEl>
                                        <p:attrNameLst>
                                          <p:attrName>style.visibility</p:attrName>
                                        </p:attrNameLst>
                                      </p:cBhvr>
                                      <p:to>
                                        <p:strVal val="visible"/>
                                      </p:to>
                                    </p:set>
                                    <p:animEffect transition="in" filter="fade">
                                      <p:cBhvr>
                                        <p:cTn id="55" dur="500"/>
                                        <p:tgtEl>
                                          <p:spTgt spid="9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96"/>
                                        </p:tgtEl>
                                        <p:attrNameLst>
                                          <p:attrName>style.visibility</p:attrName>
                                        </p:attrNameLst>
                                      </p:cBhvr>
                                      <p:to>
                                        <p:strVal val="visible"/>
                                      </p:to>
                                    </p:set>
                                    <p:animEffect transition="in" filter="fade">
                                      <p:cBhvr>
                                        <p:cTn id="60" dur="500"/>
                                        <p:tgtEl>
                                          <p:spTgt spid="9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fade">
                                      <p:cBhvr>
                                        <p:cTn id="65" dur="500"/>
                                        <p:tgtEl>
                                          <p:spTgt spid="9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500"/>
                                        <p:tgtEl>
                                          <p:spTgt spid="4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500"/>
                                        <p:tgtEl>
                                          <p:spTgt spid="4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fade">
                                      <p:cBhvr>
                                        <p:cTn id="85" dur="500"/>
                                        <p:tgtEl>
                                          <p:spTgt spid="4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500"/>
                                        <p:tgtEl>
                                          <p:spTgt spid="5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fade">
                                      <p:cBhvr>
                                        <p:cTn id="95" dur="500"/>
                                        <p:tgtEl>
                                          <p:spTgt spid="5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6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6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5"/>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66"/>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67"/>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6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69"/>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70"/>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99"/>
                                        </p:tgtEl>
                                        <p:attrNameLst>
                                          <p:attrName>style.visibility</p:attrName>
                                        </p:attrNameLst>
                                      </p:cBhvr>
                                      <p:to>
                                        <p:strVal val="visible"/>
                                      </p:to>
                                    </p:set>
                                    <p:animEffect transition="in" filter="wipe(left)">
                                      <p:cBhvr>
                                        <p:cTn id="12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52" grpId="0"/>
      <p:bldP spid="56" grpId="0"/>
      <p:bldP spid="59" grpId="0"/>
      <p:bldP spid="23" grpId="0"/>
      <p:bldP spid="84" grpId="0"/>
      <p:bldP spid="91" grpId="0"/>
      <p:bldP spid="92" grpId="0"/>
      <p:bldP spid="99" grpId="0"/>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Google Shape;424;p60">
                <a:extLst>
                  <a:ext uri="{FF2B5EF4-FFF2-40B4-BE49-F238E27FC236}">
                    <a16:creationId xmlns:a16="http://schemas.microsoft.com/office/drawing/2014/main" id="{1FB48B1F-5E32-CEDE-A8A3-F0A68564C0AC}"/>
                  </a:ext>
                </a:extLst>
              </p:cNvPr>
              <p:cNvSpPr txBox="1">
                <a:spLocks/>
              </p:cNvSpPr>
              <p:nvPr/>
            </p:nvSpPr>
            <p:spPr>
              <a:xfrm>
                <a:off x="314574" y="1447506"/>
                <a:ext cx="12663745" cy="58776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00"/>
                  </a:lnSpc>
                  <a:buFont typeface="Arial" panose="020B0604020202020204" pitchFamily="34" charset="0"/>
                  <a:buNone/>
                </a:pPr>
                <a:r>
                  <a:rPr lang="en-US" dirty="0">
                    <a:solidFill>
                      <a:schemeClr val="bg2">
                        <a:lumMod val="50000"/>
                      </a:schemeClr>
                    </a:solidFill>
                    <a:latin typeface="Times New Roman"/>
                    <a:ea typeface="Times New Roman"/>
                    <a:cs typeface="Times New Roman"/>
                    <a:sym typeface="Times New Roman"/>
                  </a:rPr>
                  <a:t>Received Power at harvester (dB): </a:t>
                </a:r>
              </a:p>
              <a:p>
                <a:pPr marL="0" indent="0">
                  <a:lnSpc>
                    <a:spcPts val="3500"/>
                  </a:lnSpc>
                  <a:spcBef>
                    <a:spcPts val="2133"/>
                  </a:spcBef>
                  <a:buClr>
                    <a:schemeClr val="dk1"/>
                  </a:buClr>
                  <a:buSzPts val="1100"/>
                  <a:buNone/>
                </a:pPr>
                <a14:m>
                  <m:oMath xmlns:m="http://schemas.openxmlformats.org/officeDocument/2006/math">
                    <m:sSub>
                      <m:sSubPr>
                        <m:ctrlPr>
                          <a:rPr lang="en-US" b="0" i="1" smtClean="0">
                            <a:latin typeface="Cambria Math" panose="02040503050406030204" pitchFamily="18" charset="0"/>
                            <a:ea typeface="Times New Roman"/>
                            <a:cs typeface="Times New Roman"/>
                            <a:sym typeface="Times New Roman"/>
                          </a:rPr>
                        </m:ctrlPr>
                      </m:sSubPr>
                      <m:e>
                        <m:r>
                          <a:rPr lang="en-US" b="0" i="1" smtClean="0">
                            <a:latin typeface="Cambria Math" panose="02040503050406030204" pitchFamily="18" charset="0"/>
                            <a:ea typeface="Times New Roman"/>
                            <a:cs typeface="Times New Roman"/>
                            <a:sym typeface="Times New Roman"/>
                          </a:rPr>
                          <m:t>𝑃</m:t>
                        </m:r>
                      </m:e>
                      <m:sub>
                        <m:r>
                          <a:rPr lang="en-US" b="0" i="1" smtClean="0">
                            <a:latin typeface="Cambria Math" panose="02040503050406030204" pitchFamily="18" charset="0"/>
                            <a:ea typeface="Times New Roman"/>
                            <a:cs typeface="Times New Roman"/>
                            <a:sym typeface="Times New Roman"/>
                          </a:rPr>
                          <m:t>𝑟𝑥</m:t>
                        </m:r>
                      </m:sub>
                    </m:sSub>
                    <m:r>
                      <a:rPr lang="en-US" b="0" i="1" smtClean="0">
                        <a:latin typeface="Cambria Math" panose="02040503050406030204" pitchFamily="18" charset="0"/>
                        <a:ea typeface="Times New Roman"/>
                        <a:cs typeface="Times New Roman"/>
                        <a:sym typeface="Times New Roman"/>
                      </a:rPr>
                      <m:t>=</m:t>
                    </m:r>
                    <m:sSub>
                      <m:sSubPr>
                        <m:ctrlPr>
                          <a:rPr lang="en-US" b="0" i="1" smtClean="0">
                            <a:latin typeface="Cambria Math" panose="02040503050406030204" pitchFamily="18" charset="0"/>
                            <a:ea typeface="Times New Roman"/>
                            <a:cs typeface="Times New Roman"/>
                            <a:sym typeface="Times New Roman"/>
                          </a:rPr>
                        </m:ctrlPr>
                      </m:sSubPr>
                      <m:e>
                        <m:r>
                          <a:rPr lang="en-US" b="0" i="1" smtClean="0">
                            <a:latin typeface="Cambria Math" panose="02040503050406030204" pitchFamily="18" charset="0"/>
                            <a:ea typeface="Times New Roman"/>
                            <a:cs typeface="Times New Roman"/>
                            <a:sym typeface="Times New Roman"/>
                          </a:rPr>
                          <m:t>𝑃</m:t>
                        </m:r>
                      </m:e>
                      <m:sub>
                        <m:r>
                          <a:rPr lang="en-US" b="0" i="1" smtClean="0">
                            <a:latin typeface="Cambria Math" panose="02040503050406030204" pitchFamily="18" charset="0"/>
                            <a:ea typeface="Times New Roman"/>
                            <a:cs typeface="Times New Roman"/>
                            <a:sym typeface="Times New Roman"/>
                          </a:rPr>
                          <m:t>𝑡𝑥</m:t>
                        </m:r>
                      </m:sub>
                    </m:sSub>
                    <m:r>
                      <a:rPr lang="en-US" b="0" i="1" smtClean="0">
                        <a:latin typeface="Cambria Math" panose="02040503050406030204" pitchFamily="18" charset="0"/>
                        <a:ea typeface="Times New Roman"/>
                        <a:cs typeface="Times New Roman"/>
                        <a:sym typeface="Times New Roman"/>
                      </a:rPr>
                      <m:t>+</m:t>
                    </m:r>
                    <m:sSub>
                      <m:sSubPr>
                        <m:ctrlPr>
                          <a:rPr lang="en-US" b="0" i="1" smtClean="0">
                            <a:latin typeface="Cambria Math" panose="02040503050406030204" pitchFamily="18" charset="0"/>
                            <a:ea typeface="Times New Roman"/>
                            <a:cs typeface="Times New Roman"/>
                            <a:sym typeface="Times New Roman"/>
                          </a:rPr>
                        </m:ctrlPr>
                      </m:sSubPr>
                      <m:e>
                        <m:r>
                          <a:rPr lang="en-US" b="0" i="1" smtClean="0">
                            <a:latin typeface="Cambria Math" panose="02040503050406030204" pitchFamily="18" charset="0"/>
                            <a:ea typeface="Times New Roman"/>
                            <a:cs typeface="Times New Roman"/>
                            <a:sym typeface="Times New Roman"/>
                          </a:rPr>
                          <m:t>𝐺</m:t>
                        </m:r>
                      </m:e>
                      <m:sub>
                        <m:r>
                          <a:rPr lang="en-US" b="0" i="1" smtClean="0">
                            <a:latin typeface="Cambria Math" panose="02040503050406030204" pitchFamily="18" charset="0"/>
                            <a:ea typeface="Times New Roman"/>
                            <a:cs typeface="Times New Roman"/>
                            <a:sym typeface="Times New Roman"/>
                          </a:rPr>
                          <m:t>𝑡𝑥</m:t>
                        </m:r>
                      </m:sub>
                    </m:sSub>
                    <m:r>
                      <a:rPr lang="en-US" b="0" i="1" smtClean="0">
                        <a:latin typeface="Cambria Math" panose="02040503050406030204" pitchFamily="18" charset="0"/>
                        <a:ea typeface="Times New Roman"/>
                        <a:cs typeface="Times New Roman"/>
                        <a:sym typeface="Times New Roman"/>
                      </a:rPr>
                      <m:t>+</m:t>
                    </m:r>
                    <m:sSub>
                      <m:sSubPr>
                        <m:ctrlPr>
                          <a:rPr lang="en-US" b="0" i="1" smtClean="0">
                            <a:latin typeface="Cambria Math" panose="02040503050406030204" pitchFamily="18" charset="0"/>
                            <a:ea typeface="Times New Roman"/>
                            <a:cs typeface="Times New Roman"/>
                            <a:sym typeface="Times New Roman"/>
                          </a:rPr>
                        </m:ctrlPr>
                      </m:sSubPr>
                      <m:e>
                        <m:r>
                          <a:rPr lang="en-US" b="0" i="1" smtClean="0">
                            <a:latin typeface="Cambria Math" panose="02040503050406030204" pitchFamily="18" charset="0"/>
                            <a:ea typeface="Times New Roman"/>
                            <a:cs typeface="Times New Roman"/>
                            <a:sym typeface="Times New Roman"/>
                          </a:rPr>
                          <m:t>𝐺</m:t>
                        </m:r>
                      </m:e>
                      <m:sub>
                        <m:r>
                          <a:rPr lang="en-US" b="0" i="1" smtClean="0">
                            <a:latin typeface="Cambria Math" panose="02040503050406030204" pitchFamily="18" charset="0"/>
                            <a:ea typeface="Times New Roman"/>
                            <a:cs typeface="Times New Roman"/>
                            <a:sym typeface="Times New Roman"/>
                          </a:rPr>
                          <m:t>𝑟𝑥</m:t>
                        </m:r>
                      </m:sub>
                    </m:sSub>
                    <m:r>
                      <a:rPr lang="en-US" b="0" i="1" smtClean="0">
                        <a:latin typeface="Cambria Math" panose="02040503050406030204" pitchFamily="18" charset="0"/>
                        <a:ea typeface="Times New Roman"/>
                        <a:cs typeface="Times New Roman"/>
                        <a:sym typeface="Times New Roman"/>
                      </a:rPr>
                      <m:t>+</m:t>
                    </m:r>
                  </m:oMath>
                </a14:m>
                <a:r>
                  <a:rPr lang="en-US" i="1" dirty="0">
                    <a:latin typeface="Times New Roman"/>
                    <a:ea typeface="Times New Roman"/>
                    <a:cs typeface="Times New Roman"/>
                    <a:sym typeface="Times New Roman"/>
                  </a:rPr>
                  <a:t> L(f, d)</a:t>
                </a:r>
                <a:endParaRPr lang="en-US" dirty="0">
                  <a:latin typeface="Times New Roman"/>
                  <a:ea typeface="Times New Roman"/>
                  <a:cs typeface="Times New Roman"/>
                  <a:sym typeface="Times New Roman"/>
                </a:endParaRPr>
              </a:p>
              <a:p>
                <a:pPr marL="0" indent="0">
                  <a:lnSpc>
                    <a:spcPts val="3500"/>
                  </a:lnSpc>
                  <a:spcBef>
                    <a:spcPts val="2133"/>
                  </a:spcBef>
                  <a:buClr>
                    <a:schemeClr val="dk1"/>
                  </a:buClr>
                  <a:buSzPts val="1100"/>
                  <a:buFont typeface="Arial" panose="020B0604020202020204" pitchFamily="34" charset="0"/>
                  <a:buNone/>
                </a:pPr>
                <a:r>
                  <a:rPr lang="en-US" dirty="0">
                    <a:solidFill>
                      <a:schemeClr val="bg2">
                        <a:lumMod val="50000"/>
                      </a:schemeClr>
                    </a:solidFill>
                    <a:latin typeface="Times New Roman"/>
                    <a:ea typeface="Times New Roman"/>
                    <a:cs typeface="Times New Roman"/>
                    <a:sym typeface="Times New Roman"/>
                  </a:rPr>
                  <a:t>Harvester Antenna Gain (dB):</a:t>
                </a:r>
              </a:p>
              <a:p>
                <a:pPr marL="0" indent="0">
                  <a:lnSpc>
                    <a:spcPts val="3500"/>
                  </a:lnSpc>
                  <a:spcBef>
                    <a:spcPts val="2133"/>
                  </a:spcBef>
                  <a:buClr>
                    <a:schemeClr val="dk1"/>
                  </a:buClr>
                  <a:buSzPts val="1100"/>
                  <a:buNone/>
                </a:pPr>
                <a14:m>
                  <m:oMath xmlns:m="http://schemas.openxmlformats.org/officeDocument/2006/math">
                    <m:sSub>
                      <m:sSubPr>
                        <m:ctrlPr>
                          <a:rPr lang="en-US" b="0" i="1" smtClean="0">
                            <a:latin typeface="Cambria Math" panose="02040503050406030204" pitchFamily="18" charset="0"/>
                            <a:ea typeface="Times New Roman"/>
                            <a:cs typeface="Times New Roman"/>
                            <a:sym typeface="Times New Roman"/>
                          </a:rPr>
                        </m:ctrlPr>
                      </m:sSubPr>
                      <m:e>
                        <m:r>
                          <a:rPr lang="en-US" b="0" i="1" smtClean="0">
                            <a:latin typeface="Cambria Math" panose="02040503050406030204" pitchFamily="18" charset="0"/>
                            <a:ea typeface="Times New Roman"/>
                            <a:cs typeface="Times New Roman"/>
                            <a:sym typeface="Times New Roman"/>
                          </a:rPr>
                          <m:t>𝐺</m:t>
                        </m:r>
                      </m:e>
                      <m:sub>
                        <m:r>
                          <a:rPr lang="en-US" b="0" i="1" smtClean="0">
                            <a:latin typeface="Cambria Math" panose="02040503050406030204" pitchFamily="18" charset="0"/>
                            <a:ea typeface="Times New Roman"/>
                            <a:cs typeface="Times New Roman"/>
                            <a:sym typeface="Times New Roman"/>
                          </a:rPr>
                          <m:t>𝑟𝑥</m:t>
                        </m:r>
                      </m:sub>
                    </m:sSub>
                  </m:oMath>
                </a14:m>
                <a:r>
                  <a:rPr lang="en-US" dirty="0">
                    <a:latin typeface="Times New Roman"/>
                    <a:ea typeface="Times New Roman"/>
                    <a:cs typeface="Times New Roman"/>
                    <a:sym typeface="Times New Roman"/>
                  </a:rPr>
                  <a:t> = 10</a:t>
                </a:r>
                <a:r>
                  <a:rPr lang="en-US" i="1" dirty="0">
                    <a:latin typeface="Times New Roman"/>
                    <a:ea typeface="Times New Roman"/>
                    <a:cs typeface="Times New Roman"/>
                    <a:sym typeface="Times New Roman"/>
                  </a:rPr>
                  <a:t>log</a:t>
                </a:r>
                <a:r>
                  <a:rPr lang="en-US" dirty="0">
                    <a:latin typeface="Times New Roman"/>
                    <a:ea typeface="Times New Roman"/>
                    <a:cs typeface="Times New Roman"/>
                    <a:sym typeface="Times New Roman"/>
                  </a:rPr>
                  <a:t>(</a:t>
                </a:r>
                <a14:m>
                  <m:oMath xmlns:m="http://schemas.openxmlformats.org/officeDocument/2006/math">
                    <m:f>
                      <m:fPr>
                        <m:ctrlPr>
                          <a:rPr lang="en-US" sz="3200" i="1" dirty="0">
                            <a:latin typeface="Cambria Math" panose="02040503050406030204" pitchFamily="18" charset="0"/>
                            <a:cs typeface="Times New Roman"/>
                            <a:sym typeface="Times New Roman"/>
                          </a:rPr>
                        </m:ctrlPr>
                      </m:fPr>
                      <m:num>
                        <m:r>
                          <a:rPr lang="en-US" sz="3200" i="1" dirty="0">
                            <a:latin typeface="Cambria Math" panose="02040503050406030204" pitchFamily="18" charset="0"/>
                            <a:cs typeface="Times New Roman"/>
                            <a:sym typeface="Times New Roman"/>
                          </a:rPr>
                          <m:t>4</m:t>
                        </m:r>
                        <m:sSub>
                          <m:sSubPr>
                            <m:ctrlPr>
                              <a:rPr lang="en-US" sz="3200" b="0" i="1" dirty="0" smtClean="0">
                                <a:latin typeface="Cambria Math" panose="02040503050406030204" pitchFamily="18" charset="0"/>
                                <a:cs typeface="Times New Roman"/>
                                <a:sym typeface="Times New Roman"/>
                              </a:rPr>
                            </m:ctrlPr>
                          </m:sSubPr>
                          <m:e>
                            <m:r>
                              <a:rPr lang="en-US" sz="3200" i="1" dirty="0">
                                <a:latin typeface="Cambria Math" panose="02040503050406030204" pitchFamily="18" charset="0"/>
                                <a:cs typeface="Times New Roman"/>
                                <a:sym typeface="Times New Roman"/>
                              </a:rPr>
                              <m:t>𝐴</m:t>
                            </m:r>
                          </m:e>
                          <m:sub>
                            <m:r>
                              <a:rPr lang="en-US" sz="3200" b="0" i="1" dirty="0" smtClean="0">
                                <a:latin typeface="Cambria Math" panose="02040503050406030204" pitchFamily="18" charset="0"/>
                                <a:cs typeface="Times New Roman"/>
                                <a:sym typeface="Times New Roman"/>
                              </a:rPr>
                              <m:t>𝑒</m:t>
                            </m:r>
                          </m:sub>
                        </m:sSub>
                        <m:r>
                          <a:rPr lang="en-US" sz="3200" dirty="0">
                            <a:latin typeface="Cambria Math" panose="02040503050406030204" pitchFamily="18" charset="0"/>
                            <a:ea typeface="Times New Roman"/>
                            <a:cs typeface="Times New Roman"/>
                            <a:sym typeface="Times New Roman"/>
                          </a:rPr>
                          <m:t>𝝅</m:t>
                        </m:r>
                        <m:r>
                          <a:rPr lang="en-US" sz="3200" i="1" dirty="0">
                            <a:latin typeface="Cambria Math" panose="02040503050406030204" pitchFamily="18" charset="0"/>
                            <a:ea typeface="Times New Roman"/>
                            <a:cs typeface="Times New Roman"/>
                            <a:sym typeface="Times New Roman"/>
                          </a:rPr>
                          <m:t>𝑓</m:t>
                        </m:r>
                        <m:r>
                          <a:rPr lang="en-US" sz="3200" i="1" baseline="30000" dirty="0">
                            <a:latin typeface="Cambria Math" panose="02040503050406030204" pitchFamily="18" charset="0"/>
                            <a:ea typeface="Times New Roman"/>
                            <a:cs typeface="Times New Roman"/>
                            <a:sym typeface="Times New Roman"/>
                          </a:rPr>
                          <m:t>2</m:t>
                        </m:r>
                      </m:num>
                      <m:den>
                        <m:r>
                          <a:rPr lang="en-US" sz="3200" i="1" dirty="0">
                            <a:latin typeface="Cambria Math" panose="02040503050406030204" pitchFamily="18" charset="0"/>
                            <a:ea typeface="Times New Roman"/>
                            <a:cs typeface="Times New Roman"/>
                            <a:sym typeface="Times New Roman"/>
                          </a:rPr>
                          <m:t>𝑐</m:t>
                        </m:r>
                        <m:r>
                          <a:rPr lang="en-US" sz="3200" i="1" baseline="30000" dirty="0">
                            <a:latin typeface="Cambria Math" panose="02040503050406030204" pitchFamily="18" charset="0"/>
                            <a:ea typeface="Times New Roman"/>
                            <a:cs typeface="Times New Roman"/>
                            <a:sym typeface="Times New Roman"/>
                          </a:rPr>
                          <m:t>2</m:t>
                        </m:r>
                      </m:den>
                    </m:f>
                  </m:oMath>
                </a14:m>
                <a:r>
                  <a:rPr lang="en-US" dirty="0">
                    <a:latin typeface="Times New Roman"/>
                    <a:ea typeface="Times New Roman"/>
                    <a:cs typeface="Times New Roman"/>
                    <a:sym typeface="Times New Roman"/>
                  </a:rPr>
                  <a:t>),  where </a:t>
                </a:r>
                <a14:m>
                  <m:oMath xmlns:m="http://schemas.openxmlformats.org/officeDocument/2006/math">
                    <m:sSub>
                      <m:sSubPr>
                        <m:ctrlPr>
                          <a:rPr lang="en-US" b="0" i="1" dirty="0" smtClean="0">
                            <a:latin typeface="Cambria Math" panose="02040503050406030204" pitchFamily="18" charset="0"/>
                            <a:cs typeface="Times New Roman"/>
                            <a:sym typeface="Times New Roman"/>
                          </a:rPr>
                        </m:ctrlPr>
                      </m:sSubPr>
                      <m:e>
                        <m:r>
                          <a:rPr lang="en-US" i="1" dirty="0">
                            <a:latin typeface="Cambria Math" panose="02040503050406030204" pitchFamily="18" charset="0"/>
                            <a:cs typeface="Times New Roman"/>
                            <a:sym typeface="Times New Roman"/>
                          </a:rPr>
                          <m:t>𝐴</m:t>
                        </m:r>
                      </m:e>
                      <m:sub>
                        <m:r>
                          <a:rPr lang="en-US" b="0" i="1" dirty="0" smtClean="0">
                            <a:latin typeface="Cambria Math" panose="02040503050406030204" pitchFamily="18" charset="0"/>
                            <a:cs typeface="Times New Roman"/>
                            <a:sym typeface="Times New Roman"/>
                          </a:rPr>
                          <m:t>𝑒</m:t>
                        </m:r>
                      </m:sub>
                    </m:sSub>
                  </m:oMath>
                </a14:m>
                <a:r>
                  <a:rPr lang="en-US" dirty="0">
                    <a:latin typeface="Times New Roman"/>
                    <a:ea typeface="Times New Roman"/>
                    <a:cs typeface="Times New Roman"/>
                    <a:sym typeface="Times New Roman"/>
                  </a:rPr>
                  <a:t> is the effective antenna aperture.</a:t>
                </a:r>
              </a:p>
              <a:p>
                <a:pPr marL="0" indent="0">
                  <a:lnSpc>
                    <a:spcPts val="3500"/>
                  </a:lnSpc>
                  <a:spcBef>
                    <a:spcPts val="2133"/>
                  </a:spcBef>
                  <a:buClr>
                    <a:schemeClr val="dk1"/>
                  </a:buClr>
                  <a:buSzPts val="1100"/>
                  <a:buNone/>
                </a:pPr>
                <a:r>
                  <a:rPr lang="en-US" dirty="0">
                    <a:solidFill>
                      <a:schemeClr val="bg2">
                        <a:lumMod val="50000"/>
                      </a:schemeClr>
                    </a:solidFill>
                    <a:latin typeface="Times New Roman"/>
                    <a:ea typeface="Times New Roman"/>
                    <a:cs typeface="Times New Roman"/>
                    <a:sym typeface="Times New Roman"/>
                  </a:rPr>
                  <a:t>Harvested DC Power (dB):</a:t>
                </a:r>
              </a:p>
              <a:p>
                <a:pPr marL="0" indent="0">
                  <a:lnSpc>
                    <a:spcPts val="3500"/>
                  </a:lnSpc>
                  <a:spcBef>
                    <a:spcPts val="2133"/>
                  </a:spcBef>
                  <a:buClr>
                    <a:schemeClr val="dk1"/>
                  </a:buClr>
                  <a:buSzPts val="1100"/>
                  <a:buNone/>
                </a:pPr>
                <a:r>
                  <a:rPr lang="en-US" dirty="0">
                    <a:latin typeface="Times New Roman"/>
                    <a:ea typeface="Times New Roman"/>
                    <a:cs typeface="Times New Roman"/>
                    <a:sym typeface="Times New Roman"/>
                  </a:rPr>
                  <a:t>P</a:t>
                </a:r>
                <a:r>
                  <a:rPr lang="en-US" sz="3200" baseline="-25000" dirty="0">
                    <a:latin typeface="Times New Roman"/>
                    <a:ea typeface="Times New Roman"/>
                    <a:cs typeface="Times New Roman"/>
                    <a:sym typeface="Times New Roman"/>
                  </a:rPr>
                  <a:t>DC</a:t>
                </a:r>
                <a:r>
                  <a:rPr lang="en-US" sz="3200" dirty="0">
                    <a:latin typeface="Times New Roman"/>
                    <a:ea typeface="Times New Roman"/>
                    <a:cs typeface="Times New Roman"/>
                    <a:sym typeface="Times New Roman"/>
                  </a:rPr>
                  <a:t> </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P</a:t>
                </a:r>
                <a:r>
                  <a:rPr lang="en-US" sz="3200" baseline="-25000" dirty="0" err="1">
                    <a:latin typeface="Times New Roman"/>
                    <a:ea typeface="Times New Roman"/>
                    <a:cs typeface="Times New Roman"/>
                    <a:sym typeface="Times New Roman"/>
                  </a:rPr>
                  <a:t>tx</a:t>
                </a:r>
                <a:r>
                  <a:rPr lang="en-US" dirty="0">
                    <a:latin typeface="Times New Roman"/>
                    <a:ea typeface="Times New Roman"/>
                    <a:cs typeface="Times New Roman"/>
                    <a:sym typeface="Times New Roman"/>
                  </a:rPr>
                  <a:t> + </a:t>
                </a:r>
                <a:r>
                  <a:rPr lang="en-US" dirty="0" err="1">
                    <a:latin typeface="Times New Roman"/>
                    <a:ea typeface="Times New Roman"/>
                    <a:cs typeface="Times New Roman"/>
                    <a:sym typeface="Times New Roman"/>
                  </a:rPr>
                  <a:t>G</a:t>
                </a:r>
                <a:r>
                  <a:rPr lang="en-US" sz="3200" baseline="-25000" dirty="0" err="1">
                    <a:latin typeface="Times New Roman"/>
                    <a:ea typeface="Times New Roman"/>
                    <a:cs typeface="Times New Roman"/>
                    <a:sym typeface="Times New Roman"/>
                  </a:rPr>
                  <a:t>tx</a:t>
                </a:r>
                <a:r>
                  <a:rPr lang="en-US" dirty="0">
                    <a:latin typeface="Times New Roman"/>
                    <a:ea typeface="Times New Roman"/>
                    <a:cs typeface="Times New Roman"/>
                    <a:sym typeface="Times New Roman"/>
                  </a:rPr>
                  <a:t> + 10</a:t>
                </a:r>
                <a:r>
                  <a:rPr lang="en-US" i="1" dirty="0">
                    <a:latin typeface="Times New Roman"/>
                    <a:ea typeface="Times New Roman"/>
                    <a:cs typeface="Times New Roman"/>
                    <a:sym typeface="Times New Roman"/>
                  </a:rPr>
                  <a:t>log</a:t>
                </a:r>
                <a:r>
                  <a:rPr lang="en-US" dirty="0">
                    <a:latin typeface="Times New Roman"/>
                    <a:ea typeface="Times New Roman"/>
                    <a:cs typeface="Times New Roman"/>
                    <a:sym typeface="Times New Roman"/>
                  </a:rPr>
                  <a:t>(</a:t>
                </a:r>
                <a14:m>
                  <m:oMath xmlns:m="http://schemas.openxmlformats.org/officeDocument/2006/math">
                    <m:r>
                      <a:rPr lang="en-US" sz="3200" i="1" dirty="0" smtClean="0">
                        <a:latin typeface="Cambria Math" panose="02040503050406030204" pitchFamily="18" charset="0"/>
                        <a:cs typeface="Times New Roman"/>
                        <a:sym typeface="Times New Roman"/>
                      </a:rPr>
                      <m:t>𝐴</m:t>
                    </m:r>
                    <m:r>
                      <a:rPr lang="en-US" sz="3200" i="1" baseline="-25000" dirty="0">
                        <a:latin typeface="Cambria Math" panose="02040503050406030204" pitchFamily="18" charset="0"/>
                        <a:cs typeface="Times New Roman"/>
                        <a:sym typeface="Times New Roman"/>
                      </a:rPr>
                      <m:t>𝑒</m:t>
                    </m:r>
                  </m:oMath>
                </a14:m>
                <a:r>
                  <a:rPr lang="en-US" dirty="0">
                    <a:latin typeface="Times New Roman"/>
                    <a:ea typeface="Times New Roman"/>
                    <a:cs typeface="Times New Roman"/>
                    <a:sym typeface="Times New Roman"/>
                  </a:rPr>
                  <a:t>) – 20</a:t>
                </a:r>
                <a:r>
                  <a:rPr lang="en-US" i="1" dirty="0">
                    <a:latin typeface="Times New Roman"/>
                    <a:ea typeface="Times New Roman"/>
                    <a:cs typeface="Times New Roman"/>
                    <a:sym typeface="Times New Roman"/>
                  </a:rPr>
                  <a:t>log</a:t>
                </a:r>
                <a:r>
                  <a:rPr lang="en-US" dirty="0">
                    <a:latin typeface="Times New Roman"/>
                    <a:ea typeface="Times New Roman"/>
                    <a:cs typeface="Times New Roman"/>
                    <a:sym typeface="Times New Roman"/>
                  </a:rPr>
                  <a:t>(</a:t>
                </a:r>
                <a:r>
                  <a:rPr lang="en-US" i="1" dirty="0">
                    <a:latin typeface="Times New Roman"/>
                    <a:ea typeface="Times New Roman"/>
                    <a:cs typeface="Times New Roman"/>
                    <a:sym typeface="Times New Roman"/>
                  </a:rPr>
                  <a:t>d</a:t>
                </a:r>
                <a:r>
                  <a:rPr lang="en-US" dirty="0">
                    <a:latin typeface="Times New Roman"/>
                    <a:ea typeface="Times New Roman"/>
                    <a:cs typeface="Times New Roman"/>
                    <a:sym typeface="Times New Roman"/>
                  </a:rPr>
                  <a:t>) – 10</a:t>
                </a:r>
                <a:r>
                  <a:rPr lang="en-US" i="1" dirty="0">
                    <a:latin typeface="Times New Roman"/>
                    <a:ea typeface="Times New Roman"/>
                    <a:cs typeface="Times New Roman"/>
                    <a:sym typeface="Times New Roman"/>
                  </a:rPr>
                  <a:t>log</a:t>
                </a:r>
                <a:r>
                  <a:rPr lang="en-US" dirty="0">
                    <a:latin typeface="Times New Roman"/>
                    <a:ea typeface="Times New Roman"/>
                    <a:cs typeface="Times New Roman"/>
                    <a:sym typeface="Times New Roman"/>
                  </a:rPr>
                  <a:t>(</a:t>
                </a:r>
                <a14:m>
                  <m:oMath xmlns:m="http://schemas.openxmlformats.org/officeDocument/2006/math">
                    <m:r>
                      <a:rPr lang="en-US" i="1">
                        <a:latin typeface="Cambria Math" panose="02040503050406030204" pitchFamily="18" charset="0"/>
                        <a:ea typeface="Times New Roman"/>
                        <a:cs typeface="Times New Roman"/>
                        <a:sym typeface="Times New Roman"/>
                      </a:rPr>
                      <m:t>4</m:t>
                    </m:r>
                    <m:r>
                      <a:rPr lang="en-US" dirty="0">
                        <a:latin typeface="Cambria Math" panose="02040503050406030204" pitchFamily="18" charset="0"/>
                        <a:ea typeface="Times New Roman"/>
                        <a:cs typeface="Times New Roman"/>
                        <a:sym typeface="Times New Roman"/>
                      </a:rPr>
                      <m:t>𝝅</m:t>
                    </m:r>
                  </m:oMath>
                </a14:m>
                <a:r>
                  <a:rPr lang="en-US" dirty="0">
                    <a:latin typeface="Times New Roman"/>
                    <a:ea typeface="Times New Roman"/>
                    <a:cs typeface="Times New Roman"/>
                    <a:sym typeface="Times New Roman"/>
                  </a:rPr>
                  <a:t>) + 10</a:t>
                </a:r>
                <a:r>
                  <a:rPr lang="en-US" i="1" dirty="0">
                    <a:latin typeface="Times New Roman"/>
                    <a:ea typeface="Times New Roman"/>
                    <a:cs typeface="Times New Roman"/>
                    <a:sym typeface="Times New Roman"/>
                  </a:rPr>
                  <a:t>log</a:t>
                </a:r>
                <a:r>
                  <a:rPr lang="en-US" dirty="0">
                    <a:latin typeface="Times New Roman"/>
                    <a:ea typeface="Times New Roman"/>
                    <a:cs typeface="Times New Roman"/>
                    <a:sym typeface="Times New Roman"/>
                  </a:rPr>
                  <a:t>(</a:t>
                </a:r>
                <a:r>
                  <a:rPr lang="en-US" i="1" dirty="0">
                    <a:latin typeface="Times New Roman"/>
                    <a:ea typeface="Times New Roman"/>
                    <a:cs typeface="Times New Roman"/>
                    <a:sym typeface="Times New Roman"/>
                  </a:rPr>
                  <a:t>η</a:t>
                </a:r>
                <a:r>
                  <a:rPr lang="en-US" dirty="0">
                    <a:latin typeface="Times New Roman"/>
                    <a:ea typeface="Times New Roman"/>
                    <a:cs typeface="Times New Roman"/>
                    <a:sym typeface="Times New Roman"/>
                  </a:rPr>
                  <a:t>) </a:t>
                </a:r>
                <a:endParaRPr lang="ar-AE" sz="1600" dirty="0"/>
              </a:p>
            </p:txBody>
          </p:sp>
        </mc:Choice>
        <mc:Fallback xmlns="">
          <p:sp>
            <p:nvSpPr>
              <p:cNvPr id="14" name="Google Shape;424;p60">
                <a:extLst>
                  <a:ext uri="{FF2B5EF4-FFF2-40B4-BE49-F238E27FC236}">
                    <a16:creationId xmlns:a16="http://schemas.microsoft.com/office/drawing/2014/main" id="{1FB48B1F-5E32-CEDE-A8A3-F0A68564C0AC}"/>
                  </a:ext>
                </a:extLst>
              </p:cNvPr>
              <p:cNvSpPr txBox="1">
                <a:spLocks noRot="1" noChangeAspect="1" noMove="1" noResize="1" noEditPoints="1" noAdjustHandles="1" noChangeArrowheads="1" noChangeShapeType="1" noTextEdit="1"/>
              </p:cNvSpPr>
              <p:nvPr/>
            </p:nvSpPr>
            <p:spPr>
              <a:xfrm>
                <a:off x="314574" y="1447506"/>
                <a:ext cx="12663745" cy="5877600"/>
              </a:xfrm>
              <a:prstGeom prst="rect">
                <a:avLst/>
              </a:prstGeom>
              <a:blipFill>
                <a:blip r:embed="rId3"/>
                <a:stretch>
                  <a:fillRect l="-77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677B75F3-848A-D406-F42A-0B93FC873599}"/>
              </a:ext>
            </a:extLst>
          </p:cNvPr>
          <p:cNvSpPr>
            <a:spLocks noGrp="1"/>
          </p:cNvSpPr>
          <p:nvPr>
            <p:ph type="title"/>
          </p:nvPr>
        </p:nvSpPr>
        <p:spPr>
          <a:xfrm>
            <a:off x="431058" y="283765"/>
            <a:ext cx="10515600" cy="1325563"/>
          </a:xfrm>
        </p:spPr>
        <p:txBody>
          <a:bodyPr/>
          <a:lstStyle/>
          <a:p>
            <a:r>
              <a:rPr lang="en-US" dirty="0"/>
              <a:t>Link Budget Analysis</a:t>
            </a:r>
          </a:p>
        </p:txBody>
      </p:sp>
      <p:sp>
        <p:nvSpPr>
          <p:cNvPr id="4" name="Slide Number Placeholder 3">
            <a:extLst>
              <a:ext uri="{FF2B5EF4-FFF2-40B4-BE49-F238E27FC236}">
                <a16:creationId xmlns:a16="http://schemas.microsoft.com/office/drawing/2014/main" id="{6BA61DC4-059C-5E28-65F6-AFFE484D9E2F}"/>
              </a:ext>
            </a:extLst>
          </p:cNvPr>
          <p:cNvSpPr>
            <a:spLocks noGrp="1"/>
          </p:cNvSpPr>
          <p:nvPr>
            <p:ph type="sldNum" sz="quarter" idx="12"/>
          </p:nvPr>
        </p:nvSpPr>
        <p:spPr/>
        <p:txBody>
          <a:bodyPr/>
          <a:lstStyle/>
          <a:p>
            <a:fld id="{13A151B3-2FD4-B749-B626-A1FC386C0CF3}" type="slidenum">
              <a:rPr lang="en-US" smtClean="0"/>
              <a:t>6</a:t>
            </a:fld>
            <a:endParaRPr lang="en-US" dirty="0"/>
          </a:p>
        </p:txBody>
      </p:sp>
      <p:cxnSp>
        <p:nvCxnSpPr>
          <p:cNvPr id="5" name="Google Shape;882;p20">
            <a:extLst>
              <a:ext uri="{FF2B5EF4-FFF2-40B4-BE49-F238E27FC236}">
                <a16:creationId xmlns:a16="http://schemas.microsoft.com/office/drawing/2014/main" id="{DBE34130-EC8C-56D4-993D-FED318EE3C8E}"/>
              </a:ext>
            </a:extLst>
          </p:cNvPr>
          <p:cNvCxnSpPr>
            <a:cxnSpLocks/>
            <a:stCxn id="6" idx="0"/>
          </p:cNvCxnSpPr>
          <p:nvPr/>
        </p:nvCxnSpPr>
        <p:spPr>
          <a:xfrm>
            <a:off x="9392411" y="1776180"/>
            <a:ext cx="0" cy="662651"/>
          </a:xfrm>
          <a:prstGeom prst="straightConnector1">
            <a:avLst/>
          </a:prstGeom>
          <a:noFill/>
          <a:ln w="28575" cap="flat" cmpd="sng">
            <a:solidFill>
              <a:schemeClr val="dk2"/>
            </a:solidFill>
            <a:prstDash val="solid"/>
            <a:round/>
            <a:headEnd type="none" w="med" len="med"/>
            <a:tailEnd type="none" w="med" len="med"/>
          </a:ln>
        </p:spPr>
      </p:cxnSp>
      <p:sp>
        <p:nvSpPr>
          <p:cNvPr id="6" name="Google Shape;883;p20">
            <a:extLst>
              <a:ext uri="{FF2B5EF4-FFF2-40B4-BE49-F238E27FC236}">
                <a16:creationId xmlns:a16="http://schemas.microsoft.com/office/drawing/2014/main" id="{E4ABC5F3-82CA-C4F4-178F-A5B823028295}"/>
              </a:ext>
            </a:extLst>
          </p:cNvPr>
          <p:cNvSpPr/>
          <p:nvPr/>
        </p:nvSpPr>
        <p:spPr>
          <a:xfrm rot="10800000">
            <a:off x="9126897" y="1406357"/>
            <a:ext cx="531028" cy="369823"/>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cxnSp>
        <p:nvCxnSpPr>
          <p:cNvPr id="7" name="Google Shape;896;p20">
            <a:extLst>
              <a:ext uri="{FF2B5EF4-FFF2-40B4-BE49-F238E27FC236}">
                <a16:creationId xmlns:a16="http://schemas.microsoft.com/office/drawing/2014/main" id="{10105440-13BC-51F4-61EC-2BE1D0365F3F}"/>
              </a:ext>
            </a:extLst>
          </p:cNvPr>
          <p:cNvCxnSpPr>
            <a:cxnSpLocks/>
          </p:cNvCxnSpPr>
          <p:nvPr/>
        </p:nvCxnSpPr>
        <p:spPr>
          <a:xfrm flipH="1">
            <a:off x="9388518" y="2438831"/>
            <a:ext cx="826806" cy="0"/>
          </a:xfrm>
          <a:prstGeom prst="straightConnector1">
            <a:avLst/>
          </a:prstGeom>
          <a:noFill/>
          <a:ln w="28575" cap="flat" cmpd="sng">
            <a:solidFill>
              <a:schemeClr val="dk2"/>
            </a:solidFill>
            <a:prstDash val="solid"/>
            <a:round/>
            <a:headEnd type="none" w="med" len="med"/>
            <a:tailEnd type="none" w="med" len="med"/>
          </a:ln>
        </p:spPr>
      </p:cxnSp>
      <p:cxnSp>
        <p:nvCxnSpPr>
          <p:cNvPr id="9" name="Google Shape;896;p20">
            <a:extLst>
              <a:ext uri="{FF2B5EF4-FFF2-40B4-BE49-F238E27FC236}">
                <a16:creationId xmlns:a16="http://schemas.microsoft.com/office/drawing/2014/main" id="{20F5307A-F751-9C09-711F-A78FAD20418D}"/>
              </a:ext>
            </a:extLst>
          </p:cNvPr>
          <p:cNvCxnSpPr>
            <a:cxnSpLocks/>
          </p:cNvCxnSpPr>
          <p:nvPr/>
        </p:nvCxnSpPr>
        <p:spPr>
          <a:xfrm flipH="1">
            <a:off x="6465318" y="2436493"/>
            <a:ext cx="676010" cy="0"/>
          </a:xfrm>
          <a:prstGeom prst="straightConnector1">
            <a:avLst/>
          </a:prstGeom>
          <a:noFill/>
          <a:ln w="28575" cap="flat" cmpd="sng">
            <a:solidFill>
              <a:schemeClr val="dk2"/>
            </a:solidFill>
            <a:prstDash val="solid"/>
            <a:round/>
            <a:headEnd type="none" w="med" len="med"/>
            <a:tailEnd type="none" w="med" len="med"/>
          </a:ln>
        </p:spPr>
      </p:cxnSp>
      <p:sp>
        <p:nvSpPr>
          <p:cNvPr id="13" name="Rounded Rectangle 12">
            <a:extLst>
              <a:ext uri="{FF2B5EF4-FFF2-40B4-BE49-F238E27FC236}">
                <a16:creationId xmlns:a16="http://schemas.microsoft.com/office/drawing/2014/main" id="{CB160701-C8DA-698E-B090-4B542EF771BC}"/>
              </a:ext>
            </a:extLst>
          </p:cNvPr>
          <p:cNvSpPr/>
          <p:nvPr/>
        </p:nvSpPr>
        <p:spPr>
          <a:xfrm>
            <a:off x="9987299" y="2064505"/>
            <a:ext cx="1164636" cy="734588"/>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Rectifier</a:t>
            </a:r>
          </a:p>
          <a:p>
            <a:pPr algn="ctr"/>
            <a:r>
              <a:rPr lang="en-US" sz="2000" dirty="0">
                <a:solidFill>
                  <a:schemeClr val="tx1"/>
                </a:solidFill>
              </a:rPr>
              <a:t>Circuit</a:t>
            </a:r>
          </a:p>
        </p:txBody>
      </p:sp>
      <p:cxnSp>
        <p:nvCxnSpPr>
          <p:cNvPr id="25" name="Google Shape;882;p20">
            <a:extLst>
              <a:ext uri="{FF2B5EF4-FFF2-40B4-BE49-F238E27FC236}">
                <a16:creationId xmlns:a16="http://schemas.microsoft.com/office/drawing/2014/main" id="{0760EB2A-C502-AAA4-5126-7E23C72FDF6E}"/>
              </a:ext>
            </a:extLst>
          </p:cNvPr>
          <p:cNvCxnSpPr>
            <a:cxnSpLocks/>
            <a:stCxn id="26" idx="0"/>
          </p:cNvCxnSpPr>
          <p:nvPr/>
        </p:nvCxnSpPr>
        <p:spPr>
          <a:xfrm>
            <a:off x="7141328" y="1773843"/>
            <a:ext cx="0" cy="662651"/>
          </a:xfrm>
          <a:prstGeom prst="straightConnector1">
            <a:avLst/>
          </a:prstGeom>
          <a:noFill/>
          <a:ln w="28575" cap="flat" cmpd="sng">
            <a:solidFill>
              <a:schemeClr val="dk2"/>
            </a:solidFill>
            <a:prstDash val="solid"/>
            <a:round/>
            <a:headEnd type="none" w="med" len="med"/>
            <a:tailEnd type="none" w="med" len="med"/>
          </a:ln>
        </p:spPr>
      </p:cxnSp>
      <p:sp>
        <p:nvSpPr>
          <p:cNvPr id="26" name="Google Shape;883;p20">
            <a:extLst>
              <a:ext uri="{FF2B5EF4-FFF2-40B4-BE49-F238E27FC236}">
                <a16:creationId xmlns:a16="http://schemas.microsoft.com/office/drawing/2014/main" id="{BCBAA4FC-56F4-226B-CFBD-1ED1A844FF42}"/>
              </a:ext>
            </a:extLst>
          </p:cNvPr>
          <p:cNvSpPr/>
          <p:nvPr/>
        </p:nvSpPr>
        <p:spPr>
          <a:xfrm rot="10800000">
            <a:off x="6875814" y="1404020"/>
            <a:ext cx="531028" cy="369823"/>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cxnSp>
        <p:nvCxnSpPr>
          <p:cNvPr id="31" name="Google Shape;896;p20">
            <a:extLst>
              <a:ext uri="{FF2B5EF4-FFF2-40B4-BE49-F238E27FC236}">
                <a16:creationId xmlns:a16="http://schemas.microsoft.com/office/drawing/2014/main" id="{60C5EDF5-1C26-BDE8-2D12-A974CE911028}"/>
              </a:ext>
            </a:extLst>
          </p:cNvPr>
          <p:cNvCxnSpPr>
            <a:cxnSpLocks/>
          </p:cNvCxnSpPr>
          <p:nvPr/>
        </p:nvCxnSpPr>
        <p:spPr>
          <a:xfrm flipH="1">
            <a:off x="11151935" y="2431799"/>
            <a:ext cx="429854" cy="0"/>
          </a:xfrm>
          <a:prstGeom prst="straightConnector1">
            <a:avLst/>
          </a:prstGeom>
          <a:noFill/>
          <a:ln w="28575" cap="flat" cmpd="sng">
            <a:solidFill>
              <a:schemeClr val="dk2"/>
            </a:solidFill>
            <a:prstDash val="solid"/>
            <a:round/>
            <a:headEnd type="triangle" w="med" len="med"/>
            <a:tailEnd type="none" w="med" len="med"/>
          </a:ln>
        </p:spPr>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F733882-4E3A-B3C9-760C-9C31B9EE40C2}"/>
                  </a:ext>
                </a:extLst>
              </p:cNvPr>
              <p:cNvSpPr txBox="1"/>
              <p:nvPr/>
            </p:nvSpPr>
            <p:spPr>
              <a:xfrm>
                <a:off x="5792217" y="1312101"/>
                <a:ext cx="176647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𝐺</m:t>
                          </m:r>
                        </m:e>
                        <m:sub>
                          <m:r>
                            <a:rPr lang="en-US" sz="2800" b="0" i="1" smtClean="0">
                              <a:latin typeface="Cambria Math" panose="02040503050406030204" pitchFamily="18" charset="0"/>
                            </a:rPr>
                            <m:t>𝑡𝑥</m:t>
                          </m:r>
                        </m:sub>
                      </m:sSub>
                    </m:oMath>
                  </m:oMathPara>
                </a14:m>
                <a:endParaRPr lang="en-US" sz="2800" dirty="0"/>
              </a:p>
            </p:txBody>
          </p:sp>
        </mc:Choice>
        <mc:Fallback xmlns="">
          <p:sp>
            <p:nvSpPr>
              <p:cNvPr id="22" name="TextBox 21">
                <a:extLst>
                  <a:ext uri="{FF2B5EF4-FFF2-40B4-BE49-F238E27FC236}">
                    <a16:creationId xmlns:a16="http://schemas.microsoft.com/office/drawing/2014/main" id="{3F733882-4E3A-B3C9-760C-9C31B9EE40C2}"/>
                  </a:ext>
                </a:extLst>
              </p:cNvPr>
              <p:cNvSpPr txBox="1">
                <a:spLocks noRot="1" noChangeAspect="1" noMove="1" noResize="1" noEditPoints="1" noAdjustHandles="1" noChangeArrowheads="1" noChangeShapeType="1" noTextEdit="1"/>
              </p:cNvSpPr>
              <p:nvPr/>
            </p:nvSpPr>
            <p:spPr>
              <a:xfrm>
                <a:off x="5792217" y="1312101"/>
                <a:ext cx="1766478" cy="523220"/>
              </a:xfrm>
              <a:prstGeom prst="rect">
                <a:avLst/>
              </a:prstGeom>
              <a:blipFill>
                <a:blip r:embed="rId4"/>
                <a:stretch>
                  <a:fillRect/>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4BD3FD14-D958-00D8-6D94-FDE22CD9D7B4}"/>
              </a:ext>
            </a:extLst>
          </p:cNvPr>
          <p:cNvSpPr txBox="1"/>
          <p:nvPr/>
        </p:nvSpPr>
        <p:spPr>
          <a:xfrm>
            <a:off x="10461208" y="2663416"/>
            <a:ext cx="561695" cy="523220"/>
          </a:xfrm>
          <a:prstGeom prst="rect">
            <a:avLst/>
          </a:prstGeom>
          <a:noFill/>
        </p:spPr>
        <p:txBody>
          <a:bodyPr wrap="square">
            <a:spAutoFit/>
          </a:bodyPr>
          <a:lstStyle/>
          <a:p>
            <a:r>
              <a:rPr lang="en-US" sz="2800" i="1" dirty="0" err="1">
                <a:latin typeface="Times New Roman"/>
                <a:ea typeface="Times New Roman"/>
                <a:cs typeface="Times New Roman"/>
                <a:sym typeface="Times New Roman"/>
              </a:rPr>
              <a:t>η</a:t>
            </a:r>
            <a:endParaRPr lang="en-US" sz="2800" dirty="0"/>
          </a:p>
        </p:txBody>
      </p:sp>
      <p:sp>
        <p:nvSpPr>
          <p:cNvPr id="28" name="Right Brace 27">
            <a:extLst>
              <a:ext uri="{FF2B5EF4-FFF2-40B4-BE49-F238E27FC236}">
                <a16:creationId xmlns:a16="http://schemas.microsoft.com/office/drawing/2014/main" id="{BD949FE5-D0CE-B7D4-4CDF-794179468F3F}"/>
              </a:ext>
            </a:extLst>
          </p:cNvPr>
          <p:cNvSpPr/>
          <p:nvPr/>
        </p:nvSpPr>
        <p:spPr>
          <a:xfrm rot="5400000">
            <a:off x="8104257" y="1584412"/>
            <a:ext cx="365125" cy="2120217"/>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a:extLst>
              <a:ext uri="{FF2B5EF4-FFF2-40B4-BE49-F238E27FC236}">
                <a16:creationId xmlns:a16="http://schemas.microsoft.com/office/drawing/2014/main" id="{20765352-9BBD-4AB6-E0AF-BE8D88EAD1BD}"/>
              </a:ext>
            </a:extLst>
          </p:cNvPr>
          <p:cNvSpPr txBox="1"/>
          <p:nvPr/>
        </p:nvSpPr>
        <p:spPr>
          <a:xfrm>
            <a:off x="11083158" y="1914303"/>
            <a:ext cx="885300" cy="523220"/>
          </a:xfrm>
          <a:prstGeom prst="rect">
            <a:avLst/>
          </a:prstGeom>
          <a:noFill/>
        </p:spPr>
        <p:txBody>
          <a:bodyPr wrap="square">
            <a:spAutoFit/>
          </a:bodyPr>
          <a:lstStyle/>
          <a:p>
            <a:r>
              <a:rPr lang="en-US" sz="2800" dirty="0">
                <a:latin typeface="Times New Roman"/>
                <a:ea typeface="Times New Roman"/>
                <a:cs typeface="Times New Roman"/>
                <a:sym typeface="Times New Roman"/>
              </a:rPr>
              <a:t>P</a:t>
            </a:r>
            <a:r>
              <a:rPr lang="en-US" sz="2400" baseline="-25000" dirty="0">
                <a:latin typeface="Times New Roman"/>
                <a:ea typeface="Times New Roman"/>
                <a:cs typeface="Times New Roman"/>
                <a:sym typeface="Times New Roman"/>
              </a:rPr>
              <a:t>DC</a:t>
            </a:r>
            <a:endParaRPr lang="en-US" sz="28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B9100B0-E9B7-C93E-5E38-91F2C308159B}"/>
                  </a:ext>
                </a:extLst>
              </p:cNvPr>
              <p:cNvSpPr txBox="1"/>
              <p:nvPr/>
            </p:nvSpPr>
            <p:spPr>
              <a:xfrm>
                <a:off x="8082852" y="1308656"/>
                <a:ext cx="176647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𝐺</m:t>
                          </m:r>
                        </m:e>
                        <m:sub>
                          <m:r>
                            <a:rPr lang="en-US" sz="2800" b="0" i="1" smtClean="0">
                              <a:latin typeface="Cambria Math" panose="02040503050406030204" pitchFamily="18" charset="0"/>
                            </a:rPr>
                            <m:t>𝑟𝑥</m:t>
                          </m:r>
                        </m:sub>
                      </m:sSub>
                    </m:oMath>
                  </m:oMathPara>
                </a14:m>
                <a:endParaRPr lang="en-US" sz="2800" dirty="0"/>
              </a:p>
            </p:txBody>
          </p:sp>
        </mc:Choice>
        <mc:Fallback xmlns="">
          <p:sp>
            <p:nvSpPr>
              <p:cNvPr id="3" name="TextBox 2">
                <a:extLst>
                  <a:ext uri="{FF2B5EF4-FFF2-40B4-BE49-F238E27FC236}">
                    <a16:creationId xmlns:a16="http://schemas.microsoft.com/office/drawing/2014/main" id="{7B9100B0-E9B7-C93E-5E38-91F2C308159B}"/>
                  </a:ext>
                </a:extLst>
              </p:cNvPr>
              <p:cNvSpPr txBox="1">
                <a:spLocks noRot="1" noChangeAspect="1" noMove="1" noResize="1" noEditPoints="1" noAdjustHandles="1" noChangeArrowheads="1" noChangeShapeType="1" noTextEdit="1"/>
              </p:cNvSpPr>
              <p:nvPr/>
            </p:nvSpPr>
            <p:spPr>
              <a:xfrm>
                <a:off x="8082852" y="1308656"/>
                <a:ext cx="1766478"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BBD818A-9DE7-093A-14A6-43543BF227BC}"/>
                  </a:ext>
                </a:extLst>
              </p:cNvPr>
              <p:cNvSpPr txBox="1"/>
              <p:nvPr/>
            </p:nvSpPr>
            <p:spPr>
              <a:xfrm>
                <a:off x="5763208" y="1896002"/>
                <a:ext cx="176647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𝑡𝑥</m:t>
                          </m:r>
                        </m:sub>
                      </m:sSub>
                    </m:oMath>
                  </m:oMathPara>
                </a14:m>
                <a:endParaRPr lang="en-US" sz="2800" dirty="0"/>
              </a:p>
            </p:txBody>
          </p:sp>
        </mc:Choice>
        <mc:Fallback xmlns="">
          <p:sp>
            <p:nvSpPr>
              <p:cNvPr id="8" name="TextBox 7">
                <a:extLst>
                  <a:ext uri="{FF2B5EF4-FFF2-40B4-BE49-F238E27FC236}">
                    <a16:creationId xmlns:a16="http://schemas.microsoft.com/office/drawing/2014/main" id="{2BBD818A-9DE7-093A-14A6-43543BF227BC}"/>
                  </a:ext>
                </a:extLst>
              </p:cNvPr>
              <p:cNvSpPr txBox="1">
                <a:spLocks noRot="1" noChangeAspect="1" noMove="1" noResize="1" noEditPoints="1" noAdjustHandles="1" noChangeArrowheads="1" noChangeShapeType="1" noTextEdit="1"/>
              </p:cNvSpPr>
              <p:nvPr/>
            </p:nvSpPr>
            <p:spPr>
              <a:xfrm>
                <a:off x="5763208" y="1896002"/>
                <a:ext cx="1766478"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1606BD6-BB46-4EC8-D759-FAFD2E135E0E}"/>
                  </a:ext>
                </a:extLst>
              </p:cNvPr>
              <p:cNvSpPr txBox="1"/>
              <p:nvPr/>
            </p:nvSpPr>
            <p:spPr>
              <a:xfrm>
                <a:off x="8810428" y="1937060"/>
                <a:ext cx="176647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𝑟𝑥</m:t>
                          </m:r>
                        </m:sub>
                      </m:sSub>
                    </m:oMath>
                  </m:oMathPara>
                </a14:m>
                <a:endParaRPr lang="en-US" sz="2800" dirty="0"/>
              </a:p>
            </p:txBody>
          </p:sp>
        </mc:Choice>
        <mc:Fallback xmlns="">
          <p:sp>
            <p:nvSpPr>
              <p:cNvPr id="10" name="TextBox 9">
                <a:extLst>
                  <a:ext uri="{FF2B5EF4-FFF2-40B4-BE49-F238E27FC236}">
                    <a16:creationId xmlns:a16="http://schemas.microsoft.com/office/drawing/2014/main" id="{A1606BD6-BB46-4EC8-D759-FAFD2E135E0E}"/>
                  </a:ext>
                </a:extLst>
              </p:cNvPr>
              <p:cNvSpPr txBox="1">
                <a:spLocks noRot="1" noChangeAspect="1" noMove="1" noResize="1" noEditPoints="1" noAdjustHandles="1" noChangeArrowheads="1" noChangeShapeType="1" noTextEdit="1"/>
              </p:cNvSpPr>
              <p:nvPr/>
            </p:nvSpPr>
            <p:spPr>
              <a:xfrm>
                <a:off x="8810428" y="1937060"/>
                <a:ext cx="1766478" cy="523220"/>
              </a:xfrm>
              <a:prstGeom prst="rect">
                <a:avLst/>
              </a:prstGeom>
              <a:blipFill>
                <a:blip r:embed="rId7"/>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3ABDA0D7-5761-B373-28B5-C9B68296EFD7}"/>
              </a:ext>
            </a:extLst>
          </p:cNvPr>
          <p:cNvSpPr txBox="1"/>
          <p:nvPr/>
        </p:nvSpPr>
        <p:spPr>
          <a:xfrm>
            <a:off x="7514950" y="2754641"/>
            <a:ext cx="1543738" cy="523220"/>
          </a:xfrm>
          <a:prstGeom prst="rect">
            <a:avLst/>
          </a:prstGeom>
          <a:noFill/>
        </p:spPr>
        <p:txBody>
          <a:bodyPr wrap="square">
            <a:spAutoFit/>
          </a:bodyPr>
          <a:lstStyle/>
          <a:p>
            <a:pPr algn="ctr"/>
            <a:r>
              <a:rPr lang="en-US" sz="2800" i="1" dirty="0">
                <a:latin typeface="Times New Roman"/>
                <a:ea typeface="Times New Roman"/>
                <a:cs typeface="Times New Roman"/>
                <a:sym typeface="Times New Roman"/>
              </a:rPr>
              <a:t>L(f, d)</a:t>
            </a:r>
            <a:endParaRPr lang="en-US" sz="2800" i="1"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EB80241-E375-B60C-FA92-895B534AC2E8}"/>
                  </a:ext>
                </a:extLst>
              </p:cNvPr>
              <p:cNvSpPr txBox="1"/>
              <p:nvPr/>
            </p:nvSpPr>
            <p:spPr>
              <a:xfrm>
                <a:off x="4090120" y="2349291"/>
                <a:ext cx="2075808" cy="628249"/>
              </a:xfrm>
              <a:prstGeom prst="rect">
                <a:avLst/>
              </a:prstGeom>
              <a:solidFill>
                <a:schemeClr val="bg1"/>
              </a:solidFill>
            </p:spPr>
            <p:txBody>
              <a:bodyPr wrap="square">
                <a:spAutoFit/>
              </a:bodyPr>
              <a:lstStyle/>
              <a:p>
                <a:r>
                  <a:rPr lang="en-US" sz="2400" dirty="0">
                    <a:latin typeface="Times New Roman"/>
                    <a:ea typeface="Times New Roman"/>
                    <a:cs typeface="Times New Roman"/>
                    <a:sym typeface="Times New Roman"/>
                  </a:rPr>
                  <a:t>20</a:t>
                </a:r>
                <a:r>
                  <a:rPr lang="en-US" sz="2400" i="1" dirty="0">
                    <a:latin typeface="Times New Roman"/>
                    <a:ea typeface="Times New Roman"/>
                    <a:cs typeface="Times New Roman"/>
                    <a:sym typeface="Times New Roman"/>
                  </a:rPr>
                  <a:t>log</a:t>
                </a:r>
                <a14:m>
                  <m:oMath xmlns:m="http://schemas.openxmlformats.org/officeDocument/2006/math">
                    <m:r>
                      <a:rPr lang="en-US" sz="2400" i="1">
                        <a:latin typeface="Cambria Math" panose="02040503050406030204" pitchFamily="18" charset="0"/>
                        <a:ea typeface="Times New Roman"/>
                        <a:cs typeface="Times New Roman"/>
                        <a:sym typeface="Times New Roman"/>
                      </a:rPr>
                      <m:t>(</m:t>
                    </m:r>
                    <m:f>
                      <m:fPr>
                        <m:ctrlPr>
                          <a:rPr lang="en-US" sz="2400" i="1" dirty="0">
                            <a:latin typeface="Cambria Math" panose="02040503050406030204" pitchFamily="18" charset="0"/>
                            <a:cs typeface="Times New Roman"/>
                            <a:sym typeface="Times New Roman"/>
                          </a:rPr>
                        </m:ctrlPr>
                      </m:fPr>
                      <m:num>
                        <m:r>
                          <a:rPr lang="en-US" sz="2400" i="1" dirty="0">
                            <a:latin typeface="Cambria Math" panose="02040503050406030204" pitchFamily="18" charset="0"/>
                            <a:cs typeface="Times New Roman"/>
                            <a:sym typeface="Times New Roman"/>
                          </a:rPr>
                          <m:t>𝑐</m:t>
                        </m:r>
                      </m:num>
                      <m:den>
                        <m:r>
                          <a:rPr lang="en-US" sz="2400" i="1">
                            <a:latin typeface="Cambria Math" panose="02040503050406030204" pitchFamily="18" charset="0"/>
                            <a:ea typeface="Times New Roman"/>
                            <a:cs typeface="Times New Roman"/>
                            <a:sym typeface="Times New Roman"/>
                          </a:rPr>
                          <m:t>4</m:t>
                        </m:r>
                        <m:r>
                          <a:rPr lang="en-US" sz="2400" dirty="0">
                            <a:latin typeface="Cambria Math" panose="02040503050406030204" pitchFamily="18" charset="0"/>
                            <a:ea typeface="Times New Roman"/>
                            <a:cs typeface="Times New Roman"/>
                            <a:sym typeface="Times New Roman"/>
                          </a:rPr>
                          <m:t>𝝅</m:t>
                        </m:r>
                        <m:r>
                          <a:rPr lang="en-US" sz="2400" i="1" dirty="0">
                            <a:latin typeface="Cambria Math" panose="02040503050406030204" pitchFamily="18" charset="0"/>
                            <a:ea typeface="Times New Roman"/>
                            <a:cs typeface="Times New Roman"/>
                            <a:sym typeface="Times New Roman"/>
                          </a:rPr>
                          <m:t>𝑓𝑑</m:t>
                        </m:r>
                      </m:den>
                    </m:f>
                    <m:r>
                      <a:rPr lang="en-US" sz="2400" i="1">
                        <a:latin typeface="Cambria Math" panose="02040503050406030204" pitchFamily="18" charset="0"/>
                        <a:ea typeface="Times New Roman"/>
                        <a:cs typeface="Times New Roman"/>
                        <a:sym typeface="Times New Roman"/>
                      </a:rPr>
                      <m:t>)</m:t>
                    </m:r>
                  </m:oMath>
                </a14:m>
                <a:r>
                  <a:rPr lang="en-US" sz="2400" dirty="0">
                    <a:latin typeface="Times New Roman"/>
                    <a:ea typeface="Times New Roman"/>
                    <a:cs typeface="Times New Roman"/>
                    <a:sym typeface="Times New Roman"/>
                  </a:rPr>
                  <a:t> </a:t>
                </a:r>
                <a:endParaRPr lang="en-US" sz="2400" dirty="0"/>
              </a:p>
            </p:txBody>
          </p:sp>
        </mc:Choice>
        <mc:Fallback xmlns="">
          <p:sp>
            <p:nvSpPr>
              <p:cNvPr id="15" name="TextBox 14">
                <a:extLst>
                  <a:ext uri="{FF2B5EF4-FFF2-40B4-BE49-F238E27FC236}">
                    <a16:creationId xmlns:a16="http://schemas.microsoft.com/office/drawing/2014/main" id="{EEB80241-E375-B60C-FA92-895B534AC2E8}"/>
                  </a:ext>
                </a:extLst>
              </p:cNvPr>
              <p:cNvSpPr txBox="1">
                <a:spLocks noRot="1" noChangeAspect="1" noMove="1" noResize="1" noEditPoints="1" noAdjustHandles="1" noChangeArrowheads="1" noChangeShapeType="1" noTextEdit="1"/>
              </p:cNvSpPr>
              <p:nvPr/>
            </p:nvSpPr>
            <p:spPr>
              <a:xfrm>
                <a:off x="4090120" y="2349291"/>
                <a:ext cx="2075808" cy="628249"/>
              </a:xfrm>
              <a:prstGeom prst="rect">
                <a:avLst/>
              </a:prstGeom>
              <a:blipFill>
                <a:blip r:embed="rId8"/>
                <a:stretch>
                  <a:fillRect l="-4706" t="-971" b="-1942"/>
                </a:stretch>
              </a:blipFill>
            </p:spPr>
            <p:txBody>
              <a:bodyPr/>
              <a:lstStyle/>
              <a:p>
                <a:r>
                  <a:rPr lang="en-US">
                    <a:noFill/>
                  </a:rPr>
                  <a:t> </a:t>
                </a:r>
              </a:p>
            </p:txBody>
          </p:sp>
        </mc:Fallback>
      </mc:AlternateContent>
    </p:spTree>
    <p:extLst>
      <p:ext uri="{BB962C8B-B14F-4D97-AF65-F5344CB8AC3E}">
        <p14:creationId xmlns:p14="http://schemas.microsoft.com/office/powerpoint/2010/main" val="183426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down)">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wipe(down)">
                                      <p:cBhvr>
                                        <p:cTn id="27" dur="500"/>
                                        <p:tgtEl>
                                          <p:spTgt spid="1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4" end="4"/>
                                            </p:txEl>
                                          </p:spTgt>
                                        </p:tgtEl>
                                        <p:attrNameLst>
                                          <p:attrName>style.visibility</p:attrName>
                                        </p:attrNameLst>
                                      </p:cBhvr>
                                      <p:to>
                                        <p:strVal val="visible"/>
                                      </p:to>
                                    </p:set>
                                    <p:animEffect transition="in" filter="wipe(down)">
                                      <p:cBhvr>
                                        <p:cTn id="32" dur="500"/>
                                        <p:tgtEl>
                                          <p:spTgt spid="1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Effect transition="in" filter="wipe(down)">
                                      <p:cBhvr>
                                        <p:cTn id="37"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graph of a distance&#10;&#10;Description automatically generated with medium confidence">
            <a:extLst>
              <a:ext uri="{FF2B5EF4-FFF2-40B4-BE49-F238E27FC236}">
                <a16:creationId xmlns:a16="http://schemas.microsoft.com/office/drawing/2014/main" id="{E25FD8A3-BF20-043B-55D0-B6EB7C115DEA}"/>
              </a:ext>
            </a:extLst>
          </p:cNvPr>
          <p:cNvPicPr>
            <a:picLocks noChangeAspect="1"/>
          </p:cNvPicPr>
          <p:nvPr/>
        </p:nvPicPr>
        <p:blipFill>
          <a:blip r:embed="rId3"/>
          <a:stretch>
            <a:fillRect/>
          </a:stretch>
        </p:blipFill>
        <p:spPr>
          <a:xfrm>
            <a:off x="2768769" y="1745104"/>
            <a:ext cx="6219075" cy="4095377"/>
          </a:xfrm>
          <a:prstGeom prst="rect">
            <a:avLst/>
          </a:prstGeom>
        </p:spPr>
      </p:pic>
      <p:pic>
        <p:nvPicPr>
          <p:cNvPr id="26" name="Picture 25">
            <a:extLst>
              <a:ext uri="{FF2B5EF4-FFF2-40B4-BE49-F238E27FC236}">
                <a16:creationId xmlns:a16="http://schemas.microsoft.com/office/drawing/2014/main" id="{ABFFB4A3-8734-686B-68BF-B12BE4BF3DA6}"/>
              </a:ext>
            </a:extLst>
          </p:cNvPr>
          <p:cNvPicPr>
            <a:picLocks noChangeAspect="1"/>
          </p:cNvPicPr>
          <p:nvPr/>
        </p:nvPicPr>
        <p:blipFill>
          <a:blip r:embed="rId4"/>
          <a:srcRect/>
          <a:stretch/>
        </p:blipFill>
        <p:spPr>
          <a:xfrm>
            <a:off x="2768769" y="1745104"/>
            <a:ext cx="6219075" cy="4095377"/>
          </a:xfrm>
          <a:prstGeom prst="rect">
            <a:avLst/>
          </a:prstGeom>
        </p:spPr>
      </p:pic>
      <p:pic>
        <p:nvPicPr>
          <p:cNvPr id="28" name="Picture 27">
            <a:extLst>
              <a:ext uri="{FF2B5EF4-FFF2-40B4-BE49-F238E27FC236}">
                <a16:creationId xmlns:a16="http://schemas.microsoft.com/office/drawing/2014/main" id="{858A6613-CC62-12A7-FC42-E7D8688E1521}"/>
              </a:ext>
            </a:extLst>
          </p:cNvPr>
          <p:cNvPicPr>
            <a:picLocks noChangeAspect="1"/>
          </p:cNvPicPr>
          <p:nvPr/>
        </p:nvPicPr>
        <p:blipFill>
          <a:blip r:embed="rId5"/>
          <a:srcRect/>
          <a:stretch/>
        </p:blipFill>
        <p:spPr>
          <a:xfrm>
            <a:off x="2768769" y="1745104"/>
            <a:ext cx="6219075" cy="4095377"/>
          </a:xfrm>
          <a:prstGeom prst="rect">
            <a:avLst/>
          </a:prstGeom>
        </p:spPr>
      </p:pic>
      <p:pic>
        <p:nvPicPr>
          <p:cNvPr id="30" name="Picture 29">
            <a:extLst>
              <a:ext uri="{FF2B5EF4-FFF2-40B4-BE49-F238E27FC236}">
                <a16:creationId xmlns:a16="http://schemas.microsoft.com/office/drawing/2014/main" id="{CAB5836C-B273-3E38-12BD-7C1E772B00CD}"/>
              </a:ext>
            </a:extLst>
          </p:cNvPr>
          <p:cNvPicPr>
            <a:picLocks noChangeAspect="1"/>
          </p:cNvPicPr>
          <p:nvPr/>
        </p:nvPicPr>
        <p:blipFill>
          <a:blip r:embed="rId6"/>
          <a:srcRect/>
          <a:stretch/>
        </p:blipFill>
        <p:spPr>
          <a:xfrm>
            <a:off x="2768769" y="1745104"/>
            <a:ext cx="6219075" cy="4095377"/>
          </a:xfrm>
          <a:prstGeom prst="rect">
            <a:avLst/>
          </a:prstGeom>
        </p:spPr>
      </p:pic>
      <p:pic>
        <p:nvPicPr>
          <p:cNvPr id="32" name="Picture 31">
            <a:extLst>
              <a:ext uri="{FF2B5EF4-FFF2-40B4-BE49-F238E27FC236}">
                <a16:creationId xmlns:a16="http://schemas.microsoft.com/office/drawing/2014/main" id="{68F36F31-41FB-59DA-B008-77FAC3400C73}"/>
              </a:ext>
            </a:extLst>
          </p:cNvPr>
          <p:cNvPicPr>
            <a:picLocks noChangeAspect="1"/>
          </p:cNvPicPr>
          <p:nvPr/>
        </p:nvPicPr>
        <p:blipFill>
          <a:blip r:embed="rId7"/>
          <a:srcRect/>
          <a:stretch/>
        </p:blipFill>
        <p:spPr>
          <a:xfrm>
            <a:off x="2768769" y="1745104"/>
            <a:ext cx="6219075" cy="4095377"/>
          </a:xfrm>
          <a:prstGeom prst="rect">
            <a:avLst/>
          </a:prstGeom>
        </p:spPr>
      </p:pic>
      <p:pic>
        <p:nvPicPr>
          <p:cNvPr id="34" name="Picture 33">
            <a:extLst>
              <a:ext uri="{FF2B5EF4-FFF2-40B4-BE49-F238E27FC236}">
                <a16:creationId xmlns:a16="http://schemas.microsoft.com/office/drawing/2014/main" id="{9B15A45C-C5DD-2E0B-98CF-D12DA5FF54D0}"/>
              </a:ext>
            </a:extLst>
          </p:cNvPr>
          <p:cNvPicPr>
            <a:picLocks noChangeAspect="1"/>
          </p:cNvPicPr>
          <p:nvPr/>
        </p:nvPicPr>
        <p:blipFill>
          <a:blip r:embed="rId8"/>
          <a:srcRect/>
          <a:stretch/>
        </p:blipFill>
        <p:spPr>
          <a:xfrm>
            <a:off x="2768769" y="1745104"/>
            <a:ext cx="6219075" cy="4095377"/>
          </a:xfrm>
          <a:prstGeom prst="rect">
            <a:avLst/>
          </a:prstGeom>
        </p:spPr>
      </p:pic>
      <p:sp>
        <p:nvSpPr>
          <p:cNvPr id="35" name="Rectangle 34">
            <a:extLst>
              <a:ext uri="{FF2B5EF4-FFF2-40B4-BE49-F238E27FC236}">
                <a16:creationId xmlns:a16="http://schemas.microsoft.com/office/drawing/2014/main" id="{5D178646-9A3F-EF33-6EBA-2BF2FEF5C72D}"/>
              </a:ext>
            </a:extLst>
          </p:cNvPr>
          <p:cNvSpPr/>
          <p:nvPr/>
        </p:nvSpPr>
        <p:spPr>
          <a:xfrm>
            <a:off x="8248730" y="1633428"/>
            <a:ext cx="914400" cy="36839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903F50F-8D5D-9841-27CF-8EDDE942CD8A}"/>
              </a:ext>
            </a:extLst>
          </p:cNvPr>
          <p:cNvSpPr/>
          <p:nvPr/>
        </p:nvSpPr>
        <p:spPr>
          <a:xfrm>
            <a:off x="2606641" y="1633428"/>
            <a:ext cx="914400" cy="36839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4D03692-5EC1-DA13-DF5A-D47A81AA803B}"/>
              </a:ext>
            </a:extLst>
          </p:cNvPr>
          <p:cNvSpPr/>
          <p:nvPr/>
        </p:nvSpPr>
        <p:spPr>
          <a:xfrm>
            <a:off x="3521041" y="5303634"/>
            <a:ext cx="4727689" cy="960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462CE1-50CF-5E6C-FC41-34432E831EB8}"/>
              </a:ext>
            </a:extLst>
          </p:cNvPr>
          <p:cNvSpPr>
            <a:spLocks noGrp="1"/>
          </p:cNvSpPr>
          <p:nvPr>
            <p:ph type="title"/>
          </p:nvPr>
        </p:nvSpPr>
        <p:spPr/>
        <p:txBody>
          <a:bodyPr>
            <a:normAutofit fontScale="90000"/>
          </a:bodyPr>
          <a:lstStyle/>
          <a:p>
            <a:r>
              <a:rPr lang="en-US" dirty="0"/>
              <a:t>Harvested Power vs Distance Simulation</a:t>
            </a:r>
          </a:p>
        </p:txBody>
      </p:sp>
      <p:sp>
        <p:nvSpPr>
          <p:cNvPr id="4" name="Slide Number Placeholder 3">
            <a:extLst>
              <a:ext uri="{FF2B5EF4-FFF2-40B4-BE49-F238E27FC236}">
                <a16:creationId xmlns:a16="http://schemas.microsoft.com/office/drawing/2014/main" id="{E50A2997-9262-180E-2891-A6836A45BD4F}"/>
              </a:ext>
            </a:extLst>
          </p:cNvPr>
          <p:cNvSpPr>
            <a:spLocks noGrp="1"/>
          </p:cNvSpPr>
          <p:nvPr>
            <p:ph type="sldNum" idx="12"/>
          </p:nvPr>
        </p:nvSpPr>
        <p:spPr/>
        <p:txBody>
          <a:bodyPr/>
          <a:lstStyle/>
          <a:p>
            <a:fld id="{00000000-1234-1234-1234-123412341234}" type="slidenum">
              <a:rPr lang="en" smtClean="0"/>
              <a:pPr/>
              <a:t>7</a:t>
            </a:fld>
            <a:endParaRPr lang="en"/>
          </a:p>
        </p:txBody>
      </p:sp>
      <p:sp>
        <p:nvSpPr>
          <p:cNvPr id="9" name="Google Shape;153;p24">
            <a:extLst>
              <a:ext uri="{FF2B5EF4-FFF2-40B4-BE49-F238E27FC236}">
                <a16:creationId xmlns:a16="http://schemas.microsoft.com/office/drawing/2014/main" id="{AA5B2AAD-DA40-62AB-9C78-C7AB81920784}"/>
              </a:ext>
            </a:extLst>
          </p:cNvPr>
          <p:cNvSpPr/>
          <p:nvPr/>
        </p:nvSpPr>
        <p:spPr>
          <a:xfrm>
            <a:off x="0" y="6135013"/>
            <a:ext cx="12192000" cy="718626"/>
          </a:xfrm>
          <a:prstGeom prst="rect">
            <a:avLst/>
          </a:prstGeom>
          <a:solidFill>
            <a:srgbClr val="0070C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lvl="0" algn="ctr"/>
            <a:r>
              <a:rPr lang="en-US" sz="3200" dirty="0" err="1">
                <a:solidFill>
                  <a:schemeClr val="lt1"/>
                </a:solidFill>
              </a:rPr>
              <a:t>mmWave</a:t>
            </a:r>
            <a:r>
              <a:rPr lang="en-US" sz="3200" dirty="0">
                <a:solidFill>
                  <a:schemeClr val="lt1"/>
                </a:solidFill>
              </a:rPr>
              <a:t> is a better candidate for wireless power transfer</a:t>
            </a:r>
          </a:p>
        </p:txBody>
      </p:sp>
    </p:spTree>
    <p:extLst>
      <p:ext uri="{BB962C8B-B14F-4D97-AF65-F5344CB8AC3E}">
        <p14:creationId xmlns:p14="http://schemas.microsoft.com/office/powerpoint/2010/main" val="346480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6"/>
                                        </p:tgtEl>
                                      </p:cBhvr>
                                    </p:animEffect>
                                    <p:set>
                                      <p:cBhvr>
                                        <p:cTn id="12" dur="1" fill="hold">
                                          <p:stCondLst>
                                            <p:cond delay="499"/>
                                          </p:stCondLst>
                                        </p:cTn>
                                        <p:tgtEl>
                                          <p:spTgt spid="3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7"/>
                                        </p:tgtEl>
                                      </p:cBhvr>
                                    </p:animEffect>
                                    <p:set>
                                      <p:cBhvr>
                                        <p:cTn id="17" dur="1" fill="hold">
                                          <p:stCondLst>
                                            <p:cond delay="499"/>
                                          </p:stCondLst>
                                        </p:cTn>
                                        <p:tgtEl>
                                          <p:spTgt spid="3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xit" presetSubtype="0" fill="hold" grpId="0" nodeType="withEffect">
                                  <p:stCondLst>
                                    <p:cond delay="0"/>
                                  </p:stCondLst>
                                  <p:childTnLst>
                                    <p:animEffect transition="out" filter="fade">
                                      <p:cBhvr>
                                        <p:cTn id="44" dur="500"/>
                                        <p:tgtEl>
                                          <p:spTgt spid="35"/>
                                        </p:tgtEl>
                                      </p:cBhvr>
                                    </p:animEffect>
                                    <p:set>
                                      <p:cBhvr>
                                        <p:cTn id="45" dur="1" fill="hold">
                                          <p:stCondLst>
                                            <p:cond delay="499"/>
                                          </p:stCondLst>
                                        </p:cTn>
                                        <p:tgtEl>
                                          <p:spTgt spid="3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F0EF-6AC3-1E68-D632-334E3BD2AAF0}"/>
              </a:ext>
            </a:extLst>
          </p:cNvPr>
          <p:cNvSpPr>
            <a:spLocks noGrp="1"/>
          </p:cNvSpPr>
          <p:nvPr>
            <p:ph type="title"/>
          </p:nvPr>
        </p:nvSpPr>
        <p:spPr/>
        <p:txBody>
          <a:bodyPr>
            <a:normAutofit fontScale="90000"/>
          </a:bodyPr>
          <a:lstStyle/>
          <a:p>
            <a:pPr algn="ctr"/>
            <a:r>
              <a:rPr lang="en-US" dirty="0"/>
              <a:t>How can IoT devices harvest energy from indoor </a:t>
            </a:r>
            <a:r>
              <a:rPr lang="en-US" dirty="0" err="1"/>
              <a:t>mmWave</a:t>
            </a:r>
            <a:r>
              <a:rPr lang="en-US" dirty="0"/>
              <a:t> access points?</a:t>
            </a:r>
            <a:br>
              <a:rPr lang="en-US" dirty="0"/>
            </a:br>
            <a:endParaRPr lang="en-US" dirty="0"/>
          </a:p>
        </p:txBody>
      </p:sp>
    </p:spTree>
    <p:extLst>
      <p:ext uri="{BB962C8B-B14F-4D97-AF65-F5344CB8AC3E}">
        <p14:creationId xmlns:p14="http://schemas.microsoft.com/office/powerpoint/2010/main" val="998912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B6685-91DD-658F-1BE6-6F6EF768281A}"/>
            </a:ext>
          </a:extLst>
        </p:cNvPr>
        <p:cNvGrpSpPr/>
        <p:nvPr/>
      </p:nvGrpSpPr>
      <p:grpSpPr>
        <a:xfrm>
          <a:off x="0" y="0"/>
          <a:ext cx="0" cy="0"/>
          <a:chOff x="0" y="0"/>
          <a:chExt cx="0" cy="0"/>
        </a:xfrm>
      </p:grpSpPr>
      <p:grpSp>
        <p:nvGrpSpPr>
          <p:cNvPr id="34" name="Group 33">
            <a:extLst>
              <a:ext uri="{FF2B5EF4-FFF2-40B4-BE49-F238E27FC236}">
                <a16:creationId xmlns:a16="http://schemas.microsoft.com/office/drawing/2014/main" id="{9CA154BC-0609-2A55-AF42-EC45C7F662B8}"/>
              </a:ext>
            </a:extLst>
          </p:cNvPr>
          <p:cNvGrpSpPr/>
          <p:nvPr/>
        </p:nvGrpSpPr>
        <p:grpSpPr>
          <a:xfrm>
            <a:off x="5519598" y="3421329"/>
            <a:ext cx="3835976" cy="807488"/>
            <a:chOff x="5151208" y="3576391"/>
            <a:chExt cx="3835976" cy="807488"/>
          </a:xfrm>
        </p:grpSpPr>
        <p:cxnSp>
          <p:nvCxnSpPr>
            <p:cNvPr id="19" name="Google Shape;873;p86">
              <a:extLst>
                <a:ext uri="{FF2B5EF4-FFF2-40B4-BE49-F238E27FC236}">
                  <a16:creationId xmlns:a16="http://schemas.microsoft.com/office/drawing/2014/main" id="{994A2F0B-8A6F-8FEA-155F-2182DB494BD3}"/>
                </a:ext>
              </a:extLst>
            </p:cNvPr>
            <p:cNvCxnSpPr>
              <a:cxnSpLocks/>
            </p:cNvCxnSpPr>
            <p:nvPr/>
          </p:nvCxnSpPr>
          <p:spPr>
            <a:xfrm>
              <a:off x="5151208" y="3963047"/>
              <a:ext cx="2284475" cy="11000"/>
            </a:xfrm>
            <a:prstGeom prst="straightConnector1">
              <a:avLst/>
            </a:prstGeom>
            <a:noFill/>
            <a:ln w="19050" cap="flat" cmpd="sng">
              <a:solidFill>
                <a:schemeClr val="dk2"/>
              </a:solidFill>
              <a:prstDash val="solid"/>
              <a:round/>
              <a:headEnd type="none" w="med" len="med"/>
              <a:tailEnd type="none" w="med" len="med"/>
            </a:ln>
          </p:spPr>
        </p:cxnSp>
        <p:sp>
          <p:nvSpPr>
            <p:cNvPr id="20" name="Google Shape;875;p86">
              <a:extLst>
                <a:ext uri="{FF2B5EF4-FFF2-40B4-BE49-F238E27FC236}">
                  <a16:creationId xmlns:a16="http://schemas.microsoft.com/office/drawing/2014/main" id="{D6D52257-9F94-9110-0BDE-A49B2C19B644}"/>
                </a:ext>
              </a:extLst>
            </p:cNvPr>
            <p:cNvSpPr/>
            <p:nvPr/>
          </p:nvSpPr>
          <p:spPr>
            <a:xfrm>
              <a:off x="5540963" y="3588568"/>
              <a:ext cx="1551501" cy="79531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US" sz="2400" dirty="0">
                  <a:solidFill>
                    <a:schemeClr val="tx1"/>
                  </a:solidFill>
                </a:rPr>
                <a:t>Rectifier</a:t>
              </a:r>
            </a:p>
            <a:p>
              <a:pPr algn="ctr"/>
              <a:r>
                <a:rPr lang="en-US" sz="2400" dirty="0">
                  <a:solidFill>
                    <a:schemeClr val="tx1"/>
                  </a:solidFill>
                </a:rPr>
                <a:t>Circuit</a:t>
              </a:r>
            </a:p>
          </p:txBody>
        </p:sp>
        <p:sp>
          <p:nvSpPr>
            <p:cNvPr id="32" name="Google Shape;875;p86">
              <a:extLst>
                <a:ext uri="{FF2B5EF4-FFF2-40B4-BE49-F238E27FC236}">
                  <a16:creationId xmlns:a16="http://schemas.microsoft.com/office/drawing/2014/main" id="{B5CC8A91-8EC4-3E53-E45C-0997FD952C29}"/>
                </a:ext>
              </a:extLst>
            </p:cNvPr>
            <p:cNvSpPr/>
            <p:nvPr/>
          </p:nvSpPr>
          <p:spPr>
            <a:xfrm>
              <a:off x="7435683" y="3576391"/>
              <a:ext cx="1551501" cy="79531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US" sz="2400" dirty="0">
                  <a:solidFill>
                    <a:schemeClr val="tx1"/>
                  </a:solidFill>
                </a:rPr>
                <a:t>IoT Device</a:t>
              </a:r>
            </a:p>
          </p:txBody>
        </p:sp>
      </p:grpSp>
      <p:sp>
        <p:nvSpPr>
          <p:cNvPr id="2" name="Title 1">
            <a:extLst>
              <a:ext uri="{FF2B5EF4-FFF2-40B4-BE49-F238E27FC236}">
                <a16:creationId xmlns:a16="http://schemas.microsoft.com/office/drawing/2014/main" id="{F928FD27-A9E3-8781-DFE6-44A4B3540231}"/>
              </a:ext>
            </a:extLst>
          </p:cNvPr>
          <p:cNvSpPr>
            <a:spLocks noGrp="1"/>
          </p:cNvSpPr>
          <p:nvPr>
            <p:ph type="title"/>
          </p:nvPr>
        </p:nvSpPr>
        <p:spPr/>
        <p:txBody>
          <a:bodyPr>
            <a:normAutofit fontScale="90000"/>
          </a:bodyPr>
          <a:lstStyle/>
          <a:p>
            <a:r>
              <a:rPr lang="en-US" dirty="0"/>
              <a:t>Challenges #1: How to perform beamforming?</a:t>
            </a:r>
          </a:p>
        </p:txBody>
      </p:sp>
      <p:sp>
        <p:nvSpPr>
          <p:cNvPr id="4" name="Slide Number Placeholder 3">
            <a:extLst>
              <a:ext uri="{FF2B5EF4-FFF2-40B4-BE49-F238E27FC236}">
                <a16:creationId xmlns:a16="http://schemas.microsoft.com/office/drawing/2014/main" id="{A13914B3-A1EB-A81F-3E61-42070C4F7EBF}"/>
              </a:ext>
            </a:extLst>
          </p:cNvPr>
          <p:cNvSpPr>
            <a:spLocks noGrp="1"/>
          </p:cNvSpPr>
          <p:nvPr>
            <p:ph type="sldNum" idx="12"/>
          </p:nvPr>
        </p:nvSpPr>
        <p:spPr/>
        <p:txBody>
          <a:bodyPr/>
          <a:lstStyle/>
          <a:p>
            <a:fld id="{00000000-1234-1234-1234-123412341234}" type="slidenum">
              <a:rPr lang="en" smtClean="0"/>
              <a:pPr/>
              <a:t>9</a:t>
            </a:fld>
            <a:endParaRPr lang="en"/>
          </a:p>
        </p:txBody>
      </p:sp>
      <p:sp>
        <p:nvSpPr>
          <p:cNvPr id="9" name="TextBox 8">
            <a:extLst>
              <a:ext uri="{FF2B5EF4-FFF2-40B4-BE49-F238E27FC236}">
                <a16:creationId xmlns:a16="http://schemas.microsoft.com/office/drawing/2014/main" id="{DD88C239-8E8E-04CF-E923-648E360D9B9A}"/>
              </a:ext>
            </a:extLst>
          </p:cNvPr>
          <p:cNvSpPr txBox="1"/>
          <p:nvPr/>
        </p:nvSpPr>
        <p:spPr>
          <a:xfrm>
            <a:off x="644685" y="2052552"/>
            <a:ext cx="11383526" cy="523220"/>
          </a:xfrm>
          <a:prstGeom prst="rect">
            <a:avLst/>
          </a:prstGeom>
          <a:noFill/>
        </p:spPr>
        <p:txBody>
          <a:bodyPr wrap="square" rtlCol="0">
            <a:spAutoFit/>
          </a:bodyPr>
          <a:lstStyle/>
          <a:p>
            <a:r>
              <a:rPr lang="en-US" sz="2800" dirty="0">
                <a:solidFill>
                  <a:srgbClr val="FF0000"/>
                </a:solidFill>
              </a:rPr>
              <a:t>Our solution: </a:t>
            </a:r>
            <a:r>
              <a:rPr lang="en-US" sz="2800" b="1" dirty="0">
                <a:solidFill>
                  <a:srgbClr val="FF0000"/>
                </a:solidFill>
              </a:rPr>
              <a:t>passive</a:t>
            </a:r>
            <a:r>
              <a:rPr lang="en-US" sz="2800" dirty="0">
                <a:solidFill>
                  <a:srgbClr val="FF0000"/>
                </a:solidFill>
              </a:rPr>
              <a:t> beamforming using </a:t>
            </a:r>
            <a:r>
              <a:rPr lang="en-US" sz="2800" i="1" dirty="0">
                <a:solidFill>
                  <a:srgbClr val="FF0000"/>
                </a:solidFill>
              </a:rPr>
              <a:t>Frequency Scanning Antenna </a:t>
            </a:r>
            <a:r>
              <a:rPr lang="en-US" sz="2800" dirty="0">
                <a:solidFill>
                  <a:srgbClr val="FF0000"/>
                </a:solidFill>
              </a:rPr>
              <a:t>(FSA)</a:t>
            </a:r>
          </a:p>
        </p:txBody>
      </p:sp>
      <p:sp>
        <p:nvSpPr>
          <p:cNvPr id="10" name="TextBox 9">
            <a:extLst>
              <a:ext uri="{FF2B5EF4-FFF2-40B4-BE49-F238E27FC236}">
                <a16:creationId xmlns:a16="http://schemas.microsoft.com/office/drawing/2014/main" id="{1BB69C79-BBA7-61BE-1ADE-02698FA6A41D}"/>
              </a:ext>
            </a:extLst>
          </p:cNvPr>
          <p:cNvSpPr txBox="1"/>
          <p:nvPr/>
        </p:nvSpPr>
        <p:spPr>
          <a:xfrm>
            <a:off x="644685" y="1482202"/>
            <a:ext cx="10196547" cy="523220"/>
          </a:xfrm>
          <a:prstGeom prst="rect">
            <a:avLst/>
          </a:prstGeom>
          <a:noFill/>
        </p:spPr>
        <p:txBody>
          <a:bodyPr wrap="square" rtlCol="0">
            <a:spAutoFit/>
          </a:bodyPr>
          <a:lstStyle/>
          <a:p>
            <a:r>
              <a:rPr lang="en-US" sz="2800" dirty="0"/>
              <a:t>Conventional solution: active beamforming using phased array</a:t>
            </a:r>
          </a:p>
        </p:txBody>
      </p:sp>
      <p:sp>
        <p:nvSpPr>
          <p:cNvPr id="15" name="TextBox 14">
            <a:extLst>
              <a:ext uri="{FF2B5EF4-FFF2-40B4-BE49-F238E27FC236}">
                <a16:creationId xmlns:a16="http://schemas.microsoft.com/office/drawing/2014/main" id="{6A456125-B151-2595-20D3-D6052105F259}"/>
              </a:ext>
            </a:extLst>
          </p:cNvPr>
          <p:cNvSpPr txBox="1"/>
          <p:nvPr/>
        </p:nvSpPr>
        <p:spPr>
          <a:xfrm>
            <a:off x="3749698" y="5144847"/>
            <a:ext cx="5115816" cy="1384995"/>
          </a:xfrm>
          <a:prstGeom prst="rect">
            <a:avLst/>
          </a:prstGeom>
          <a:noFill/>
        </p:spPr>
        <p:txBody>
          <a:bodyPr wrap="square" rtlCol="0">
            <a:spAutoFit/>
          </a:bodyPr>
          <a:lstStyle/>
          <a:p>
            <a:r>
              <a:rPr lang="en-US" sz="2800" dirty="0"/>
              <a:t>Advantages: </a:t>
            </a:r>
          </a:p>
          <a:p>
            <a:pPr marL="285750" indent="-285750">
              <a:buFont typeface="Arial" panose="020B0604020202020204" pitchFamily="34" charset="0"/>
              <a:buChar char="•"/>
            </a:pPr>
            <a:r>
              <a:rPr lang="en-US" sz="2800" dirty="0"/>
              <a:t>Wide coverage angle</a:t>
            </a:r>
          </a:p>
          <a:p>
            <a:pPr marL="285750" indent="-285750">
              <a:buFont typeface="Arial" panose="020B0604020202020204" pitchFamily="34" charset="0"/>
              <a:buChar char="•"/>
            </a:pPr>
            <a:r>
              <a:rPr lang="en-US" sz="2800" dirty="0"/>
              <a:t>Zero power consumption</a:t>
            </a:r>
          </a:p>
        </p:txBody>
      </p:sp>
      <p:grpSp>
        <p:nvGrpSpPr>
          <p:cNvPr id="33" name="Group 32">
            <a:extLst>
              <a:ext uri="{FF2B5EF4-FFF2-40B4-BE49-F238E27FC236}">
                <a16:creationId xmlns:a16="http://schemas.microsoft.com/office/drawing/2014/main" id="{9F9F29B0-0A31-2E4B-C8A3-9A8E64F35DDC}"/>
              </a:ext>
            </a:extLst>
          </p:cNvPr>
          <p:cNvGrpSpPr/>
          <p:nvPr/>
        </p:nvGrpSpPr>
        <p:grpSpPr>
          <a:xfrm>
            <a:off x="2580678" y="2496528"/>
            <a:ext cx="2985456" cy="2497848"/>
            <a:chOff x="2746519" y="2605634"/>
            <a:chExt cx="2985456" cy="2497848"/>
          </a:xfrm>
        </p:grpSpPr>
        <p:sp>
          <p:nvSpPr>
            <p:cNvPr id="21" name="Google Shape;1132;p97">
              <a:extLst>
                <a:ext uri="{FF2B5EF4-FFF2-40B4-BE49-F238E27FC236}">
                  <a16:creationId xmlns:a16="http://schemas.microsoft.com/office/drawing/2014/main" id="{56A0BBAF-B07B-753B-1BD1-C65A9CFB87C7}"/>
                </a:ext>
              </a:extLst>
            </p:cNvPr>
            <p:cNvSpPr/>
            <p:nvPr/>
          </p:nvSpPr>
          <p:spPr>
            <a:xfrm rot="16200000">
              <a:off x="4915549" y="3382423"/>
              <a:ext cx="568762" cy="106409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vert="eaVert" wrap="square" lIns="121900" tIns="121900" rIns="121900" bIns="121900" anchor="ctr" anchorCtr="0">
              <a:noAutofit/>
            </a:bodyPr>
            <a:lstStyle/>
            <a:p>
              <a:pPr algn="ctr"/>
              <a:r>
                <a:rPr lang="en" sz="2400" dirty="0"/>
                <a:t>FSA</a:t>
              </a:r>
              <a:endParaRPr sz="2400" dirty="0"/>
            </a:p>
          </p:txBody>
        </p:sp>
        <p:sp>
          <p:nvSpPr>
            <p:cNvPr id="22" name="Google Shape;1134;p97">
              <a:extLst>
                <a:ext uri="{FF2B5EF4-FFF2-40B4-BE49-F238E27FC236}">
                  <a16:creationId xmlns:a16="http://schemas.microsoft.com/office/drawing/2014/main" id="{AA102A34-0328-9E08-DC2F-8696517A25E6}"/>
                </a:ext>
              </a:extLst>
            </p:cNvPr>
            <p:cNvSpPr/>
            <p:nvPr/>
          </p:nvSpPr>
          <p:spPr>
            <a:xfrm rot="17998700">
              <a:off x="3934699" y="2867646"/>
              <a:ext cx="231352" cy="1412869"/>
            </a:xfrm>
            <a:prstGeom prst="ellipse">
              <a:avLst/>
            </a:prstGeom>
            <a:solidFill>
              <a:srgbClr val="FFE59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 name="Google Shape;1135;p97">
              <a:extLst>
                <a:ext uri="{FF2B5EF4-FFF2-40B4-BE49-F238E27FC236}">
                  <a16:creationId xmlns:a16="http://schemas.microsoft.com/office/drawing/2014/main" id="{40F4A47F-7316-947B-DDDA-87C92815F033}"/>
                </a:ext>
              </a:extLst>
            </p:cNvPr>
            <p:cNvSpPr/>
            <p:nvPr/>
          </p:nvSpPr>
          <p:spPr>
            <a:xfrm rot="17078254">
              <a:off x="3860022" y="3015088"/>
              <a:ext cx="231101" cy="1412621"/>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 name="Google Shape;1136;p97">
              <a:extLst>
                <a:ext uri="{FF2B5EF4-FFF2-40B4-BE49-F238E27FC236}">
                  <a16:creationId xmlns:a16="http://schemas.microsoft.com/office/drawing/2014/main" id="{AF01873D-445C-3EA9-2962-1ECCDE7270A7}"/>
                </a:ext>
              </a:extLst>
            </p:cNvPr>
            <p:cNvSpPr/>
            <p:nvPr/>
          </p:nvSpPr>
          <p:spPr>
            <a:xfrm rot="16200000">
              <a:off x="3825751" y="3205489"/>
              <a:ext cx="231200" cy="141280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 name="Google Shape;1137;p97">
              <a:extLst>
                <a:ext uri="{FF2B5EF4-FFF2-40B4-BE49-F238E27FC236}">
                  <a16:creationId xmlns:a16="http://schemas.microsoft.com/office/drawing/2014/main" id="{BC9A5896-A854-40F6-9F31-C9F70A7A4C80}"/>
                </a:ext>
              </a:extLst>
            </p:cNvPr>
            <p:cNvSpPr/>
            <p:nvPr/>
          </p:nvSpPr>
          <p:spPr>
            <a:xfrm rot="15353501">
              <a:off x="3857877" y="3421940"/>
              <a:ext cx="231379" cy="1412723"/>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 name="Google Shape;1138;p97">
              <a:extLst>
                <a:ext uri="{FF2B5EF4-FFF2-40B4-BE49-F238E27FC236}">
                  <a16:creationId xmlns:a16="http://schemas.microsoft.com/office/drawing/2014/main" id="{EDF47780-29A6-8196-CD16-A468B72C8728}"/>
                </a:ext>
              </a:extLst>
            </p:cNvPr>
            <p:cNvSpPr/>
            <p:nvPr/>
          </p:nvSpPr>
          <p:spPr>
            <a:xfrm rot="14361528">
              <a:off x="3934626" y="3597061"/>
              <a:ext cx="231527" cy="1412484"/>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 name="Google Shape;1147;p97">
              <a:extLst>
                <a:ext uri="{FF2B5EF4-FFF2-40B4-BE49-F238E27FC236}">
                  <a16:creationId xmlns:a16="http://schemas.microsoft.com/office/drawing/2014/main" id="{A8E92BC4-7A1E-D0AF-399C-75006303D94F}"/>
                </a:ext>
              </a:extLst>
            </p:cNvPr>
            <p:cNvSpPr txBox="1"/>
            <p:nvPr/>
          </p:nvSpPr>
          <p:spPr>
            <a:xfrm>
              <a:off x="3116955" y="2605634"/>
              <a:ext cx="533600" cy="1231066"/>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1</a:t>
              </a:r>
              <a:endParaRPr lang="en-US" sz="2800" dirty="0"/>
            </a:p>
            <a:p>
              <a:endParaRPr lang="en-US" sz="2800" dirty="0"/>
            </a:p>
          </p:txBody>
        </p:sp>
        <p:sp>
          <p:nvSpPr>
            <p:cNvPr id="28" name="Google Shape;1148;p97">
              <a:extLst>
                <a:ext uri="{FF2B5EF4-FFF2-40B4-BE49-F238E27FC236}">
                  <a16:creationId xmlns:a16="http://schemas.microsoft.com/office/drawing/2014/main" id="{97C42522-53C5-E762-C21E-71BA83FDC10C}"/>
                </a:ext>
              </a:extLst>
            </p:cNvPr>
            <p:cNvSpPr txBox="1"/>
            <p:nvPr/>
          </p:nvSpPr>
          <p:spPr>
            <a:xfrm>
              <a:off x="2848817" y="2983403"/>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2</a:t>
              </a:r>
              <a:endParaRPr lang="en-US" sz="2800" dirty="0"/>
            </a:p>
          </p:txBody>
        </p:sp>
        <p:sp>
          <p:nvSpPr>
            <p:cNvPr id="29" name="Google Shape;1148;p97">
              <a:extLst>
                <a:ext uri="{FF2B5EF4-FFF2-40B4-BE49-F238E27FC236}">
                  <a16:creationId xmlns:a16="http://schemas.microsoft.com/office/drawing/2014/main" id="{E3C54520-D231-E92D-E0D9-D621FA2B5064}"/>
                </a:ext>
              </a:extLst>
            </p:cNvPr>
            <p:cNvSpPr txBox="1"/>
            <p:nvPr/>
          </p:nvSpPr>
          <p:spPr>
            <a:xfrm>
              <a:off x="2856028" y="3854020"/>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4</a:t>
              </a:r>
              <a:endParaRPr lang="en-US" sz="2800" dirty="0"/>
            </a:p>
          </p:txBody>
        </p:sp>
        <p:sp>
          <p:nvSpPr>
            <p:cNvPr id="30" name="Google Shape;1148;p97">
              <a:extLst>
                <a:ext uri="{FF2B5EF4-FFF2-40B4-BE49-F238E27FC236}">
                  <a16:creationId xmlns:a16="http://schemas.microsoft.com/office/drawing/2014/main" id="{41877116-7B0B-55D1-86B5-2BB01395BB0B}"/>
                </a:ext>
              </a:extLst>
            </p:cNvPr>
            <p:cNvSpPr txBox="1"/>
            <p:nvPr/>
          </p:nvSpPr>
          <p:spPr>
            <a:xfrm>
              <a:off x="3090798" y="4303303"/>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5</a:t>
              </a:r>
              <a:endParaRPr lang="en-US" sz="2800" dirty="0"/>
            </a:p>
          </p:txBody>
        </p:sp>
        <p:sp>
          <p:nvSpPr>
            <p:cNvPr id="31" name="Google Shape;1148;p97">
              <a:extLst>
                <a:ext uri="{FF2B5EF4-FFF2-40B4-BE49-F238E27FC236}">
                  <a16:creationId xmlns:a16="http://schemas.microsoft.com/office/drawing/2014/main" id="{804A336C-DA44-6EEF-A7F8-386E048B6363}"/>
                </a:ext>
              </a:extLst>
            </p:cNvPr>
            <p:cNvSpPr txBox="1"/>
            <p:nvPr/>
          </p:nvSpPr>
          <p:spPr>
            <a:xfrm>
              <a:off x="2746519" y="3390714"/>
              <a:ext cx="533600" cy="800179"/>
            </a:xfrm>
            <a:prstGeom prst="rect">
              <a:avLst/>
            </a:prstGeom>
            <a:noFill/>
            <a:ln>
              <a:noFill/>
            </a:ln>
          </p:spPr>
          <p:txBody>
            <a:bodyPr spcFirstLastPara="1" wrap="square" lIns="121900" tIns="121900" rIns="121900" bIns="121900" anchor="t" anchorCtr="0">
              <a:spAutoFit/>
            </a:bodyPr>
            <a:lstStyle/>
            <a:p>
              <a:r>
                <a:rPr lang="en-US" sz="2800" i="1" dirty="0">
                  <a:solidFill>
                    <a:schemeClr val="dk1"/>
                  </a:solidFill>
                  <a:latin typeface="Times New Roman"/>
                  <a:ea typeface="Times New Roman"/>
                  <a:cs typeface="Times New Roman"/>
                  <a:sym typeface="Times New Roman"/>
                </a:rPr>
                <a:t>f</a:t>
              </a:r>
              <a:r>
                <a:rPr lang="en-US" sz="3600" i="1" baseline="-25000" dirty="0">
                  <a:solidFill>
                    <a:schemeClr val="dk1"/>
                  </a:solidFill>
                  <a:latin typeface="Times New Roman"/>
                  <a:ea typeface="Times New Roman"/>
                  <a:cs typeface="Times New Roman"/>
                  <a:sym typeface="Times New Roman"/>
                </a:rPr>
                <a:t>3</a:t>
              </a:r>
              <a:endParaRPr lang="en-US" sz="2800" dirty="0"/>
            </a:p>
          </p:txBody>
        </p:sp>
      </p:grpSp>
    </p:spTree>
    <p:extLst>
      <p:ext uri="{BB962C8B-B14F-4D97-AF65-F5344CB8AC3E}">
        <p14:creationId xmlns:p14="http://schemas.microsoft.com/office/powerpoint/2010/main" val="135274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2061</TotalTime>
  <Words>4739</Words>
  <Application>Microsoft Office PowerPoint</Application>
  <PresentationFormat>Widescreen</PresentationFormat>
  <Paragraphs>545</Paragraphs>
  <Slides>32</Slides>
  <Notes>32</Notes>
  <HiddenSlides>12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Google Sans</vt:lpstr>
      <vt:lpstr>Slack-Lato</vt:lpstr>
      <vt:lpstr>Arial</vt:lpstr>
      <vt:lpstr>Calibri</vt:lpstr>
      <vt:lpstr>Calibri Light</vt:lpstr>
      <vt:lpstr>Cambria Math</vt:lpstr>
      <vt:lpstr>Times New Roman</vt:lpstr>
      <vt:lpstr>Wingdings</vt:lpstr>
      <vt:lpstr>Office Theme</vt:lpstr>
      <vt:lpstr>Can IoT Devices be Powered up by  Future Indoor Wireless Networks?</vt:lpstr>
      <vt:lpstr>Growth of Internet of Things</vt:lpstr>
      <vt:lpstr> Our idea: Access Point are mostly idle during nights, use them to transfer power to IoT device batteries</vt:lpstr>
      <vt:lpstr>Which spectrum band serves better for wireless power transfer? </vt:lpstr>
      <vt:lpstr>Which spectrum band serves better for wireless power transfer? </vt:lpstr>
      <vt:lpstr>Link Budget Analysis</vt:lpstr>
      <vt:lpstr>Harvested Power vs Distance Simulation</vt:lpstr>
      <vt:lpstr>How can IoT devices harvest energy from indoor mmWave access points? </vt:lpstr>
      <vt:lpstr>Challenges #1: How to perform beamforming?</vt:lpstr>
      <vt:lpstr>Challenges #2: How to do beam alignment?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Evaluation</vt:lpstr>
      <vt:lpstr>Harvest Power vs Distance Measurement</vt:lpstr>
      <vt:lpstr>Conclusion</vt:lpstr>
      <vt:lpstr>This Paper</vt:lpstr>
      <vt:lpstr>This Paper</vt:lpstr>
      <vt:lpstr>PowerPoint Presentation</vt:lpstr>
      <vt:lpstr>Challenges #1: How to perform beamforming?</vt:lpstr>
      <vt:lpstr>PowerPoint Presentation</vt:lpstr>
      <vt:lpstr>Evaluation</vt:lpstr>
      <vt:lpstr>Harvest Power vs Distance Measurement</vt:lpstr>
      <vt:lpstr>RSSI Profile Measurement Result</vt:lpstr>
      <vt:lpstr>mmWave harvester beam alignment</vt:lpstr>
      <vt:lpstr>Existing Works</vt:lpstr>
      <vt:lpstr>Challenges</vt:lpstr>
      <vt:lpstr>What is FSA?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mmCharge: Enhancing mmWave Power Transfer using Passive Beamforming</dc:title>
  <dc:creator>Tianxiang Li</dc:creator>
  <cp:lastModifiedBy>LuHaofan</cp:lastModifiedBy>
  <cp:revision>122</cp:revision>
  <dcterms:created xsi:type="dcterms:W3CDTF">2024-02-15T08:40:25Z</dcterms:created>
  <dcterms:modified xsi:type="dcterms:W3CDTF">2024-03-02T01:57:31Z</dcterms:modified>
</cp:coreProperties>
</file>